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6" r:id="rId2"/>
    <p:sldId id="406" r:id="rId3"/>
    <p:sldId id="448" r:id="rId4"/>
    <p:sldId id="479" r:id="rId5"/>
    <p:sldId id="480" r:id="rId6"/>
    <p:sldId id="527" r:id="rId7"/>
    <p:sldId id="442" r:id="rId8"/>
    <p:sldId id="443" r:id="rId9"/>
    <p:sldId id="528" r:id="rId10"/>
    <p:sldId id="444" r:id="rId11"/>
    <p:sldId id="445" r:id="rId12"/>
    <p:sldId id="446" r:id="rId13"/>
    <p:sldId id="447" r:id="rId14"/>
    <p:sldId id="481" r:id="rId15"/>
    <p:sldId id="362" r:id="rId16"/>
    <p:sldId id="529" r:id="rId17"/>
    <p:sldId id="357" r:id="rId18"/>
    <p:sldId id="359" r:id="rId19"/>
    <p:sldId id="358" r:id="rId20"/>
    <p:sldId id="405" r:id="rId21"/>
    <p:sldId id="530" r:id="rId22"/>
    <p:sldId id="534" r:id="rId23"/>
    <p:sldId id="482" r:id="rId24"/>
    <p:sldId id="535" r:id="rId25"/>
    <p:sldId id="536" r:id="rId26"/>
    <p:sldId id="537" r:id="rId27"/>
    <p:sldId id="538" r:id="rId28"/>
    <p:sldId id="539" r:id="rId29"/>
    <p:sldId id="40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D60D4-417C-45DF-A31C-3EE50D1F8B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01A87-C76C-4643-882D-15BBD1FDB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39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991C5-9139-4FF4-B774-0C92D383B16E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C3767-32FB-47D4-98A2-80A3F42D5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tseigmun\Desktop\Tim's Files\Pictures\SE Prairie Symposium May 2012\IMG_03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2400"/>
            <a:ext cx="68580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100" dirty="0"/>
              <a:t>Controlling Perennial Non-Native Grass:</a:t>
            </a:r>
            <a:br>
              <a:rPr lang="en-US" sz="3100" dirty="0"/>
            </a:br>
            <a:r>
              <a:rPr lang="en-US" sz="2700" dirty="0"/>
              <a:t>Johnson Grass, Bahia Grass, and Bermuda Grass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5638800"/>
            <a:ext cx="3048000" cy="1099066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r>
              <a:rPr lang="en-US" dirty="0"/>
              <a:t>Tim </a:t>
            </a:r>
            <a:r>
              <a:rPr lang="en-US" dirty="0" err="1"/>
              <a:t>Siegmund</a:t>
            </a:r>
            <a:endParaRPr lang="en-US" dirty="0"/>
          </a:p>
          <a:p>
            <a:r>
              <a:rPr lang="en-US" dirty="0"/>
              <a:t>Private Lands Program Leader</a:t>
            </a:r>
          </a:p>
          <a:p>
            <a:r>
              <a:rPr lang="en-US" dirty="0"/>
              <a:t>WL Division - TPWD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430791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 </a:t>
            </a:r>
            <a:r>
              <a:rPr lang="en-US" dirty="0" err="1"/>
              <a:t>Siegmund</a:t>
            </a:r>
            <a:r>
              <a:rPr lang="en-US" dirty="0"/>
              <a:t>, TPWD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33114" cy="6849836"/>
          </a:xfrm>
        </p:spPr>
      </p:pic>
      <p:sp>
        <p:nvSpPr>
          <p:cNvPr id="5" name="TextBox 4"/>
          <p:cNvSpPr txBox="1"/>
          <p:nvPr/>
        </p:nvSpPr>
        <p:spPr>
          <a:xfrm>
            <a:off x="5105400" y="6125617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September 2013</a:t>
            </a:r>
          </a:p>
        </p:txBody>
      </p:sp>
    </p:spTree>
    <p:extLst>
      <p:ext uri="{BB962C8B-B14F-4D97-AF65-F5344CB8AC3E}">
        <p14:creationId xmlns:p14="http://schemas.microsoft.com/office/powerpoint/2010/main" val="2127584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162800" y="6089037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May 2015 </a:t>
            </a:r>
          </a:p>
        </p:txBody>
      </p:sp>
    </p:spTree>
    <p:extLst>
      <p:ext uri="{BB962C8B-B14F-4D97-AF65-F5344CB8AC3E}">
        <p14:creationId xmlns:p14="http://schemas.microsoft.com/office/powerpoint/2010/main" val="1291134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seigmun\Desktop\jesse and billy's files\Jessefiles\jesse\Landowner Files\Shackleford, Brad\July 2015\IMG_2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29400" y="6089037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July 2015</a:t>
            </a:r>
          </a:p>
        </p:txBody>
      </p:sp>
    </p:spTree>
    <p:extLst>
      <p:ext uri="{BB962C8B-B14F-4D97-AF65-F5344CB8AC3E}">
        <p14:creationId xmlns:p14="http://schemas.microsoft.com/office/powerpoint/2010/main" val="3551424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" y="0"/>
            <a:ext cx="9125857" cy="6844393"/>
          </a:xfrm>
        </p:spPr>
      </p:pic>
      <p:sp>
        <p:nvSpPr>
          <p:cNvPr id="5" name="TextBox 4"/>
          <p:cNvSpPr txBox="1"/>
          <p:nvPr/>
        </p:nvSpPr>
        <p:spPr>
          <a:xfrm>
            <a:off x="2514600" y="6089037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April 2016</a:t>
            </a:r>
          </a:p>
        </p:txBody>
      </p:sp>
    </p:spTree>
    <p:extLst>
      <p:ext uri="{BB962C8B-B14F-4D97-AF65-F5344CB8AC3E}">
        <p14:creationId xmlns:p14="http://schemas.microsoft.com/office/powerpoint/2010/main" val="642778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93772-B4C1-41B3-8788-9E0DB275C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en-US" dirty="0"/>
              <a:t>Bahia Grass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286A5-19F8-4163-A811-091F85DCD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Autofit/>
          </a:bodyPr>
          <a:lstStyle/>
          <a:p>
            <a:r>
              <a:rPr lang="en-US" sz="1800" dirty="0"/>
              <a:t>Perennial sod forming grass native to South America</a:t>
            </a:r>
          </a:p>
          <a:p>
            <a:r>
              <a:rPr lang="en-US" sz="1800" dirty="0"/>
              <a:t>Typically found on nutrient poor, sandy soils</a:t>
            </a:r>
          </a:p>
          <a:p>
            <a:r>
              <a:rPr lang="en-US" sz="1800" dirty="0"/>
              <a:t>Often mixed with other invasives</a:t>
            </a:r>
          </a:p>
          <a:p>
            <a:r>
              <a:rPr lang="en-US" sz="1800" dirty="0"/>
              <a:t>Will spread by seed and </a:t>
            </a:r>
            <a:r>
              <a:rPr lang="en-US" sz="1800" dirty="0" err="1"/>
              <a:t>stolons</a:t>
            </a:r>
            <a:endParaRPr lang="en-US" sz="1800" dirty="0"/>
          </a:p>
          <a:p>
            <a:r>
              <a:rPr lang="en-US" sz="1800" dirty="0"/>
              <a:t>Glyphosate alone will often leave you with new seedlings from seed bank</a:t>
            </a:r>
          </a:p>
          <a:p>
            <a:r>
              <a:rPr lang="en-US" sz="1800" dirty="0"/>
              <a:t>60% </a:t>
            </a:r>
            <a:r>
              <a:rPr lang="en-US" sz="1800" dirty="0" err="1"/>
              <a:t>Metsulfuron</a:t>
            </a:r>
            <a:r>
              <a:rPr lang="en-US" sz="1800" dirty="0"/>
              <a:t> methyl products have proven very effective against “Pensacola” variety </a:t>
            </a:r>
            <a:r>
              <a:rPr lang="en-US" sz="1800" dirty="0" err="1"/>
              <a:t>bahia</a:t>
            </a:r>
            <a:r>
              <a:rPr lang="en-US" sz="1800" dirty="0"/>
              <a:t> grass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D1A9C3-8683-4231-BD4C-D3DECB25A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82" r="24837"/>
          <a:stretch/>
        </p:blipFill>
        <p:spPr>
          <a:xfrm>
            <a:off x="4409136" y="10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9096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tseigmun\Desktop\jesse and billy's files\Jessefiles\jesse\Landowner Files\Wakefield\2015 PUB Folder\July 2014 Photos\IMG_1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" y="0"/>
            <a:ext cx="9144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4400" y="1066800"/>
            <a:ext cx="3924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Cimmaron</a:t>
            </a:r>
            <a:r>
              <a:rPr lang="en-US" sz="2800" dirty="0"/>
              <a:t> Plus application 0.4 </a:t>
            </a:r>
            <a:r>
              <a:rPr lang="en-US" sz="2800" dirty="0" err="1"/>
              <a:t>oz</a:t>
            </a:r>
            <a:r>
              <a:rPr lang="en-US" sz="2800" dirty="0"/>
              <a:t>/acre</a:t>
            </a:r>
          </a:p>
        </p:txBody>
      </p:sp>
    </p:spTree>
    <p:extLst>
      <p:ext uri="{BB962C8B-B14F-4D97-AF65-F5344CB8AC3E}">
        <p14:creationId xmlns:p14="http://schemas.microsoft.com/office/powerpoint/2010/main" val="696668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048C-3E54-48DF-B354-A17CB0E7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16F81032-259D-4DF4-A969-C6031415C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021DFE-9AC6-4B90-9084-310800399A96}"/>
              </a:ext>
            </a:extLst>
          </p:cNvPr>
          <p:cNvSpPr txBox="1"/>
          <p:nvPr/>
        </p:nvSpPr>
        <p:spPr>
          <a:xfrm>
            <a:off x="5486400" y="4038600"/>
            <a:ext cx="3924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Escort XP </a:t>
            </a:r>
          </a:p>
          <a:p>
            <a:r>
              <a:rPr lang="en-US" sz="2800" dirty="0"/>
              <a:t>application 0.4 oz/acre</a:t>
            </a:r>
          </a:p>
        </p:txBody>
      </p:sp>
    </p:spTree>
    <p:extLst>
      <p:ext uri="{BB962C8B-B14F-4D97-AF65-F5344CB8AC3E}">
        <p14:creationId xmlns:p14="http://schemas.microsoft.com/office/powerpoint/2010/main" val="2326904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7" y="0"/>
            <a:ext cx="9162197" cy="6871648"/>
          </a:xfrm>
        </p:spPr>
      </p:pic>
      <p:sp>
        <p:nvSpPr>
          <p:cNvPr id="5" name="TextBox 4"/>
          <p:cNvSpPr txBox="1"/>
          <p:nvPr/>
        </p:nvSpPr>
        <p:spPr>
          <a:xfrm>
            <a:off x="685800" y="3048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August 2013</a:t>
            </a:r>
          </a:p>
        </p:txBody>
      </p:sp>
      <p:sp>
        <p:nvSpPr>
          <p:cNvPr id="6" name="Oval 5"/>
          <p:cNvSpPr/>
          <p:nvPr/>
        </p:nvSpPr>
        <p:spPr>
          <a:xfrm>
            <a:off x="6019800" y="1676400"/>
            <a:ext cx="990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18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" y="457200"/>
            <a:ext cx="9143999" cy="6096000"/>
          </a:xfrm>
        </p:spPr>
      </p:pic>
      <p:sp>
        <p:nvSpPr>
          <p:cNvPr id="5" name="TextBox 4"/>
          <p:cNvSpPr txBox="1"/>
          <p:nvPr/>
        </p:nvSpPr>
        <p:spPr>
          <a:xfrm>
            <a:off x="838200" y="685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June 2014</a:t>
            </a:r>
          </a:p>
        </p:txBody>
      </p:sp>
      <p:sp>
        <p:nvSpPr>
          <p:cNvPr id="6" name="Oval 5"/>
          <p:cNvSpPr/>
          <p:nvPr/>
        </p:nvSpPr>
        <p:spPr>
          <a:xfrm>
            <a:off x="4876800" y="1752600"/>
            <a:ext cx="10668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12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57200" y="3048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April 2015</a:t>
            </a:r>
          </a:p>
        </p:txBody>
      </p:sp>
      <p:sp>
        <p:nvSpPr>
          <p:cNvPr id="6" name="Oval 5"/>
          <p:cNvSpPr/>
          <p:nvPr/>
        </p:nvSpPr>
        <p:spPr>
          <a:xfrm>
            <a:off x="4876800" y="1371600"/>
            <a:ext cx="9144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3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Pastures for Upland Birds Program (PUB)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7338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Eliminate Non-Native Pasture Grasses</a:t>
            </a:r>
          </a:p>
          <a:p>
            <a:r>
              <a:rPr lang="en-US" sz="2400" dirty="0"/>
              <a:t>Establish Native Plant Community</a:t>
            </a:r>
          </a:p>
          <a:p>
            <a:r>
              <a:rPr lang="en-US" sz="2400" dirty="0"/>
              <a:t>Foster Habitat for Native Species (Pollinators, Birds, Mammals)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9" y="4522050"/>
            <a:ext cx="6149827" cy="2167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996" y="1196238"/>
            <a:ext cx="4191000" cy="3143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4522050"/>
            <a:ext cx="2889504" cy="21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14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57200" y="3048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September 2015</a:t>
            </a:r>
          </a:p>
        </p:txBody>
      </p:sp>
      <p:sp>
        <p:nvSpPr>
          <p:cNvPr id="6" name="Oval 5"/>
          <p:cNvSpPr/>
          <p:nvPr/>
        </p:nvSpPr>
        <p:spPr>
          <a:xfrm>
            <a:off x="4648200" y="1371600"/>
            <a:ext cx="9144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6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46488-1D9B-44BD-8110-B4F3997CF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en-US" dirty="0"/>
              <a:t>Bermuda Grass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E5794-648B-4F80-A051-42C9B8764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r>
              <a:rPr lang="en-US" sz="2000" dirty="0"/>
              <a:t>Perennial Sod forming spreads by </a:t>
            </a:r>
            <a:r>
              <a:rPr lang="en-US" sz="2000" dirty="0" err="1"/>
              <a:t>stolons</a:t>
            </a:r>
            <a:r>
              <a:rPr lang="en-US" sz="2000" dirty="0"/>
              <a:t> and rhizomes in improved varieties; common Bermuda by seed</a:t>
            </a:r>
          </a:p>
          <a:p>
            <a:r>
              <a:rPr lang="en-US" sz="2000" dirty="0"/>
              <a:t>Persists in wet areas and clay soil sites are harder to control</a:t>
            </a:r>
          </a:p>
          <a:p>
            <a:r>
              <a:rPr lang="en-US" sz="2000" dirty="0"/>
              <a:t>Must conduct multiple applications</a:t>
            </a:r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A69436-2F0D-47E1-9186-6355232CC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4" r="39525"/>
          <a:stretch/>
        </p:blipFill>
        <p:spPr>
          <a:xfrm>
            <a:off x="4409136" y="10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7239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9E161-7E03-40DC-BC88-45296565F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Season Competition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C2682-9BCA-42E2-86E4-E8EAF7016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Rye Grass</a:t>
            </a:r>
          </a:p>
          <a:p>
            <a:r>
              <a:rPr lang="en-US" dirty="0"/>
              <a:t>Japanese Brome</a:t>
            </a:r>
          </a:p>
          <a:p>
            <a:r>
              <a:rPr lang="en-US" dirty="0"/>
              <a:t>Malta star thistle, musk thistle</a:t>
            </a:r>
          </a:p>
          <a:p>
            <a:r>
              <a:rPr lang="en-US" dirty="0"/>
              <a:t>Burr clover</a:t>
            </a:r>
          </a:p>
          <a:p>
            <a:r>
              <a:rPr lang="en-US" dirty="0"/>
              <a:t>Bastard cabbage</a:t>
            </a:r>
          </a:p>
          <a:p>
            <a:r>
              <a:rPr lang="en-US" dirty="0"/>
              <a:t>The list goes on</a:t>
            </a:r>
          </a:p>
          <a:p>
            <a:r>
              <a:rPr lang="en-US" dirty="0"/>
              <a:t>Die easily, low rate glyphosate application</a:t>
            </a:r>
          </a:p>
          <a:p>
            <a:r>
              <a:rPr lang="en-US" dirty="0"/>
              <a:t>1-2 weeks prior to planting</a:t>
            </a:r>
          </a:p>
        </p:txBody>
      </p:sp>
    </p:spTree>
    <p:extLst>
      <p:ext uri="{BB962C8B-B14F-4D97-AF65-F5344CB8AC3E}">
        <p14:creationId xmlns:p14="http://schemas.microsoft.com/office/powerpoint/2010/main" val="3638889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F014-8C6A-4D38-AB9E-636C2D6C6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</a:t>
            </a:r>
            <a:r>
              <a:rPr lang="en-US" dirty="0" err="1"/>
              <a:t>Aways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37689-2EC5-44D6-A68C-B935D35D9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One application will not get the job done, usually</a:t>
            </a:r>
          </a:p>
          <a:p>
            <a:r>
              <a:rPr lang="en-US" dirty="0"/>
              <a:t>Split applications during the growing season are almost always more effective</a:t>
            </a:r>
          </a:p>
          <a:p>
            <a:r>
              <a:rPr lang="en-US" dirty="0"/>
              <a:t>Entertain the use of selective herbicides</a:t>
            </a:r>
          </a:p>
          <a:p>
            <a:r>
              <a:rPr lang="en-US" dirty="0"/>
              <a:t>Understand the rates and timings of applications</a:t>
            </a:r>
          </a:p>
          <a:p>
            <a:r>
              <a:rPr lang="en-US" dirty="0"/>
              <a:t>Apply prior to seed head formation</a:t>
            </a:r>
          </a:p>
          <a:p>
            <a:r>
              <a:rPr lang="en-US" dirty="0"/>
              <a:t>Apply when plants are vigorously growing</a:t>
            </a:r>
          </a:p>
          <a:p>
            <a:r>
              <a:rPr lang="en-US" dirty="0"/>
              <a:t>No drought stress</a:t>
            </a:r>
          </a:p>
        </p:txBody>
      </p:sp>
    </p:spTree>
    <p:extLst>
      <p:ext uri="{BB962C8B-B14F-4D97-AF65-F5344CB8AC3E}">
        <p14:creationId xmlns:p14="http://schemas.microsoft.com/office/powerpoint/2010/main" val="288021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DEBA3-32D3-45A7-8D86-3735A54D0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Tim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7C99D-22D4-425C-B110-54F0F7101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Bermuda grass, Bermuda grass/</a:t>
            </a:r>
            <a:r>
              <a:rPr lang="en-US" dirty="0" err="1"/>
              <a:t>bahia</a:t>
            </a:r>
            <a:r>
              <a:rPr lang="en-US" dirty="0"/>
              <a:t> grass mix, mix of all the bad non-native grasses </a:t>
            </a:r>
          </a:p>
          <a:p>
            <a:endParaRPr lang="en-US" dirty="0"/>
          </a:p>
          <a:p>
            <a:r>
              <a:rPr lang="en-US" sz="3000" dirty="0"/>
              <a:t>48% glyphosate – 3.0-3.3 quarts per acre of chemical mixed with water carrier </a:t>
            </a:r>
          </a:p>
          <a:p>
            <a:r>
              <a:rPr lang="en-US" sz="3000" dirty="0"/>
              <a:t>Comes in 2.5 gallon jugs, 2 jugs per box = 5 gallons </a:t>
            </a:r>
          </a:p>
          <a:p>
            <a:r>
              <a:rPr lang="en-US" sz="3000" dirty="0"/>
              <a:t>1 box sprayed at 3 quarts per acre treats 6.67 acres </a:t>
            </a:r>
          </a:p>
          <a:p>
            <a:r>
              <a:rPr lang="en-US" sz="3000" dirty="0"/>
              <a:t>Plan at least 2 applications for the summer. One early and then one no later than 4-6 weeks before average first frost date</a:t>
            </a:r>
          </a:p>
        </p:txBody>
      </p:sp>
    </p:spTree>
    <p:extLst>
      <p:ext uri="{BB962C8B-B14F-4D97-AF65-F5344CB8AC3E}">
        <p14:creationId xmlns:p14="http://schemas.microsoft.com/office/powerpoint/2010/main" val="1252505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556E-E870-4192-912D-AFF8C8715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Tim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8D277-F1E8-4108-AD7C-1F82B6FB1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Bahia grass</a:t>
            </a:r>
          </a:p>
          <a:p>
            <a:r>
              <a:rPr lang="en-US" dirty="0"/>
              <a:t>Label recommend 0.3-0.5 ounces per acre when using 60% MSM</a:t>
            </a:r>
          </a:p>
          <a:p>
            <a:r>
              <a:rPr lang="en-US" dirty="0"/>
              <a:t>I recommend 0.4 ounces/acre of Escort XP mixed with water carrier </a:t>
            </a:r>
          </a:p>
          <a:p>
            <a:r>
              <a:rPr lang="en-US" dirty="0"/>
              <a:t>Comes in 8 or 16 oz container, dry flowable</a:t>
            </a:r>
          </a:p>
          <a:p>
            <a:r>
              <a:rPr lang="en-US" dirty="0"/>
              <a:t>8 oz container treats 20 acres, 16 oz container treats 40 acres </a:t>
            </a:r>
          </a:p>
          <a:p>
            <a:r>
              <a:rPr lang="en-US" dirty="0"/>
              <a:t>Best applied when </a:t>
            </a:r>
            <a:r>
              <a:rPr lang="en-US" dirty="0" err="1"/>
              <a:t>bahia</a:t>
            </a:r>
            <a:r>
              <a:rPr lang="en-US" dirty="0"/>
              <a:t> grass seed heads begin to rise but before the Y-shaped seed head emerges and matures</a:t>
            </a:r>
          </a:p>
          <a:p>
            <a:r>
              <a:rPr lang="en-US" dirty="0"/>
              <a:t> Soil active for up to 4 months after </a:t>
            </a:r>
            <a:r>
              <a:rPr lang="en-US" dirty="0" err="1"/>
              <a:t>applicatio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358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06CE7-E6B8-41B7-9D4F-EF81338C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Tim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20F89-5066-4C68-A214-1BBDF1E37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Johnson grass only 48% glyphosate - 1.5-2 quarts per acre (heavier rates for heavier infestation and more mature plants) </a:t>
            </a:r>
          </a:p>
          <a:p>
            <a:r>
              <a:rPr lang="en-US" dirty="0"/>
              <a:t>1, 5 gallon box will treat 10 acres if sprayed at 2 quart per acre rate </a:t>
            </a:r>
          </a:p>
          <a:p>
            <a:r>
              <a:rPr lang="en-US" dirty="0"/>
              <a:t>Plan multiple applications for the growing season, each time it rains new seeds will germinate</a:t>
            </a:r>
          </a:p>
          <a:p>
            <a:r>
              <a:rPr lang="en-US" dirty="0"/>
              <a:t> Plateau (</a:t>
            </a:r>
            <a:r>
              <a:rPr lang="en-US" dirty="0" err="1"/>
              <a:t>imazapic</a:t>
            </a:r>
            <a:r>
              <a:rPr lang="en-US" dirty="0"/>
              <a:t>) as pre planting application to control </a:t>
            </a:r>
            <a:r>
              <a:rPr lang="en-US" dirty="0" err="1"/>
              <a:t>johnson</a:t>
            </a:r>
            <a:r>
              <a:rPr lang="en-US" dirty="0"/>
              <a:t> grass seedlings in new seedings (follow label rates based on your seed mix)</a:t>
            </a:r>
          </a:p>
          <a:p>
            <a:r>
              <a:rPr lang="en-US" dirty="0"/>
              <a:t>If desirable plants are already in the stand, consider using </a:t>
            </a:r>
            <a:r>
              <a:rPr lang="en-US" dirty="0" err="1"/>
              <a:t>Platuea</a:t>
            </a:r>
            <a:r>
              <a:rPr lang="en-US" dirty="0"/>
              <a:t> (</a:t>
            </a:r>
            <a:r>
              <a:rPr lang="en-US" dirty="0" err="1"/>
              <a:t>imazapic</a:t>
            </a:r>
            <a:r>
              <a:rPr lang="en-US" dirty="0"/>
              <a:t>) to selectively control, follow label decorations</a:t>
            </a:r>
          </a:p>
        </p:txBody>
      </p:sp>
    </p:spTree>
    <p:extLst>
      <p:ext uri="{BB962C8B-B14F-4D97-AF65-F5344CB8AC3E}">
        <p14:creationId xmlns:p14="http://schemas.microsoft.com/office/powerpoint/2010/main" val="3734467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E772-407C-40C6-80F7-7649DDFCA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Tim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40149-6EA7-4297-8B74-F97EDC4DC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Cool season non-natives </a:t>
            </a:r>
          </a:p>
          <a:p>
            <a:r>
              <a:rPr lang="en-US" dirty="0"/>
              <a:t>Species include annual rye grass, Japanese brome, burr clover, white clover, non-native thistles, and yellow and white sweet clover</a:t>
            </a:r>
          </a:p>
          <a:p>
            <a:r>
              <a:rPr lang="en-US" dirty="0"/>
              <a:t> I encourage cooperators to graze or mow these areas when they get above 6 inches tall until we are about 3 weeks out from planting. </a:t>
            </a:r>
          </a:p>
          <a:p>
            <a:r>
              <a:rPr lang="en-US" dirty="0"/>
              <a:t>7-10 days growth of the forage after cattle are taken off or it is mowed you can spray with 1-1.5 quarts of 48% glyphosate dependent on targeted species, the density of vegetation, and the maturity of the plants. Generally, you should wait 7- 14 days after spraying before planting your native seed mix.</a:t>
            </a:r>
          </a:p>
        </p:txBody>
      </p:sp>
    </p:spTree>
    <p:extLst>
      <p:ext uri="{BB962C8B-B14F-4D97-AF65-F5344CB8AC3E}">
        <p14:creationId xmlns:p14="http://schemas.microsoft.com/office/powerpoint/2010/main" val="2945274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0E915-B9C5-4C0A-9021-E8D0BC019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Tim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16C0E-0B8F-4BD7-846C-9965A2DB9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Spot spraying</a:t>
            </a:r>
          </a:p>
          <a:p>
            <a:r>
              <a:rPr lang="en-US" dirty="0"/>
              <a:t>If landowners miss strips, have to avoid mottes of brush, avoid wet areas, structures, or internal fencing encourage them to spot spray non-native vegetation in those areas. </a:t>
            </a:r>
          </a:p>
          <a:p>
            <a:r>
              <a:rPr lang="en-US" dirty="0"/>
              <a:t>Small infestations can turn into big problems quickly if not addressed.</a:t>
            </a:r>
          </a:p>
          <a:p>
            <a:r>
              <a:rPr lang="en-US" dirty="0"/>
              <a:t> Almost all species listed above will need to be spot sprayed at a rate of 1-1.5% if sprayed with glyphosate. This equates to 1.9-2 ounces of glyphosate per gallon of water for a backpack sprayer, or roughly 58-60 ounces of glyphosate for a 30 gallon ATV/UTV mounted sprayer.</a:t>
            </a:r>
          </a:p>
          <a:p>
            <a:r>
              <a:rPr lang="en-US" dirty="0"/>
              <a:t>Some publications recommend adding ammonium sulfate for additional efficacy of glyphosate mixtures. Particularly in areas with hard water.</a:t>
            </a:r>
          </a:p>
        </p:txBody>
      </p:sp>
    </p:spTree>
    <p:extLst>
      <p:ext uri="{BB962C8B-B14F-4D97-AF65-F5344CB8AC3E}">
        <p14:creationId xmlns:p14="http://schemas.microsoft.com/office/powerpoint/2010/main" val="4192711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72152" y="3964900"/>
            <a:ext cx="8153400" cy="2893100"/>
          </a:xfrm>
          <a:prstGeom prst="rect">
            <a:avLst/>
          </a:prstGeom>
          <a:noFill/>
          <a:ln w="63500" cmpd="dbl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6350">
                  <a:solidFill>
                    <a:schemeClr val="bg1"/>
                  </a:solidFill>
                </a:ln>
                <a:effectLst/>
                <a:uLnTx/>
                <a:uFillTx/>
              </a:rPr>
              <a:t>“Never doubt that a small group of thoughtful, committed citizens can change the world.  Indeed, it’s the only thing that ever has.”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EAEBDE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EAEBDE"/>
                </a:solidFill>
                <a:effectLst/>
                <a:uLnTx/>
                <a:uFillTx/>
              </a:rPr>
              <a:t>				   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EAEBDE"/>
                </a:solidFill>
                <a:effectLst/>
                <a:uLnTx/>
                <a:uFillTx/>
              </a:rPr>
              <a:t>Margaret Mead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EAEBD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7542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 Focus Area</a:t>
            </a:r>
          </a:p>
        </p:txBody>
      </p:sp>
      <p:pic>
        <p:nvPicPr>
          <p:cNvPr id="7" name="Picture 2" descr="Post Oak Savanna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1" y="1600200"/>
            <a:ext cx="315893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C1781940-BABD-4047-8B55-9FD3653FC7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32" y="1600200"/>
            <a:ext cx="3497335" cy="4525963"/>
          </a:xfrm>
        </p:spPr>
      </p:pic>
    </p:spTree>
    <p:extLst>
      <p:ext uri="{BB962C8B-B14F-4D97-AF65-F5344CB8AC3E}">
        <p14:creationId xmlns:p14="http://schemas.microsoft.com/office/powerpoint/2010/main" val="297587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B46A-AC0F-4574-9160-C2CF9122D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06095-6EED-405E-9632-FC379396F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Kill the Bad; Save the Good</a:t>
            </a:r>
          </a:p>
          <a:p>
            <a:r>
              <a:rPr lang="en-US" dirty="0"/>
              <a:t>Side Effects</a:t>
            </a:r>
          </a:p>
          <a:p>
            <a:pPr lvl="1"/>
            <a:r>
              <a:rPr lang="en-US" dirty="0"/>
              <a:t>Tolerance of non-target species</a:t>
            </a:r>
          </a:p>
          <a:p>
            <a:pPr lvl="1"/>
            <a:r>
              <a:rPr lang="en-US" dirty="0"/>
              <a:t>Value of </a:t>
            </a:r>
            <a:r>
              <a:rPr lang="en-US" dirty="0" err="1"/>
              <a:t>oversprayed</a:t>
            </a:r>
            <a:r>
              <a:rPr lang="en-US" dirty="0"/>
              <a:t> species</a:t>
            </a:r>
          </a:p>
          <a:p>
            <a:pPr lvl="1"/>
            <a:r>
              <a:rPr lang="en-US" dirty="0"/>
              <a:t>Costs</a:t>
            </a:r>
          </a:p>
          <a:p>
            <a:pPr lvl="2"/>
            <a:r>
              <a:rPr lang="en-US" dirty="0"/>
              <a:t>Multiple trips</a:t>
            </a:r>
          </a:p>
          <a:p>
            <a:pPr lvl="2"/>
            <a:r>
              <a:rPr lang="en-US" dirty="0"/>
              <a:t>Multiple purchases</a:t>
            </a:r>
          </a:p>
          <a:p>
            <a:pPr lvl="2"/>
            <a:r>
              <a:rPr lang="en-US" dirty="0"/>
              <a:t>Ancillary equipment</a:t>
            </a:r>
          </a:p>
        </p:txBody>
      </p:sp>
    </p:spTree>
    <p:extLst>
      <p:ext uri="{BB962C8B-B14F-4D97-AF65-F5344CB8AC3E}">
        <p14:creationId xmlns:p14="http://schemas.microsoft.com/office/powerpoint/2010/main" val="2537464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41D5-869D-4AD8-A806-8A4BD8491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en-US" dirty="0"/>
              <a:t>Johnson Grass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F82A7-A759-4759-BF64-27926FDDB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r>
              <a:rPr lang="en-US" sz="1600" dirty="0"/>
              <a:t>Can function as Perennial</a:t>
            </a:r>
          </a:p>
          <a:p>
            <a:r>
              <a:rPr lang="en-US" sz="1600" dirty="0"/>
              <a:t>Also as annual invader from robust seed bank</a:t>
            </a:r>
          </a:p>
          <a:p>
            <a:r>
              <a:rPr lang="en-US" sz="1600" dirty="0"/>
              <a:t>Heavy infestations will require multiple treatments</a:t>
            </a:r>
          </a:p>
          <a:p>
            <a:r>
              <a:rPr lang="en-US" sz="1600" dirty="0"/>
              <a:t>Selective herbicide use to protect valuable species and reduce competition from Johnson Grass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71D84-CA49-4490-B4BC-430678BCB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45"/>
          <a:stretch/>
        </p:blipFill>
        <p:spPr>
          <a:xfrm>
            <a:off x="4409136" y="10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7282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CF956-5C43-42B7-91DD-EEBDF2E5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533400"/>
            <a:ext cx="3352800" cy="46482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* 4 oz per acre Plateau (</a:t>
            </a:r>
            <a:r>
              <a:rPr lang="en-US" sz="3600" dirty="0" err="1"/>
              <a:t>Imazapic</a:t>
            </a:r>
            <a:r>
              <a:rPr lang="en-US" sz="3600" dirty="0"/>
              <a:t>)</a:t>
            </a:r>
            <a:br>
              <a:rPr lang="en-US" sz="3600" dirty="0"/>
            </a:br>
            <a:r>
              <a:rPr lang="en-US" sz="3600" dirty="0"/>
              <a:t>6 months post planting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* Photo 12 months after planting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picture containing grass, outdoor, green&#10;&#10;Description automatically generated">
            <a:extLst>
              <a:ext uri="{FF2B5EF4-FFF2-40B4-BE49-F238E27FC236}">
                <a16:creationId xmlns:a16="http://schemas.microsoft.com/office/drawing/2014/main" id="{5E082BED-FE46-4505-BCEE-2278C3440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1964" y="857248"/>
            <a:ext cx="6858002" cy="5143501"/>
          </a:xfrm>
        </p:spPr>
      </p:pic>
    </p:spTree>
    <p:extLst>
      <p:ext uri="{BB962C8B-B14F-4D97-AF65-F5344CB8AC3E}">
        <p14:creationId xmlns:p14="http://schemas.microsoft.com/office/powerpoint/2010/main" val="2702036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" y="18143"/>
            <a:ext cx="9140371" cy="6855279"/>
          </a:xfrm>
        </p:spPr>
      </p:pic>
      <p:sp>
        <p:nvSpPr>
          <p:cNvPr id="6" name="TextBox 5"/>
          <p:cNvSpPr txBox="1"/>
          <p:nvPr/>
        </p:nvSpPr>
        <p:spPr>
          <a:xfrm>
            <a:off x="6858000" y="6089037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March 2012</a:t>
            </a:r>
          </a:p>
        </p:txBody>
      </p:sp>
    </p:spTree>
    <p:extLst>
      <p:ext uri="{BB962C8B-B14F-4D97-AF65-F5344CB8AC3E}">
        <p14:creationId xmlns:p14="http://schemas.microsoft.com/office/powerpoint/2010/main" val="134558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629400" y="6089037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August 2012</a:t>
            </a:r>
          </a:p>
        </p:txBody>
      </p:sp>
    </p:spTree>
    <p:extLst>
      <p:ext uri="{BB962C8B-B14F-4D97-AF65-F5344CB8AC3E}">
        <p14:creationId xmlns:p14="http://schemas.microsoft.com/office/powerpoint/2010/main" val="1362200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07603-EB81-4CF9-9F4A-8A65D8FBF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54CFB-0BAA-4A24-B73E-0236AA1BE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429A5-B287-4DB6-9401-F0E4CA96E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0B4D1D-5E28-4F93-86A9-8536A91B8CD1}"/>
              </a:ext>
            </a:extLst>
          </p:cNvPr>
          <p:cNvSpPr txBox="1"/>
          <p:nvPr/>
        </p:nvSpPr>
        <p:spPr>
          <a:xfrm>
            <a:off x="6905920" y="6210358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June 2013</a:t>
            </a:r>
          </a:p>
        </p:txBody>
      </p:sp>
    </p:spTree>
    <p:extLst>
      <p:ext uri="{BB962C8B-B14F-4D97-AF65-F5344CB8AC3E}">
        <p14:creationId xmlns:p14="http://schemas.microsoft.com/office/powerpoint/2010/main" val="40562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0F695066560445991E01D23B972C0C" ma:contentTypeVersion="10" ma:contentTypeDescription="Create a new document." ma:contentTypeScope="" ma:versionID="07a9a93a28ae2c89b15eb910ebdba62b">
  <xsd:schema xmlns:xsd="http://www.w3.org/2001/XMLSchema" xmlns:xs="http://www.w3.org/2001/XMLSchema" xmlns:p="http://schemas.microsoft.com/office/2006/metadata/properties" xmlns:ns2="629b9a6f-76c3-4d7b-9f94-5d525c8d8030" targetNamespace="http://schemas.microsoft.com/office/2006/metadata/properties" ma:root="true" ma:fieldsID="a5f95e8f7f77eb961a3e11a1a1326e09" ns2:_="">
    <xsd:import namespace="629b9a6f-76c3-4d7b-9f94-5d525c8d803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b9a6f-76c3-4d7b-9f94-5d525c8d803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d3ec5fc-e53c-44b8-a5cd-ce895a24d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9b9a6f-76c3-4d7b-9f94-5d525c8d803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12AE52-F6D9-44B4-863F-C8FBCDA99D3C}"/>
</file>

<file path=customXml/itemProps2.xml><?xml version="1.0" encoding="utf-8"?>
<ds:datastoreItem xmlns:ds="http://schemas.openxmlformats.org/officeDocument/2006/customXml" ds:itemID="{FB633663-3086-45F4-B707-7ECA41017D75}"/>
</file>

<file path=customXml/itemProps3.xml><?xml version="1.0" encoding="utf-8"?>
<ds:datastoreItem xmlns:ds="http://schemas.openxmlformats.org/officeDocument/2006/customXml" ds:itemID="{BD4C991D-0459-4D8E-BF24-F290F96728B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3185</TotalTime>
  <Words>900</Words>
  <Application>Microsoft Office PowerPoint</Application>
  <PresentationFormat>On-screen Show (4:3)</PresentationFormat>
  <Paragraphs>103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Controlling Perennial Non-Native Grass: Johnson Grass, Bahia Grass, and Bermuda Grass </vt:lpstr>
      <vt:lpstr>Pastures for Upland Birds Program (PUB)</vt:lpstr>
      <vt:lpstr>PUB Focus Area</vt:lpstr>
      <vt:lpstr>Selective Treatments</vt:lpstr>
      <vt:lpstr>Johnson Grass</vt:lpstr>
      <vt:lpstr>* 4 oz per acre Plateau (Imazapic) 6 months post planting  * Photo 12 months after planting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Bahia Grass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Bermuda Grass</vt:lpstr>
      <vt:lpstr>Cool Season Competition</vt:lpstr>
      <vt:lpstr>Take Aways</vt:lpstr>
      <vt:lpstr>What Tim Uses</vt:lpstr>
      <vt:lpstr>What Tim Uses</vt:lpstr>
      <vt:lpstr>What Tim Uses</vt:lpstr>
      <vt:lpstr>What Tim Uses</vt:lpstr>
      <vt:lpstr>What Tim Uses</vt:lpstr>
      <vt:lpstr>Questions?</vt:lpstr>
    </vt:vector>
  </TitlesOfParts>
  <Company>TPWD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Native Grasslands  Structure and Function</dc:title>
  <dc:creator>tseigmun</dc:creator>
  <cp:lastModifiedBy>Merz, Evelyn L</cp:lastModifiedBy>
  <cp:revision>206</cp:revision>
  <dcterms:created xsi:type="dcterms:W3CDTF">2012-02-08T17:06:09Z</dcterms:created>
  <dcterms:modified xsi:type="dcterms:W3CDTF">2022-05-12T16:26:13Z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0x0101003E0F695066560445991E01D23B972C0C</vt:lpwstr>
  </property>
</Properties>
</file>