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801" r:id="rId3"/>
    <p:sldId id="780" r:id="rId4"/>
    <p:sldId id="260" r:id="rId5"/>
    <p:sldId id="760" r:id="rId6"/>
    <p:sldId id="761" r:id="rId7"/>
    <p:sldId id="797" r:id="rId8"/>
    <p:sldId id="800" r:id="rId9"/>
    <p:sldId id="268" r:id="rId10"/>
    <p:sldId id="763" r:id="rId11"/>
    <p:sldId id="798" r:id="rId12"/>
    <p:sldId id="805" r:id="rId13"/>
    <p:sldId id="793" r:id="rId14"/>
    <p:sldId id="772" r:id="rId15"/>
    <p:sldId id="795" r:id="rId16"/>
    <p:sldId id="701" r:id="rId17"/>
    <p:sldId id="789" r:id="rId18"/>
    <p:sldId id="757" r:id="rId19"/>
    <p:sldId id="753" r:id="rId20"/>
    <p:sldId id="791" r:id="rId21"/>
    <p:sldId id="792" r:id="rId22"/>
    <p:sldId id="799" r:id="rId23"/>
    <p:sldId id="790" r:id="rId24"/>
    <p:sldId id="746" r:id="rId25"/>
    <p:sldId id="808" r:id="rId26"/>
    <p:sldId id="783" r:id="rId27"/>
    <p:sldId id="725" r:id="rId28"/>
    <p:sldId id="807" r:id="rId29"/>
    <p:sldId id="809"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2A284C-D141-DDFE-4D43-C666CC3C5CBE}" name="Zulfiqar, Amber M" initials="ZAM" userId="S::amzulfiq@CougarNet.UH.EDU::b931c42c-ce36-4b07-b952-482d793a79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50"/>
    <a:srgbClr val="00866C"/>
    <a:srgbClr val="FFF9D9"/>
    <a:srgbClr val="00B388"/>
    <a:srgbClr val="F6BE00"/>
    <a:srgbClr val="C8102E"/>
    <a:srgbClr val="54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0F3F7-889E-4948-988E-771EF3E7314B}" type="doc">
      <dgm:prSet loTypeId="urn:microsoft.com/office/officeart/2005/8/layout/hierarchy1" loCatId="hierarchy" qsTypeId="urn:microsoft.com/office/officeart/2005/8/quickstyle/simple4" qsCatId="simple" csTypeId="urn:microsoft.com/office/officeart/2005/8/colors/accent5_2" csCatId="accent5" phldr="1"/>
      <dgm:spPr/>
      <dgm:t>
        <a:bodyPr/>
        <a:lstStyle/>
        <a:p>
          <a:endParaRPr lang="en-US"/>
        </a:p>
      </dgm:t>
    </dgm:pt>
    <dgm:pt modelId="{18C33A1F-5F95-4322-A934-F2C09ABEFDF3}">
      <dgm:prSet custT="1"/>
      <dgm:spPr/>
      <dgm:t>
        <a:bodyPr/>
        <a:lstStyle/>
        <a:p>
          <a:pPr rtl="0"/>
          <a:r>
            <a:rPr lang="en-US" sz="2000" b="0">
              <a:latin typeface="Times New Roman"/>
              <a:cs typeface="Times New Roman"/>
            </a:rPr>
            <a:t>If they </a:t>
          </a:r>
          <a:r>
            <a:rPr lang="en-US" sz="2400" b="1">
              <a:latin typeface="Times New Roman"/>
              <a:cs typeface="Times New Roman"/>
            </a:rPr>
            <a:t>miss</a:t>
          </a:r>
          <a:r>
            <a:rPr lang="en-US" sz="2000" b="0">
              <a:latin typeface="Times New Roman"/>
              <a:cs typeface="Times New Roman"/>
            </a:rPr>
            <a:t> a session for any reason, OK to make up the activity </a:t>
          </a:r>
          <a:r>
            <a:rPr lang="en-US" sz="2000" b="1">
              <a:latin typeface="Times New Roman"/>
              <a:cs typeface="Times New Roman"/>
            </a:rPr>
            <a:t>during the semester. They </a:t>
          </a:r>
          <a:r>
            <a:rPr lang="en-US" sz="2000" b="0">
              <a:latin typeface="Times New Roman"/>
              <a:cs typeface="Times New Roman"/>
            </a:rPr>
            <a:t>must </a:t>
          </a:r>
          <a:r>
            <a:rPr lang="en-US" sz="2400" b="1">
              <a:latin typeface="Times New Roman"/>
              <a:cs typeface="Times New Roman"/>
            </a:rPr>
            <a:t>notify</a:t>
          </a:r>
          <a:r>
            <a:rPr lang="en-US" sz="2000" b="0">
              <a:latin typeface="Times New Roman"/>
              <a:cs typeface="Times New Roman"/>
            </a:rPr>
            <a:t> you</a:t>
          </a:r>
          <a:endParaRPr lang="en-US" sz="2000">
            <a:latin typeface="Times New Roman"/>
            <a:cs typeface="Times New Roman"/>
          </a:endParaRPr>
        </a:p>
      </dgm:t>
    </dgm:pt>
    <dgm:pt modelId="{BF47C332-D1D2-4377-B024-ACBDE6B188DE}" type="parTrans" cxnId="{934295A1-EAC3-41B9-8501-60891831FB3B}">
      <dgm:prSet/>
      <dgm:spPr/>
      <dgm:t>
        <a:bodyPr/>
        <a:lstStyle/>
        <a:p>
          <a:endParaRPr lang="en-US"/>
        </a:p>
      </dgm:t>
    </dgm:pt>
    <dgm:pt modelId="{17B06E1D-1A9A-4B55-9055-05E842B3BBF0}" type="sibTrans" cxnId="{934295A1-EAC3-41B9-8501-60891831FB3B}">
      <dgm:prSet/>
      <dgm:spPr/>
      <dgm:t>
        <a:bodyPr/>
        <a:lstStyle/>
        <a:p>
          <a:endParaRPr lang="en-US"/>
        </a:p>
      </dgm:t>
    </dgm:pt>
    <dgm:pt modelId="{9D434123-6C25-4AE3-B6EE-AEE508F68642}">
      <dgm:prSet custT="1"/>
      <dgm:spPr/>
      <dgm:t>
        <a:bodyPr/>
        <a:lstStyle/>
        <a:p>
          <a:r>
            <a:rPr lang="en-US" sz="2000">
              <a:latin typeface="Times New Roman"/>
              <a:cs typeface="Times New Roman"/>
            </a:rPr>
            <a:t>ONLY allowed LPC excused absences are; HCC visits, HCC Seminars, and CFS week ( s) </a:t>
          </a:r>
          <a:r>
            <a:rPr lang="en-US" sz="2000" b="0">
              <a:latin typeface="Times New Roman"/>
              <a:cs typeface="Times New Roman"/>
            </a:rPr>
            <a:t>. They WILL NOT  need to make these hours </a:t>
          </a:r>
          <a:endParaRPr lang="en-US" sz="2000">
            <a:latin typeface="Times New Roman"/>
            <a:cs typeface="Times New Roman"/>
          </a:endParaRPr>
        </a:p>
      </dgm:t>
    </dgm:pt>
    <dgm:pt modelId="{F3FDE43C-2008-4952-A420-05A7688E295D}" type="parTrans" cxnId="{F99DC91E-E9F0-447B-938B-E22D31D69F85}">
      <dgm:prSet/>
      <dgm:spPr/>
      <dgm:t>
        <a:bodyPr/>
        <a:lstStyle/>
        <a:p>
          <a:endParaRPr lang="en-US"/>
        </a:p>
      </dgm:t>
    </dgm:pt>
    <dgm:pt modelId="{241A6533-366B-4214-B4AA-583928F2B5FB}" type="sibTrans" cxnId="{F99DC91E-E9F0-447B-938B-E22D31D69F85}">
      <dgm:prSet/>
      <dgm:spPr/>
      <dgm:t>
        <a:bodyPr/>
        <a:lstStyle/>
        <a:p>
          <a:endParaRPr lang="en-US"/>
        </a:p>
      </dgm:t>
    </dgm:pt>
    <dgm:pt modelId="{847B3308-04F3-4480-9661-5B6A9191936C}" type="pres">
      <dgm:prSet presAssocID="{D4C0F3F7-889E-4948-988E-771EF3E7314B}" presName="hierChild1" presStyleCnt="0">
        <dgm:presLayoutVars>
          <dgm:chPref val="1"/>
          <dgm:dir/>
          <dgm:animOne val="branch"/>
          <dgm:animLvl val="lvl"/>
          <dgm:resizeHandles/>
        </dgm:presLayoutVars>
      </dgm:prSet>
      <dgm:spPr/>
    </dgm:pt>
    <dgm:pt modelId="{7FED456B-21CD-4E3B-9091-D9C0FB223AE1}" type="pres">
      <dgm:prSet presAssocID="{18C33A1F-5F95-4322-A934-F2C09ABEFDF3}" presName="hierRoot1" presStyleCnt="0"/>
      <dgm:spPr/>
    </dgm:pt>
    <dgm:pt modelId="{C115BB5C-EC4A-4CC0-A492-4811C8322D4A}" type="pres">
      <dgm:prSet presAssocID="{18C33A1F-5F95-4322-A934-F2C09ABEFDF3}" presName="composite" presStyleCnt="0"/>
      <dgm:spPr/>
    </dgm:pt>
    <dgm:pt modelId="{53B8379A-A911-4B5D-8BD7-89EBE707E5C6}" type="pres">
      <dgm:prSet presAssocID="{18C33A1F-5F95-4322-A934-F2C09ABEFDF3}" presName="background" presStyleLbl="node0" presStyleIdx="0" presStyleCnt="2"/>
      <dgm:spPr/>
    </dgm:pt>
    <dgm:pt modelId="{DBD9EC1F-63F7-4E0F-8B3D-53F17C051CA2}" type="pres">
      <dgm:prSet presAssocID="{18C33A1F-5F95-4322-A934-F2C09ABEFDF3}" presName="text" presStyleLbl="fgAcc0" presStyleIdx="0" presStyleCnt="2">
        <dgm:presLayoutVars>
          <dgm:chPref val="3"/>
        </dgm:presLayoutVars>
      </dgm:prSet>
      <dgm:spPr/>
    </dgm:pt>
    <dgm:pt modelId="{11FD90CB-621C-43C6-9593-820FE9859574}" type="pres">
      <dgm:prSet presAssocID="{18C33A1F-5F95-4322-A934-F2C09ABEFDF3}" presName="hierChild2" presStyleCnt="0"/>
      <dgm:spPr/>
    </dgm:pt>
    <dgm:pt modelId="{7158C47E-B1F5-4BC4-9906-8E0F6A680067}" type="pres">
      <dgm:prSet presAssocID="{9D434123-6C25-4AE3-B6EE-AEE508F68642}" presName="hierRoot1" presStyleCnt="0"/>
      <dgm:spPr/>
    </dgm:pt>
    <dgm:pt modelId="{125F5A36-3486-494A-82B6-A6480A93D99F}" type="pres">
      <dgm:prSet presAssocID="{9D434123-6C25-4AE3-B6EE-AEE508F68642}" presName="composite" presStyleCnt="0"/>
      <dgm:spPr/>
    </dgm:pt>
    <dgm:pt modelId="{A80E6358-4846-45BD-BAA6-A7E0A099C686}" type="pres">
      <dgm:prSet presAssocID="{9D434123-6C25-4AE3-B6EE-AEE508F68642}" presName="background" presStyleLbl="node0" presStyleIdx="1" presStyleCnt="2"/>
      <dgm:spPr/>
    </dgm:pt>
    <dgm:pt modelId="{E6A41DA8-9DDA-4D76-9671-879241FB6309}" type="pres">
      <dgm:prSet presAssocID="{9D434123-6C25-4AE3-B6EE-AEE508F68642}" presName="text" presStyleLbl="fgAcc0" presStyleIdx="1" presStyleCnt="2">
        <dgm:presLayoutVars>
          <dgm:chPref val="3"/>
        </dgm:presLayoutVars>
      </dgm:prSet>
      <dgm:spPr/>
    </dgm:pt>
    <dgm:pt modelId="{73857E53-DBC5-41E1-9BE3-563040F9DAEE}" type="pres">
      <dgm:prSet presAssocID="{9D434123-6C25-4AE3-B6EE-AEE508F68642}" presName="hierChild2" presStyleCnt="0"/>
      <dgm:spPr/>
    </dgm:pt>
  </dgm:ptLst>
  <dgm:cxnLst>
    <dgm:cxn modelId="{4F0D2D19-508B-4313-9347-8646BAAA7EBD}" type="presOf" srcId="{D4C0F3F7-889E-4948-988E-771EF3E7314B}" destId="{847B3308-04F3-4480-9661-5B6A9191936C}" srcOrd="0" destOrd="0" presId="urn:microsoft.com/office/officeart/2005/8/layout/hierarchy1"/>
    <dgm:cxn modelId="{F99DC91E-E9F0-447B-938B-E22D31D69F85}" srcId="{D4C0F3F7-889E-4948-988E-771EF3E7314B}" destId="{9D434123-6C25-4AE3-B6EE-AEE508F68642}" srcOrd="1" destOrd="0" parTransId="{F3FDE43C-2008-4952-A420-05A7688E295D}" sibTransId="{241A6533-366B-4214-B4AA-583928F2B5FB}"/>
    <dgm:cxn modelId="{EFEAF267-8ABF-4418-9E28-0578A6C70A8E}" type="presOf" srcId="{9D434123-6C25-4AE3-B6EE-AEE508F68642}" destId="{E6A41DA8-9DDA-4D76-9671-879241FB6309}" srcOrd="0" destOrd="0" presId="urn:microsoft.com/office/officeart/2005/8/layout/hierarchy1"/>
    <dgm:cxn modelId="{934295A1-EAC3-41B9-8501-60891831FB3B}" srcId="{D4C0F3F7-889E-4948-988E-771EF3E7314B}" destId="{18C33A1F-5F95-4322-A934-F2C09ABEFDF3}" srcOrd="0" destOrd="0" parTransId="{BF47C332-D1D2-4377-B024-ACBDE6B188DE}" sibTransId="{17B06E1D-1A9A-4B55-9055-05E842B3BBF0}"/>
    <dgm:cxn modelId="{93C11CE1-75FF-4388-99FB-E74B7823141E}" type="presOf" srcId="{18C33A1F-5F95-4322-A934-F2C09ABEFDF3}" destId="{DBD9EC1F-63F7-4E0F-8B3D-53F17C051CA2}" srcOrd="0" destOrd="0" presId="urn:microsoft.com/office/officeart/2005/8/layout/hierarchy1"/>
    <dgm:cxn modelId="{9CAD15C3-36BE-4083-BEB2-80B3D9C1B982}" type="presParOf" srcId="{847B3308-04F3-4480-9661-5B6A9191936C}" destId="{7FED456B-21CD-4E3B-9091-D9C0FB223AE1}" srcOrd="0" destOrd="0" presId="urn:microsoft.com/office/officeart/2005/8/layout/hierarchy1"/>
    <dgm:cxn modelId="{5579E9EA-E855-4AC5-8E47-A869E782F26A}" type="presParOf" srcId="{7FED456B-21CD-4E3B-9091-D9C0FB223AE1}" destId="{C115BB5C-EC4A-4CC0-A492-4811C8322D4A}" srcOrd="0" destOrd="0" presId="urn:microsoft.com/office/officeart/2005/8/layout/hierarchy1"/>
    <dgm:cxn modelId="{C1D41A9D-87DB-4DAA-B018-B5FBB628B0FB}" type="presParOf" srcId="{C115BB5C-EC4A-4CC0-A492-4811C8322D4A}" destId="{53B8379A-A911-4B5D-8BD7-89EBE707E5C6}" srcOrd="0" destOrd="0" presId="urn:microsoft.com/office/officeart/2005/8/layout/hierarchy1"/>
    <dgm:cxn modelId="{8D6B5388-1C15-4869-9314-753018F96E52}" type="presParOf" srcId="{C115BB5C-EC4A-4CC0-A492-4811C8322D4A}" destId="{DBD9EC1F-63F7-4E0F-8B3D-53F17C051CA2}" srcOrd="1" destOrd="0" presId="urn:microsoft.com/office/officeart/2005/8/layout/hierarchy1"/>
    <dgm:cxn modelId="{22251961-CECC-4D70-AAED-888912319FEB}" type="presParOf" srcId="{7FED456B-21CD-4E3B-9091-D9C0FB223AE1}" destId="{11FD90CB-621C-43C6-9593-820FE9859574}" srcOrd="1" destOrd="0" presId="urn:microsoft.com/office/officeart/2005/8/layout/hierarchy1"/>
    <dgm:cxn modelId="{B82E8696-5CC9-4EE7-A23F-38371E9B84A2}" type="presParOf" srcId="{847B3308-04F3-4480-9661-5B6A9191936C}" destId="{7158C47E-B1F5-4BC4-9906-8E0F6A680067}" srcOrd="1" destOrd="0" presId="urn:microsoft.com/office/officeart/2005/8/layout/hierarchy1"/>
    <dgm:cxn modelId="{584E6B2D-C776-402B-A3E2-11A5F03B81A9}" type="presParOf" srcId="{7158C47E-B1F5-4BC4-9906-8E0F6A680067}" destId="{125F5A36-3486-494A-82B6-A6480A93D99F}" srcOrd="0" destOrd="0" presId="urn:microsoft.com/office/officeart/2005/8/layout/hierarchy1"/>
    <dgm:cxn modelId="{2128490B-C20A-4729-96DF-57827526EA61}" type="presParOf" srcId="{125F5A36-3486-494A-82B6-A6480A93D99F}" destId="{A80E6358-4846-45BD-BAA6-A7E0A099C686}" srcOrd="0" destOrd="0" presId="urn:microsoft.com/office/officeart/2005/8/layout/hierarchy1"/>
    <dgm:cxn modelId="{034BD814-8A70-4F9B-B21B-CD35787DCE05}" type="presParOf" srcId="{125F5A36-3486-494A-82B6-A6480A93D99F}" destId="{E6A41DA8-9DDA-4D76-9671-879241FB6309}" srcOrd="1" destOrd="0" presId="urn:microsoft.com/office/officeart/2005/8/layout/hierarchy1"/>
    <dgm:cxn modelId="{AEB95D35-2F83-49C6-A2FB-F108DF1CCC8A}" type="presParOf" srcId="{7158C47E-B1F5-4BC4-9906-8E0F6A680067}" destId="{73857E53-DBC5-41E1-9BE3-563040F9DAEE}"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8379A-A911-4B5D-8BD7-89EBE707E5C6}">
      <dsp:nvSpPr>
        <dsp:cNvPr id="0" name=""/>
        <dsp:cNvSpPr/>
      </dsp:nvSpPr>
      <dsp:spPr>
        <a:xfrm>
          <a:off x="1302" y="644303"/>
          <a:ext cx="4570883" cy="29025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BD9EC1F-63F7-4E0F-8B3D-53F17C051CA2}">
      <dsp:nvSpPr>
        <dsp:cNvPr id="0" name=""/>
        <dsp:cNvSpPr/>
      </dsp:nvSpPr>
      <dsp:spPr>
        <a:xfrm>
          <a:off x="509178" y="1126785"/>
          <a:ext cx="4570883" cy="29025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imes New Roman"/>
              <a:cs typeface="Times New Roman"/>
            </a:rPr>
            <a:t>If they </a:t>
          </a:r>
          <a:r>
            <a:rPr lang="en-US" sz="2400" b="1" kern="1200">
              <a:latin typeface="Times New Roman"/>
              <a:cs typeface="Times New Roman"/>
            </a:rPr>
            <a:t>miss</a:t>
          </a:r>
          <a:r>
            <a:rPr lang="en-US" sz="2000" b="0" kern="1200">
              <a:latin typeface="Times New Roman"/>
              <a:cs typeface="Times New Roman"/>
            </a:rPr>
            <a:t> a session for any reason, OK to make up the activity </a:t>
          </a:r>
          <a:r>
            <a:rPr lang="en-US" sz="2000" b="1" kern="1200">
              <a:latin typeface="Times New Roman"/>
              <a:cs typeface="Times New Roman"/>
            </a:rPr>
            <a:t>during the semester. They </a:t>
          </a:r>
          <a:r>
            <a:rPr lang="en-US" sz="2000" b="0" kern="1200">
              <a:latin typeface="Times New Roman"/>
              <a:cs typeface="Times New Roman"/>
            </a:rPr>
            <a:t>must </a:t>
          </a:r>
          <a:r>
            <a:rPr lang="en-US" sz="2400" b="1" kern="1200">
              <a:latin typeface="Times New Roman"/>
              <a:cs typeface="Times New Roman"/>
            </a:rPr>
            <a:t>notify</a:t>
          </a:r>
          <a:r>
            <a:rPr lang="en-US" sz="2000" b="0" kern="1200">
              <a:latin typeface="Times New Roman"/>
              <a:cs typeface="Times New Roman"/>
            </a:rPr>
            <a:t> you</a:t>
          </a:r>
          <a:endParaRPr lang="en-US" sz="2000" kern="1200">
            <a:latin typeface="Times New Roman"/>
            <a:cs typeface="Times New Roman"/>
          </a:endParaRPr>
        </a:p>
      </dsp:txBody>
      <dsp:txXfrm>
        <a:off x="594190" y="1211797"/>
        <a:ext cx="4400859" cy="2732487"/>
      </dsp:txXfrm>
    </dsp:sp>
    <dsp:sp modelId="{A80E6358-4846-45BD-BAA6-A7E0A099C686}">
      <dsp:nvSpPr>
        <dsp:cNvPr id="0" name=""/>
        <dsp:cNvSpPr/>
      </dsp:nvSpPr>
      <dsp:spPr>
        <a:xfrm>
          <a:off x="5587937" y="644303"/>
          <a:ext cx="4570883" cy="29025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6A41DA8-9DDA-4D76-9671-879241FB6309}">
      <dsp:nvSpPr>
        <dsp:cNvPr id="0" name=""/>
        <dsp:cNvSpPr/>
      </dsp:nvSpPr>
      <dsp:spPr>
        <a:xfrm>
          <a:off x="6095813" y="1126785"/>
          <a:ext cx="4570883" cy="29025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a:cs typeface="Times New Roman"/>
            </a:rPr>
            <a:t>ONLY allowed LPC excused absences are; HCC visits, HCC Seminars, and CFS week ( s) </a:t>
          </a:r>
          <a:r>
            <a:rPr lang="en-US" sz="2000" b="0" kern="1200">
              <a:latin typeface="Times New Roman"/>
              <a:cs typeface="Times New Roman"/>
            </a:rPr>
            <a:t>. They WILL NOT  need to make these hours </a:t>
          </a:r>
          <a:endParaRPr lang="en-US" sz="2000" kern="1200">
            <a:latin typeface="Times New Roman"/>
            <a:cs typeface="Times New Roman"/>
          </a:endParaRPr>
        </a:p>
      </dsp:txBody>
      <dsp:txXfrm>
        <a:off x="6180825" y="1211797"/>
        <a:ext cx="4400859" cy="27324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A99E6-5A38-4B12-8D32-92CF2D4DC836}"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7C90D-938D-4482-B543-A72D3D872D5D}" type="slidenum">
              <a:rPr lang="en-US" smtClean="0"/>
              <a:t>‹#›</a:t>
            </a:fld>
            <a:endParaRPr lang="en-US"/>
          </a:p>
        </p:txBody>
      </p:sp>
    </p:spTree>
    <p:extLst>
      <p:ext uri="{BB962C8B-B14F-4D97-AF65-F5344CB8AC3E}">
        <p14:creationId xmlns:p14="http://schemas.microsoft.com/office/powerpoint/2010/main" val="211989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will Notify you in advance</a:t>
            </a:r>
          </a:p>
        </p:txBody>
      </p:sp>
      <p:sp>
        <p:nvSpPr>
          <p:cNvPr id="4" name="Slide Number Placeholder 3"/>
          <p:cNvSpPr>
            <a:spLocks noGrp="1"/>
          </p:cNvSpPr>
          <p:nvPr>
            <p:ph type="sldNum" sz="quarter" idx="5"/>
          </p:nvPr>
        </p:nvSpPr>
        <p:spPr/>
        <p:txBody>
          <a:bodyPr/>
          <a:lstStyle/>
          <a:p>
            <a:fld id="{E227C90D-938D-4482-B543-A72D3D872D5D}" type="slidenum">
              <a:rPr lang="en-US" smtClean="0"/>
              <a:t>9</a:t>
            </a:fld>
            <a:endParaRPr lang="en-US"/>
          </a:p>
        </p:txBody>
      </p:sp>
    </p:spTree>
    <p:extLst>
      <p:ext uri="{BB962C8B-B14F-4D97-AF65-F5344CB8AC3E}">
        <p14:creationId xmlns:p14="http://schemas.microsoft.com/office/powerpoint/2010/main" val="180319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objectives have been send to you. We will appreciate you signing the attestation form and sending them back to us.</a:t>
            </a:r>
          </a:p>
        </p:txBody>
      </p:sp>
      <p:sp>
        <p:nvSpPr>
          <p:cNvPr id="4" name="Slide Number Placeholder 3"/>
          <p:cNvSpPr>
            <a:spLocks noGrp="1"/>
          </p:cNvSpPr>
          <p:nvPr>
            <p:ph type="sldNum" sz="quarter" idx="5"/>
          </p:nvPr>
        </p:nvSpPr>
        <p:spPr/>
        <p:txBody>
          <a:bodyPr/>
          <a:lstStyle/>
          <a:p>
            <a:fld id="{E227C90D-938D-4482-B543-A72D3D872D5D}" type="slidenum">
              <a:rPr lang="en-US" smtClean="0"/>
              <a:t>10</a:t>
            </a:fld>
            <a:endParaRPr lang="en-US"/>
          </a:p>
        </p:txBody>
      </p:sp>
    </p:spTree>
    <p:extLst>
      <p:ext uri="{BB962C8B-B14F-4D97-AF65-F5344CB8AC3E}">
        <p14:creationId xmlns:p14="http://schemas.microsoft.com/office/powerpoint/2010/main" val="300235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27C90D-938D-4482-B543-A72D3D872D5D}" type="slidenum">
              <a:rPr lang="en-US" smtClean="0"/>
              <a:t>26</a:t>
            </a:fld>
            <a:endParaRPr lang="en-US"/>
          </a:p>
        </p:txBody>
      </p:sp>
    </p:spTree>
    <p:extLst>
      <p:ext uri="{BB962C8B-B14F-4D97-AF65-F5344CB8AC3E}">
        <p14:creationId xmlns:p14="http://schemas.microsoft.com/office/powerpoint/2010/main" val="3095314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27C90D-938D-4482-B543-A72D3D872D5D}" type="slidenum">
              <a:rPr lang="en-US" smtClean="0"/>
              <a:t>28</a:t>
            </a:fld>
            <a:endParaRPr lang="en-US"/>
          </a:p>
        </p:txBody>
      </p:sp>
    </p:spTree>
    <p:extLst>
      <p:ext uri="{BB962C8B-B14F-4D97-AF65-F5344CB8AC3E}">
        <p14:creationId xmlns:p14="http://schemas.microsoft.com/office/powerpoint/2010/main" val="2120751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7CE4-4FE0-781A-AEF6-2FB3B9E2946E}"/>
              </a:ext>
            </a:extLst>
          </p:cNvPr>
          <p:cNvSpPr>
            <a:spLocks noGrp="1"/>
          </p:cNvSpPr>
          <p:nvPr>
            <p:ph type="ctrTitle"/>
          </p:nvPr>
        </p:nvSpPr>
        <p:spPr>
          <a:xfrm>
            <a:off x="-6" y="2634667"/>
            <a:ext cx="12192000" cy="1543441"/>
          </a:xfrm>
          <a:prstGeom prst="rect">
            <a:avLst/>
          </a:prstGeom>
          <a:noFill/>
        </p:spPr>
        <p:txBody>
          <a:bodyPr anchor="b">
            <a:normAutofit/>
          </a:bodyPr>
          <a:lstStyle>
            <a:lvl1pPr algn="ctr">
              <a:defRPr sz="4800">
                <a:solidFill>
                  <a:srgbClr val="C8102E"/>
                </a:solidFill>
                <a:latin typeface="Trebuchet MS" panose="020B06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5D917A0-D1CA-D579-0E8B-336C21B0361E}"/>
              </a:ext>
            </a:extLst>
          </p:cNvPr>
          <p:cNvSpPr>
            <a:spLocks noGrp="1"/>
          </p:cNvSpPr>
          <p:nvPr>
            <p:ph type="subTitle" idx="1"/>
          </p:nvPr>
        </p:nvSpPr>
        <p:spPr>
          <a:xfrm>
            <a:off x="-6" y="4168583"/>
            <a:ext cx="12192000" cy="979487"/>
          </a:xfrm>
          <a:noFill/>
        </p:spPr>
        <p:txBody>
          <a:bodyPr/>
          <a:lstStyle>
            <a:lvl1pPr marL="0" indent="0" algn="ctr">
              <a:buNone/>
              <a:defRPr sz="2400">
                <a:solidFill>
                  <a:srgbClr val="54585A"/>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Text&#10;&#10;Description automatically generated">
            <a:extLst>
              <a:ext uri="{FF2B5EF4-FFF2-40B4-BE49-F238E27FC236}">
                <a16:creationId xmlns:a16="http://schemas.microsoft.com/office/drawing/2014/main" id="{844DF9C6-2580-4AD9-8ADC-DC696B835F6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98833" y="1670245"/>
            <a:ext cx="4394334" cy="885834"/>
          </a:xfrm>
          <a:prstGeom prst="rect">
            <a:avLst/>
          </a:prstGeom>
        </p:spPr>
      </p:pic>
    </p:spTree>
    <p:extLst>
      <p:ext uri="{BB962C8B-B14F-4D97-AF65-F5344CB8AC3E}">
        <p14:creationId xmlns:p14="http://schemas.microsoft.com/office/powerpoint/2010/main" val="1088697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B546-41E3-01AE-405C-B9E4DF3C3679}"/>
              </a:ext>
            </a:extLst>
          </p:cNvPr>
          <p:cNvSpPr>
            <a:spLocks noGrp="1"/>
          </p:cNvSpPr>
          <p:nvPr>
            <p:ph type="title"/>
          </p:nvPr>
        </p:nvSpPr>
        <p:spPr>
          <a:xfrm>
            <a:off x="0" y="1"/>
            <a:ext cx="12192000" cy="68103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859D0-6E3C-6C44-69D5-7DCE85D74B6F}"/>
              </a:ext>
            </a:extLst>
          </p:cNvPr>
          <p:cNvSpPr>
            <a:spLocks noGrp="1"/>
          </p:cNvSpPr>
          <p:nvPr>
            <p:ph type="body" orient="vert" idx="1"/>
          </p:nvPr>
        </p:nvSpPr>
        <p:spPr>
          <a:xfrm>
            <a:off x="838200" y="1252025"/>
            <a:ext cx="10515600" cy="4826794"/>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921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51DE549-8E4F-B508-7371-50F66C05123F}"/>
              </a:ext>
            </a:extLst>
          </p:cNvPr>
          <p:cNvSpPr>
            <a:spLocks noGrp="1"/>
          </p:cNvSpPr>
          <p:nvPr>
            <p:ph type="body" orient="vert" idx="1"/>
          </p:nvPr>
        </p:nvSpPr>
        <p:spPr>
          <a:xfrm>
            <a:off x="1294795" y="523081"/>
            <a:ext cx="10191750" cy="5811838"/>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E03F5B9-5DED-4EF8-8F4A-A5CFA509027A}"/>
              </a:ext>
            </a:extLst>
          </p:cNvPr>
          <p:cNvSpPr>
            <a:spLocks noGrp="1"/>
          </p:cNvSpPr>
          <p:nvPr>
            <p:ph type="title"/>
          </p:nvPr>
        </p:nvSpPr>
        <p:spPr>
          <a:xfrm rot="16200000">
            <a:off x="-3082047" y="3082047"/>
            <a:ext cx="6858000" cy="693906"/>
          </a:xfrm>
          <a:prstGeom prst="rect">
            <a:avLst/>
          </a:prstGeom>
          <a:blipFill dpi="0" rotWithShape="1">
            <a:blip r:embed="rId2"/>
            <a:srcRect/>
            <a:stretch>
              <a:fillRect t="85" b="85"/>
            </a:stretch>
          </a:blipFill>
        </p:spPr>
        <p:txBody>
          <a:bodyPr anchor="ct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637196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HS-Title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668000" cy="1143000"/>
          </a:xfrm>
        </p:spPr>
        <p:txBody>
          <a:bodyPr/>
          <a:lstStyle/>
          <a:p>
            <a:r>
              <a:rPr lang="en-US"/>
              <a:t>Click to edit Master title style</a:t>
            </a:r>
          </a:p>
        </p:txBody>
      </p:sp>
      <p:sp>
        <p:nvSpPr>
          <p:cNvPr id="9" name="Content Placeholder 8"/>
          <p:cNvSpPr>
            <a:spLocks noGrp="1"/>
          </p:cNvSpPr>
          <p:nvPr>
            <p:ph sz="quarter" idx="11"/>
          </p:nvPr>
        </p:nvSpPr>
        <p:spPr>
          <a:xfrm>
            <a:off x="812800" y="1600200"/>
            <a:ext cx="10668000"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597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9A1D-39C4-8C58-7077-8451A7BD60CF}"/>
              </a:ext>
            </a:extLst>
          </p:cNvPr>
          <p:cNvSpPr>
            <a:spLocks noGrp="1"/>
          </p:cNvSpPr>
          <p:nvPr>
            <p:ph type="title"/>
          </p:nvPr>
        </p:nvSpPr>
        <p:spPr>
          <a:xfrm>
            <a:off x="0" y="2"/>
            <a:ext cx="12192000" cy="68103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D7EDC7-34C4-74AC-2BCF-3A6676476088}"/>
              </a:ext>
            </a:extLst>
          </p:cNvPr>
          <p:cNvSpPr>
            <a:spLocks noGrp="1"/>
          </p:cNvSpPr>
          <p:nvPr>
            <p:ph idx="1"/>
          </p:nvPr>
        </p:nvSpPr>
        <p:spPr/>
        <p:txBody>
          <a:bodyPr/>
          <a:lstStyle>
            <a:lvl1pPr>
              <a:defRPr b="1">
                <a:solidFill>
                  <a:srgbClr val="C00000"/>
                </a:solidFill>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sz="16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0838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B0BF-9889-BB83-AF93-AB5B96ADCD5C}"/>
              </a:ext>
            </a:extLst>
          </p:cNvPr>
          <p:cNvSpPr>
            <a:spLocks noGrp="1"/>
          </p:cNvSpPr>
          <p:nvPr>
            <p:ph type="title"/>
          </p:nvPr>
        </p:nvSpPr>
        <p:spPr>
          <a:xfrm>
            <a:off x="0" y="1"/>
            <a:ext cx="12192000" cy="680935"/>
          </a:xfrm>
          <a:prstGeom prst="rect">
            <a:avLst/>
          </a:prstGeom>
        </p:spPr>
        <p:txBody>
          <a:bodyPr anchor="ctr">
            <a:normAutofit/>
          </a:bodyPr>
          <a:lstStyle>
            <a:lvl1pPr>
              <a:defRPr sz="2800"/>
            </a:lvl1pPr>
          </a:lstStyle>
          <a:p>
            <a:r>
              <a:rPr lang="en-US"/>
              <a:t>Click to edit Master title style</a:t>
            </a:r>
          </a:p>
        </p:txBody>
      </p:sp>
      <p:sp>
        <p:nvSpPr>
          <p:cNvPr id="3" name="Text Placeholder 2">
            <a:extLst>
              <a:ext uri="{FF2B5EF4-FFF2-40B4-BE49-F238E27FC236}">
                <a16:creationId xmlns:a16="http://schemas.microsoft.com/office/drawing/2014/main" id="{870BD91C-D110-4BC6-5F82-D382A439A2B3}"/>
              </a:ext>
            </a:extLst>
          </p:cNvPr>
          <p:cNvSpPr>
            <a:spLocks noGrp="1"/>
          </p:cNvSpPr>
          <p:nvPr>
            <p:ph type="body" idx="1"/>
          </p:nvPr>
        </p:nvSpPr>
        <p:spPr>
          <a:xfrm>
            <a:off x="838200" y="1627496"/>
            <a:ext cx="10515600" cy="3603008"/>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1388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C0E9-6C0B-99B0-CBAF-F03BD166131F}"/>
              </a:ext>
            </a:extLst>
          </p:cNvPr>
          <p:cNvSpPr>
            <a:spLocks noGrp="1"/>
          </p:cNvSpPr>
          <p:nvPr>
            <p:ph type="title"/>
          </p:nvPr>
        </p:nvSpPr>
        <p:spPr>
          <a:xfrm>
            <a:off x="0" y="1"/>
            <a:ext cx="12192000" cy="69390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398362-449C-80FD-3D50-30A56DCDE454}"/>
              </a:ext>
            </a:extLst>
          </p:cNvPr>
          <p:cNvSpPr>
            <a:spLocks noGrp="1"/>
          </p:cNvSpPr>
          <p:nvPr>
            <p:ph sz="half" idx="1"/>
          </p:nvPr>
        </p:nvSpPr>
        <p:spPr>
          <a:xfrm>
            <a:off x="838201" y="147954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F2A09-44CC-B164-7D5E-1FA65A736B9D}"/>
              </a:ext>
            </a:extLst>
          </p:cNvPr>
          <p:cNvSpPr>
            <a:spLocks noGrp="1"/>
          </p:cNvSpPr>
          <p:nvPr>
            <p:ph sz="half" idx="2"/>
          </p:nvPr>
        </p:nvSpPr>
        <p:spPr>
          <a:xfrm>
            <a:off x="6172200" y="147954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707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685C-6183-7682-219A-6E466A3AAA83}"/>
              </a:ext>
            </a:extLst>
          </p:cNvPr>
          <p:cNvSpPr>
            <a:spLocks noGrp="1"/>
          </p:cNvSpPr>
          <p:nvPr>
            <p:ph type="title"/>
          </p:nvPr>
        </p:nvSpPr>
        <p:spPr>
          <a:xfrm>
            <a:off x="0" y="1"/>
            <a:ext cx="12192000" cy="69390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8C4973-E967-6AE2-E861-D6736B6F02DA}"/>
              </a:ext>
            </a:extLst>
          </p:cNvPr>
          <p:cNvSpPr>
            <a:spLocks noGrp="1"/>
          </p:cNvSpPr>
          <p:nvPr>
            <p:ph type="body" idx="1"/>
          </p:nvPr>
        </p:nvSpPr>
        <p:spPr>
          <a:xfrm>
            <a:off x="763588" y="135882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B9678-2D9C-70C1-039C-5C6A606CCA40}"/>
              </a:ext>
            </a:extLst>
          </p:cNvPr>
          <p:cNvSpPr>
            <a:spLocks noGrp="1"/>
          </p:cNvSpPr>
          <p:nvPr>
            <p:ph sz="half" idx="2"/>
          </p:nvPr>
        </p:nvSpPr>
        <p:spPr>
          <a:xfrm>
            <a:off x="763588" y="218273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29D0D-325D-48A2-8EBA-99FD9CB71393}"/>
              </a:ext>
            </a:extLst>
          </p:cNvPr>
          <p:cNvSpPr>
            <a:spLocks noGrp="1"/>
          </p:cNvSpPr>
          <p:nvPr>
            <p:ph type="body" sz="quarter" idx="3"/>
          </p:nvPr>
        </p:nvSpPr>
        <p:spPr>
          <a:xfrm>
            <a:off x="6096000" y="135882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8D942-77DA-CDB9-6C17-ACF9DA828297}"/>
              </a:ext>
            </a:extLst>
          </p:cNvPr>
          <p:cNvSpPr>
            <a:spLocks noGrp="1"/>
          </p:cNvSpPr>
          <p:nvPr>
            <p:ph sz="quarter" idx="4"/>
          </p:nvPr>
        </p:nvSpPr>
        <p:spPr>
          <a:xfrm>
            <a:off x="6096000" y="218273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365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440D-6697-28D8-3544-6E84250EB0D0}"/>
              </a:ext>
            </a:extLst>
          </p:cNvPr>
          <p:cNvSpPr>
            <a:spLocks noGrp="1"/>
          </p:cNvSpPr>
          <p:nvPr>
            <p:ph type="title"/>
          </p:nvPr>
        </p:nvSpPr>
        <p:spPr>
          <a:xfrm>
            <a:off x="0" y="1"/>
            <a:ext cx="12192000" cy="70394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15270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AE20A3-BA02-4E78-982F-5641D5CF5D2E}"/>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468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E3B7-26BE-F11F-BF46-E2E9461033AC}"/>
              </a:ext>
            </a:extLst>
          </p:cNvPr>
          <p:cNvSpPr>
            <a:spLocks noGrp="1"/>
          </p:cNvSpPr>
          <p:nvPr>
            <p:ph type="title"/>
          </p:nvPr>
        </p:nvSpPr>
        <p:spPr>
          <a:xfrm>
            <a:off x="0" y="0"/>
            <a:ext cx="6172200" cy="693906"/>
          </a:xfrm>
          <a:prstGeom prst="rect">
            <a:avLst/>
          </a:prstGeom>
          <a:blipFill dpi="0" rotWithShape="1">
            <a:blip r:embed="rId2"/>
            <a:srcRect/>
            <a:stretch>
              <a:fillRect l="-11300"/>
            </a:stretch>
          </a:blipFill>
        </p:spPr>
        <p:txBody>
          <a:bodyPr anchor="ctr">
            <a:normAutofit/>
          </a:bodyPr>
          <a:lstStyle>
            <a:lvl1pPr>
              <a:defRPr sz="2800"/>
            </a:lvl1pPr>
          </a:lstStyle>
          <a:p>
            <a:r>
              <a:rPr lang="en-US"/>
              <a:t>Click to edit Master title style</a:t>
            </a:r>
          </a:p>
        </p:txBody>
      </p:sp>
      <p:sp>
        <p:nvSpPr>
          <p:cNvPr id="8" name="Rectangle 7">
            <a:extLst>
              <a:ext uri="{FF2B5EF4-FFF2-40B4-BE49-F238E27FC236}">
                <a16:creationId xmlns:a16="http://schemas.microsoft.com/office/drawing/2014/main" id="{4ED922B9-9F5E-40F5-9486-C47D6E7E4760}"/>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691A33-971C-D597-EF3A-2299A8C93001}"/>
              </a:ext>
            </a:extLst>
          </p:cNvPr>
          <p:cNvSpPr>
            <a:spLocks noGrp="1"/>
          </p:cNvSpPr>
          <p:nvPr>
            <p:ph idx="1"/>
          </p:nvPr>
        </p:nvSpPr>
        <p:spPr>
          <a:xfrm>
            <a:off x="6172200" y="0"/>
            <a:ext cx="6019800" cy="6365081"/>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F3A3E-F648-50B7-2292-A52F15D92931}"/>
              </a:ext>
            </a:extLst>
          </p:cNvPr>
          <p:cNvSpPr>
            <a:spLocks noGrp="1"/>
          </p:cNvSpPr>
          <p:nvPr>
            <p:ph type="body" sz="half" idx="2"/>
          </p:nvPr>
        </p:nvSpPr>
        <p:spPr>
          <a:xfrm>
            <a:off x="839788" y="1440673"/>
            <a:ext cx="4495308" cy="44283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7707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3F811C-0E86-466E-A272-2D94378B4C06}"/>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DDA5EFF8-C1CB-41AD-C5D3-8DE2D6098B29}"/>
              </a:ext>
            </a:extLst>
          </p:cNvPr>
          <p:cNvSpPr>
            <a:spLocks noGrp="1"/>
          </p:cNvSpPr>
          <p:nvPr>
            <p:ph type="pic" idx="1"/>
          </p:nvPr>
        </p:nvSpPr>
        <p:spPr>
          <a:xfrm>
            <a:off x="6096000" y="0"/>
            <a:ext cx="6096000" cy="6365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2B13A9-2180-EBEE-3D05-2255C15F438B}"/>
              </a:ext>
            </a:extLst>
          </p:cNvPr>
          <p:cNvSpPr>
            <a:spLocks noGrp="1"/>
          </p:cNvSpPr>
          <p:nvPr>
            <p:ph type="body" sz="half" idx="2"/>
          </p:nvPr>
        </p:nvSpPr>
        <p:spPr>
          <a:xfrm>
            <a:off x="742950" y="1521619"/>
            <a:ext cx="4536281" cy="43473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1">
            <a:extLst>
              <a:ext uri="{FF2B5EF4-FFF2-40B4-BE49-F238E27FC236}">
                <a16:creationId xmlns:a16="http://schemas.microsoft.com/office/drawing/2014/main" id="{9D333E49-144F-44A3-949E-A3F7AE41DD80}"/>
              </a:ext>
            </a:extLst>
          </p:cNvPr>
          <p:cNvSpPr>
            <a:spLocks noGrp="1"/>
          </p:cNvSpPr>
          <p:nvPr>
            <p:ph type="title"/>
          </p:nvPr>
        </p:nvSpPr>
        <p:spPr>
          <a:xfrm>
            <a:off x="0" y="1"/>
            <a:ext cx="6096000" cy="681036"/>
          </a:xfrm>
          <a:prstGeom prst="rect">
            <a:avLst/>
          </a:prstGeom>
          <a:blipFill>
            <a:blip r:embed="rId2"/>
            <a:stretch>
              <a:fillRect/>
            </a:stretch>
          </a:blipFill>
        </p:spPr>
        <p:txBody>
          <a:bodyPr/>
          <a:lstStyle/>
          <a:p>
            <a:r>
              <a:rPr lang="en-US"/>
              <a:t>Click to edit Master title style</a:t>
            </a:r>
          </a:p>
        </p:txBody>
      </p:sp>
    </p:spTree>
    <p:extLst>
      <p:ext uri="{BB962C8B-B14F-4D97-AF65-F5344CB8AC3E}">
        <p14:creationId xmlns:p14="http://schemas.microsoft.com/office/powerpoint/2010/main" val="2353616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AB5059-5B67-4056-A2A4-0D2ADFF9F326}"/>
              </a:ext>
            </a:extLst>
          </p:cNvPr>
          <p:cNvSpPr/>
          <p:nvPr userDrawn="1"/>
        </p:nvSpPr>
        <p:spPr>
          <a:xfrm>
            <a:off x="0" y="6830568"/>
            <a:ext cx="12192000" cy="27432"/>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CB606E19-5C74-F032-469D-B21295D369DD}"/>
              </a:ext>
            </a:extLst>
          </p:cNvPr>
          <p:cNvSpPr>
            <a:spLocks noGrp="1"/>
          </p:cNvSpPr>
          <p:nvPr>
            <p:ph type="title"/>
          </p:nvPr>
        </p:nvSpPr>
        <p:spPr>
          <a:xfrm>
            <a:off x="0" y="1"/>
            <a:ext cx="12192000" cy="681036"/>
          </a:xfrm>
          <a:prstGeom prst="rect">
            <a:avLst/>
          </a:prstGeom>
          <a:blipFill>
            <a:blip r:embed="rId14"/>
            <a:stretch>
              <a:fillRect/>
            </a:stretch>
          </a:blip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BA833-9AEF-86A4-85C4-3A69F6E27624}"/>
              </a:ext>
            </a:extLst>
          </p:cNvPr>
          <p:cNvSpPr>
            <a:spLocks noGrp="1"/>
          </p:cNvSpPr>
          <p:nvPr>
            <p:ph type="body" idx="1"/>
          </p:nvPr>
        </p:nvSpPr>
        <p:spPr>
          <a:xfrm>
            <a:off x="838200" y="921639"/>
            <a:ext cx="10515600" cy="5255324"/>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p>
        </p:txBody>
      </p:sp>
      <p:sp>
        <p:nvSpPr>
          <p:cNvPr id="7" name="Rectangle 6">
            <a:extLst>
              <a:ext uri="{FF2B5EF4-FFF2-40B4-BE49-F238E27FC236}">
                <a16:creationId xmlns:a16="http://schemas.microsoft.com/office/drawing/2014/main" id="{D62DC228-0F55-BD0A-E3B0-837D6F5D1DB3}"/>
              </a:ext>
            </a:extLst>
          </p:cNvPr>
          <p:cNvSpPr/>
          <p:nvPr userDrawn="1"/>
        </p:nvSpPr>
        <p:spPr>
          <a:xfrm>
            <a:off x="0" y="6478143"/>
            <a:ext cx="12192000" cy="27432"/>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CBAE7F4F-859C-4375-9953-23ACD83E7BDB}"/>
              </a:ext>
            </a:extLst>
          </p:cNvPr>
          <p:cNvSpPr txBox="1"/>
          <p:nvPr userDrawn="1"/>
        </p:nvSpPr>
        <p:spPr>
          <a:xfrm>
            <a:off x="0" y="6505575"/>
            <a:ext cx="12192000" cy="338554"/>
          </a:xfrm>
          <a:prstGeom prst="rect">
            <a:avLst/>
          </a:prstGeom>
          <a:solidFill>
            <a:schemeClr val="tx2"/>
          </a:solidFill>
        </p:spPr>
        <p:txBody>
          <a:bodyPr wrap="square" rtlCol="0">
            <a:spAutoFit/>
          </a:bodyPr>
          <a:lstStyle/>
          <a:p>
            <a:pPr algn="ctr"/>
            <a:r>
              <a:rPr lang="en-US" sz="1600" b="1">
                <a:solidFill>
                  <a:schemeClr val="bg1"/>
                </a:solidFill>
                <a:latin typeface="+mj-lt"/>
              </a:rPr>
              <a:t>Tilman J. Fertitta Family College of Medicine</a:t>
            </a:r>
          </a:p>
        </p:txBody>
      </p:sp>
    </p:spTree>
    <p:extLst>
      <p:ext uri="{BB962C8B-B14F-4D97-AF65-F5344CB8AC3E}">
        <p14:creationId xmlns:p14="http://schemas.microsoft.com/office/powerpoint/2010/main" val="83335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US" sz="2800" b="1" kern="120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b="1" kern="1200" dirty="0" smtClean="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0.mp4"/><Relationship Id="rId7" Type="http://schemas.openxmlformats.org/officeDocument/2006/relationships/notesSlide" Target="../notesSlides/notesSlide2.xml"/><Relationship Id="rId2" Type="http://schemas.microsoft.com/office/2007/relationships/media" Target="../media/media10.mp4"/><Relationship Id="rId1" Type="http://schemas.openxmlformats.org/officeDocument/2006/relationships/tags" Target="../tags/tag4.xml"/><Relationship Id="rId6" Type="http://schemas.openxmlformats.org/officeDocument/2006/relationships/slideLayout" Target="../slideLayouts/slideLayout9.xml"/><Relationship Id="rId5" Type="http://schemas.openxmlformats.org/officeDocument/2006/relationships/audio" Target="../media/media11.m4a"/><Relationship Id="rId4" Type="http://schemas.microsoft.com/office/2007/relationships/media" Target="../media/media11.m4a"/><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0.mp4"/><Relationship Id="rId7" Type="http://schemas.openxmlformats.org/officeDocument/2006/relationships/image" Target="../media/image12.png"/><Relationship Id="rId2" Type="http://schemas.microsoft.com/office/2007/relationships/media" Target="../media/media10.mp4"/><Relationship Id="rId1" Type="http://schemas.openxmlformats.org/officeDocument/2006/relationships/tags" Target="../tags/tag5.xml"/><Relationship Id="rId6" Type="http://schemas.openxmlformats.org/officeDocument/2006/relationships/slideLayout" Target="../slideLayouts/slideLayout9.xml"/><Relationship Id="rId5" Type="http://schemas.openxmlformats.org/officeDocument/2006/relationships/audio" Target="../media/media12.m4a"/><Relationship Id="rId4" Type="http://schemas.microsoft.com/office/2007/relationships/media" Target="../media/media12.m4a"/></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0.mp4"/><Relationship Id="rId7" Type="http://schemas.openxmlformats.org/officeDocument/2006/relationships/image" Target="../media/image12.png"/><Relationship Id="rId2" Type="http://schemas.microsoft.com/office/2007/relationships/media" Target="../media/media10.mp4"/><Relationship Id="rId1" Type="http://schemas.openxmlformats.org/officeDocument/2006/relationships/tags" Target="../tags/tag6.xml"/><Relationship Id="rId6" Type="http://schemas.openxmlformats.org/officeDocument/2006/relationships/slideLayout" Target="../slideLayouts/slideLayout9.xml"/><Relationship Id="rId5" Type="http://schemas.openxmlformats.org/officeDocument/2006/relationships/audio" Target="../media/media13.m4a"/><Relationship Id="rId4" Type="http://schemas.microsoft.com/office/2007/relationships/media" Target="../media/media13.m4a"/></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0.mp4"/><Relationship Id="rId7" Type="http://schemas.openxmlformats.org/officeDocument/2006/relationships/image" Target="../media/image12.png"/><Relationship Id="rId2" Type="http://schemas.microsoft.com/office/2007/relationships/media" Target="../media/media10.mp4"/><Relationship Id="rId1" Type="http://schemas.openxmlformats.org/officeDocument/2006/relationships/tags" Target="../tags/tag7.xml"/><Relationship Id="rId6" Type="http://schemas.openxmlformats.org/officeDocument/2006/relationships/slideLayout" Target="../slideLayouts/slideLayout9.xml"/><Relationship Id="rId5" Type="http://schemas.openxmlformats.org/officeDocument/2006/relationships/audio" Target="../media/media14.m4a"/><Relationship Id="rId4" Type="http://schemas.microsoft.com/office/2007/relationships/media" Target="../media/media14.m4a"/></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slide" Target="slide1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hyperlink" Target="https://www.uh.edu/medicine/faculty-affair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slideLayout" Target="../slideLayouts/slideLayout6.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mailto:grcuriel@uh.edu" TargetMode="External"/><Relationship Id="rId5" Type="http://schemas.openxmlformats.org/officeDocument/2006/relationships/hyperlink" Target="mailto:cleugers@central.UH.edu" TargetMode="External"/><Relationship Id="rId4" Type="http://schemas.openxmlformats.org/officeDocument/2006/relationships/hyperlink" Target="mailto:amzulfiq@central.uh.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9.m4a"/><Relationship Id="rId7" Type="http://schemas.openxmlformats.org/officeDocument/2006/relationships/diagramLayout" Target="../diagrams/layout1.xml"/><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diagramDrawing" Target="../diagrams/drawing1.xml"/><Relationship Id="rId4" Type="http://schemas.openxmlformats.org/officeDocument/2006/relationships/slideLayout" Target="../slideLayouts/slideLayout12.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699D84-0459-1A96-E293-C74B7845BBA3}"/>
              </a:ext>
            </a:extLst>
          </p:cNvPr>
          <p:cNvSpPr>
            <a:spLocks noGrp="1"/>
          </p:cNvSpPr>
          <p:nvPr>
            <p:ph type="ctrTitle"/>
          </p:nvPr>
        </p:nvSpPr>
        <p:spPr>
          <a:xfrm>
            <a:off x="0" y="2635249"/>
            <a:ext cx="12192000" cy="2079363"/>
          </a:xfrm>
        </p:spPr>
        <p:txBody>
          <a:bodyPr vert="horz" lIns="91440" tIns="45720" rIns="91440" bIns="45720" rtlCol="0" anchor="b">
            <a:noAutofit/>
          </a:bodyPr>
          <a:lstStyle/>
          <a:p>
            <a:br>
              <a:rPr lang="en-US">
                <a:latin typeface="+mj-lt"/>
              </a:rPr>
            </a:br>
            <a:r>
              <a:rPr lang="en-US">
                <a:latin typeface="Trebuchet MS"/>
                <a:ea typeface="MS PGothic"/>
                <a:cs typeface="Times New Roman"/>
              </a:rPr>
              <a:t>Longitudinal Primary Care </a:t>
            </a:r>
            <a:br>
              <a:rPr lang="en-US">
                <a:latin typeface="Trebuchet MS"/>
                <a:ea typeface="MS PGothic"/>
              </a:rPr>
            </a:br>
            <a:r>
              <a:rPr lang="en-US">
                <a:latin typeface="Trebuchet MS"/>
                <a:ea typeface="MS PGothic"/>
                <a:cs typeface="Times New Roman"/>
              </a:rPr>
              <a:t>(MED 5096-1):</a:t>
            </a:r>
            <a:br>
              <a:rPr lang="en-US">
                <a:latin typeface="Trebuchet MS"/>
              </a:rPr>
            </a:br>
            <a:r>
              <a:rPr lang="en-US">
                <a:latin typeface="Trebuchet MS"/>
                <a:ea typeface="MS PGothic"/>
                <a:cs typeface="Times New Roman"/>
              </a:rPr>
              <a:t>Orientation</a:t>
            </a:r>
          </a:p>
        </p:txBody>
      </p:sp>
      <p:pic>
        <p:nvPicPr>
          <p:cNvPr id="20" name="Audio 19">
            <a:hlinkClick r:id="" action="ppaction://media"/>
            <a:extLst>
              <a:ext uri="{FF2B5EF4-FFF2-40B4-BE49-F238E27FC236}">
                <a16:creationId xmlns:a16="http://schemas.microsoft.com/office/drawing/2014/main" id="{69D2552C-6D7B-D70A-E23E-B59DB5E7EC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649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583">
        <p159:morph option="byObject"/>
      </p:transition>
    </mc:Choice>
    <mc:Fallback xmlns="">
      <p:transition spd="slow" advTm="20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B386A-CBEA-DD54-30EC-DFBA82A067E0}"/>
              </a:ext>
            </a:extLst>
          </p:cNvPr>
          <p:cNvSpPr txBox="1"/>
          <p:nvPr/>
        </p:nvSpPr>
        <p:spPr>
          <a:xfrm>
            <a:off x="177223" y="1094438"/>
            <a:ext cx="5733032" cy="4774550"/>
          </a:xfrm>
          <a:prstGeom prst="rect">
            <a:avLst/>
          </a:prstGeom>
        </p:spPr>
        <p:txBody>
          <a:bodyPr vert="horz" lIns="91440" tIns="45720" rIns="91440" bIns="45720" rtlCol="0" anchor="t">
            <a:normAutofit/>
          </a:bodyPr>
          <a:lstStyle/>
          <a:p>
            <a:pPr marR="0">
              <a:spcAft>
                <a:spcPts val="0"/>
              </a:spcAft>
            </a:pPr>
            <a:endParaRPr lang="en-US" sz="1200" b="1" kern="1200">
              <a:effectLst/>
              <a:ea typeface="+mn-ea"/>
              <a:cs typeface="+mn-cs"/>
            </a:endParaRPr>
          </a:p>
          <a:p>
            <a:pPr marR="0">
              <a:spcAft>
                <a:spcPts val="0"/>
              </a:spcAft>
            </a:pPr>
            <a:r>
              <a:rPr lang="en-US" sz="1600" b="1" kern="1200">
                <a:effectLst/>
                <a:ea typeface="+mn-ea"/>
                <a:cs typeface="+mn-cs"/>
              </a:rPr>
              <a:t>By the end of LPC </a:t>
            </a:r>
            <a:r>
              <a:rPr lang="en-US" sz="1600" b="1"/>
              <a:t>1A</a:t>
            </a:r>
            <a:r>
              <a:rPr lang="en-US" sz="1600" b="1" kern="1200">
                <a:effectLst/>
                <a:ea typeface="+mn-ea"/>
                <a:cs typeface="+mn-cs"/>
              </a:rPr>
              <a:t> Student will be able to:</a:t>
            </a:r>
            <a:endParaRPr lang="en-US" sz="1600" kern="1200">
              <a:effectLst/>
              <a:cs typeface="Times New Roman"/>
            </a:endParaRPr>
          </a:p>
          <a:p>
            <a:pPr marR="0">
              <a:spcAft>
                <a:spcPts val="0"/>
              </a:spcAft>
            </a:pPr>
            <a:endParaRPr lang="en-US" sz="1400" b="1" kern="1200">
              <a:effectLst/>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Obtain histories in outpatient settings with all the pertinent elements* </a:t>
            </a:r>
            <a:r>
              <a:rPr lang="en-US" sz="1600" kern="1200">
                <a:effectLst/>
                <a:latin typeface="Times New Roman"/>
                <a:cs typeface="Calibri"/>
              </a:rPr>
              <a:t>in </a:t>
            </a:r>
            <a:r>
              <a:rPr lang="en-US" sz="1600">
                <a:latin typeface="Times New Roman"/>
                <a:cs typeface="Calibri"/>
              </a:rPr>
              <a:t>acute conditions that are complete</a:t>
            </a:r>
            <a:r>
              <a:rPr lang="en-US" sz="1600" kern="1200">
                <a:effectLst/>
                <a:latin typeface="Times New Roman"/>
                <a:cs typeface="Calibri"/>
              </a:rPr>
              <a:t>, </a:t>
            </a:r>
            <a:r>
              <a:rPr lang="en-US" sz="1600">
                <a:latin typeface="Times New Roman"/>
                <a:cs typeface="Calibri"/>
              </a:rPr>
              <a:t>accurate </a:t>
            </a:r>
            <a:r>
              <a:rPr lang="en-US" sz="1600" kern="1200">
                <a:effectLst/>
                <a:latin typeface="Times New Roman"/>
                <a:cs typeface="Calibri"/>
              </a:rPr>
              <a:t>and </a:t>
            </a:r>
            <a:r>
              <a:rPr lang="en-US" sz="1600">
                <a:latin typeface="Times New Roman"/>
                <a:cs typeface="Calibri"/>
              </a:rPr>
              <a:t>organized </a:t>
            </a:r>
          </a:p>
          <a:p>
            <a:pPr marL="228600" indent="-228600">
              <a:lnSpc>
                <a:spcPct val="90000"/>
              </a:lnSpc>
              <a:spcBef>
                <a:spcPts val="1000"/>
              </a:spcBef>
              <a:buAutoNum type="arabicPeriod"/>
            </a:pPr>
            <a:r>
              <a:rPr lang="en-US" sz="1600">
                <a:latin typeface="Times New Roman"/>
                <a:cs typeface="Calibri"/>
              </a:rPr>
              <a:t>Demonstrate </a:t>
            </a:r>
            <a:r>
              <a:rPr lang="en-US" sz="1600" kern="1200">
                <a:effectLst/>
                <a:latin typeface="Times New Roman"/>
                <a:cs typeface="Calibri"/>
              </a:rPr>
              <a:t>the </a:t>
            </a:r>
            <a:r>
              <a:rPr lang="en-US" sz="1600">
                <a:latin typeface="Times New Roman"/>
                <a:cs typeface="Calibri"/>
              </a:rPr>
              <a:t>ability to routinely perform a system-focused physical, using proper technique (Vitals, General survey, HEENT, Neck, CV/RESP, Abdominal Exam)</a:t>
            </a:r>
            <a:endParaRPr lang="en-US" sz="1600">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Establishes rapport with patients by demonstrating care and compassion </a:t>
            </a:r>
            <a:r>
              <a:rPr lang="en-US" sz="1600" kern="1200">
                <a:effectLst/>
                <a:latin typeface="Times New Roman"/>
                <a:cs typeface="Calibri"/>
              </a:rPr>
              <a:t>in </a:t>
            </a:r>
            <a:r>
              <a:rPr lang="en-US" sz="1600">
                <a:latin typeface="Times New Roman"/>
                <a:cs typeface="Calibri"/>
              </a:rPr>
              <a:t>all patient encounters </a:t>
            </a:r>
          </a:p>
          <a:p>
            <a:pPr marL="228600" indent="-228600">
              <a:lnSpc>
                <a:spcPct val="90000"/>
              </a:lnSpc>
              <a:spcBef>
                <a:spcPts val="1000"/>
              </a:spcBef>
              <a:buAutoNum type="arabicPeriod"/>
            </a:pPr>
            <a:r>
              <a:rPr lang="en-US" sz="1600">
                <a:latin typeface="Times New Roman"/>
                <a:cs typeface="Calibri"/>
              </a:rPr>
              <a:t>Document a history </a:t>
            </a:r>
            <a:r>
              <a:rPr lang="en-US" sz="1600" kern="1200">
                <a:effectLst/>
                <a:latin typeface="Times New Roman"/>
                <a:cs typeface="Calibri"/>
              </a:rPr>
              <a:t>and </a:t>
            </a:r>
            <a:r>
              <a:rPr lang="en-US" sz="1600">
                <a:latin typeface="Times New Roman"/>
                <a:cs typeface="Calibri"/>
              </a:rPr>
              <a:t>system-focused physical exam </a:t>
            </a:r>
            <a:endParaRPr lang="en-US" sz="1600">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Routinely performs an organized oral presentation for a clinical encounter</a:t>
            </a:r>
            <a:r>
              <a:rPr lang="en-US" sz="1600" kern="1200">
                <a:effectLst/>
                <a:latin typeface="Times New Roman"/>
                <a:cs typeface="Calibri"/>
              </a:rPr>
              <a:t>.</a:t>
            </a:r>
          </a:p>
          <a:p>
            <a:pPr marL="228600" indent="-228600">
              <a:lnSpc>
                <a:spcPct val="90000"/>
              </a:lnSpc>
              <a:spcBef>
                <a:spcPts val="1000"/>
              </a:spcBef>
              <a:buAutoNum type="arabicPeriod"/>
            </a:pPr>
            <a:endParaRPr lang="en-US" sz="1600">
              <a:latin typeface="Times New Roman"/>
              <a:cs typeface="Calibri"/>
            </a:endParaRPr>
          </a:p>
        </p:txBody>
      </p:sp>
      <p:sp>
        <p:nvSpPr>
          <p:cNvPr id="10" name="Title 3">
            <a:extLst>
              <a:ext uri="{FF2B5EF4-FFF2-40B4-BE49-F238E27FC236}">
                <a16:creationId xmlns:a16="http://schemas.microsoft.com/office/drawing/2014/main" id="{6FAD5986-3FCC-7486-87D6-61F8E576CDB3}"/>
              </a:ext>
            </a:extLst>
          </p:cNvPr>
          <p:cNvSpPr>
            <a:spLocks noGrp="1"/>
          </p:cNvSpPr>
          <p:nvPr>
            <p:ph type="title"/>
          </p:nvPr>
        </p:nvSpPr>
        <p:spPr>
          <a:xfrm>
            <a:off x="0" y="1"/>
            <a:ext cx="6096000" cy="681036"/>
          </a:xfrm>
          <a:solidFill>
            <a:schemeClr val="accent5"/>
          </a:solidFill>
        </p:spPr>
        <p:txBody>
          <a:bodyPr/>
          <a:lstStyle/>
          <a:p>
            <a:r>
              <a:rPr lang="en-US"/>
              <a:t>         LPC 1A Objectives:</a:t>
            </a:r>
          </a:p>
        </p:txBody>
      </p:sp>
      <p:pic>
        <p:nvPicPr>
          <p:cNvPr id="11" name="Video 5" descr="People Discussing">
            <a:extLst>
              <a:ext uri="{FF2B5EF4-FFF2-40B4-BE49-F238E27FC236}">
                <a16:creationId xmlns:a16="http://schemas.microsoft.com/office/drawing/2014/main" id="{2349F434-D043-77B6-8340-E9650EA6F1E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4376" r="31599"/>
          <a:stretch/>
        </p:blipFill>
        <p:spPr>
          <a:xfrm>
            <a:off x="6096000" y="10"/>
            <a:ext cx="6096000" cy="6365071"/>
          </a:xfrm>
          <a:prstGeom prst="rect">
            <a:avLst/>
          </a:prstGeom>
          <a:noFill/>
        </p:spPr>
      </p:pic>
      <p:pic>
        <p:nvPicPr>
          <p:cNvPr id="7" name="Audio 6">
            <a:hlinkClick r:id="" action="ppaction://media"/>
            <a:extLst>
              <a:ext uri="{FF2B5EF4-FFF2-40B4-BE49-F238E27FC236}">
                <a16:creationId xmlns:a16="http://schemas.microsoft.com/office/drawing/2014/main" id="{444D330F-375C-A46E-1813-C2DEFC64466E}"/>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49763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838">
        <p159:morph option="byObject"/>
      </p:transition>
    </mc:Choice>
    <mc:Fallback xmlns="">
      <p:transition spd="slow" advTm="58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91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1"/>
                                        </p:tgtEl>
                                      </p:cBhvr>
                                    </p:cmd>
                                  </p:childTnLst>
                                </p:cTn>
                              </p:par>
                            </p:childTnLst>
                          </p:cTn>
                        </p:par>
                      </p:childTnLst>
                    </p:cTn>
                  </p:par>
                </p:childTnLst>
              </p:cTn>
              <p:nextCondLst>
                <p:cond evt="onClick" delay="0">
                  <p:tgtEl>
                    <p:spTgt spid="11"/>
                  </p:tgtEl>
                </p:cond>
              </p:nextCondLst>
            </p:seq>
            <p:video>
              <p:cMediaNode mute="1">
                <p:cTn id="39" repeatCount="indefinite" fill="hold" display="0">
                  <p:stCondLst>
                    <p:cond delay="indefinite"/>
                  </p:stCondLst>
                </p:cTn>
                <p:tgtEl>
                  <p:spTgt spid="11"/>
                </p:tgtEl>
              </p:cMediaNode>
            </p:video>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424" objId="11"/>
        <p14:stopEvt time="4885" objId="11"/>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eople Discussing">
            <a:extLst>
              <a:ext uri="{FF2B5EF4-FFF2-40B4-BE49-F238E27FC236}">
                <a16:creationId xmlns:a16="http://schemas.microsoft.com/office/drawing/2014/main" id="{DD6989E2-677C-C75D-65E0-AA6C05BB027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4376" r="31599"/>
          <a:stretch/>
        </p:blipFill>
        <p:spPr>
          <a:xfrm>
            <a:off x="6096000" y="10"/>
            <a:ext cx="6096000" cy="6365071"/>
          </a:xfrm>
          <a:prstGeom prst="rect">
            <a:avLst/>
          </a:prstGeom>
          <a:noFill/>
        </p:spPr>
      </p:pic>
      <p:sp>
        <p:nvSpPr>
          <p:cNvPr id="4" name="TextBox 3">
            <a:extLst>
              <a:ext uri="{FF2B5EF4-FFF2-40B4-BE49-F238E27FC236}">
                <a16:creationId xmlns:a16="http://schemas.microsoft.com/office/drawing/2014/main" id="{3D8B386A-CBEA-DD54-30EC-DFBA82A067E0}"/>
              </a:ext>
            </a:extLst>
          </p:cNvPr>
          <p:cNvSpPr txBox="1"/>
          <p:nvPr/>
        </p:nvSpPr>
        <p:spPr>
          <a:xfrm>
            <a:off x="177223" y="1094438"/>
            <a:ext cx="5733032" cy="4774550"/>
          </a:xfrm>
          <a:prstGeom prst="rect">
            <a:avLst/>
          </a:prstGeom>
        </p:spPr>
        <p:txBody>
          <a:bodyPr vert="horz" lIns="91440" tIns="45720" rIns="91440" bIns="45720" rtlCol="0" anchor="t">
            <a:normAutofit/>
          </a:bodyPr>
          <a:lstStyle/>
          <a:p>
            <a:pPr marR="0">
              <a:spcAft>
                <a:spcPts val="0"/>
              </a:spcAft>
            </a:pPr>
            <a:endParaRPr lang="en-US" sz="1200" b="1" kern="1200">
              <a:effectLst/>
              <a:ea typeface="+mn-ea"/>
              <a:cs typeface="+mn-cs"/>
            </a:endParaRPr>
          </a:p>
          <a:p>
            <a:pPr marR="0">
              <a:spcAft>
                <a:spcPts val="0"/>
              </a:spcAft>
            </a:pPr>
            <a:r>
              <a:rPr lang="en-US" sz="1600" b="1" kern="1200">
                <a:effectLst/>
                <a:ea typeface="+mn-ea"/>
                <a:cs typeface="+mn-cs"/>
              </a:rPr>
              <a:t>By the end of LPC </a:t>
            </a:r>
            <a:r>
              <a:rPr lang="en-US" sz="1600" b="1"/>
              <a:t>1B</a:t>
            </a:r>
            <a:r>
              <a:rPr lang="en-US" sz="1600" b="1" kern="1200">
                <a:effectLst/>
                <a:ea typeface="+mn-ea"/>
                <a:cs typeface="+mn-cs"/>
              </a:rPr>
              <a:t> Student will be able to:</a:t>
            </a:r>
            <a:endParaRPr lang="en-US" sz="1600" kern="1200">
              <a:effectLst/>
              <a:cs typeface="Times New Roman"/>
            </a:endParaRPr>
          </a:p>
          <a:p>
            <a:pPr marR="0">
              <a:spcAft>
                <a:spcPts val="0"/>
              </a:spcAft>
            </a:pPr>
            <a:endParaRPr lang="en-US" sz="1400" b="1" kern="1200">
              <a:effectLst/>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Obtain histories in outpatient settings with all the pertinent elements* </a:t>
            </a:r>
            <a:r>
              <a:rPr lang="en-US" sz="1600" kern="1200">
                <a:effectLst/>
                <a:latin typeface="Times New Roman"/>
                <a:cs typeface="Calibri"/>
              </a:rPr>
              <a:t>in</a:t>
            </a:r>
            <a:r>
              <a:rPr lang="en-US" sz="1600">
                <a:latin typeface="Times New Roman"/>
                <a:cs typeface="Calibri"/>
              </a:rPr>
              <a:t> chronic conditions that are complete</a:t>
            </a:r>
            <a:r>
              <a:rPr lang="en-US" sz="1600" kern="1200">
                <a:effectLst/>
                <a:latin typeface="Times New Roman"/>
                <a:cs typeface="Calibri"/>
              </a:rPr>
              <a:t>, </a:t>
            </a:r>
            <a:r>
              <a:rPr lang="en-US" sz="1600">
                <a:latin typeface="Times New Roman"/>
                <a:cs typeface="Calibri"/>
              </a:rPr>
              <a:t>accurate </a:t>
            </a:r>
            <a:r>
              <a:rPr lang="en-US" sz="1600" kern="1200">
                <a:effectLst/>
                <a:latin typeface="Times New Roman"/>
                <a:cs typeface="Calibri"/>
              </a:rPr>
              <a:t>and </a:t>
            </a:r>
            <a:r>
              <a:rPr lang="en-US" sz="1600">
                <a:latin typeface="Times New Roman"/>
                <a:cs typeface="Calibri"/>
              </a:rPr>
              <a:t>organized </a:t>
            </a:r>
          </a:p>
          <a:p>
            <a:pPr marL="228600" indent="-228600">
              <a:lnSpc>
                <a:spcPct val="90000"/>
              </a:lnSpc>
              <a:spcBef>
                <a:spcPts val="1000"/>
              </a:spcBef>
              <a:buAutoNum type="arabicPeriod"/>
            </a:pPr>
            <a:r>
              <a:rPr lang="en-US" sz="1600">
                <a:latin typeface="Times New Roman"/>
                <a:cs typeface="Calibri"/>
              </a:rPr>
              <a:t>Demonstrate </a:t>
            </a:r>
            <a:r>
              <a:rPr lang="en-US" sz="1600" kern="1200">
                <a:effectLst/>
                <a:latin typeface="Times New Roman"/>
                <a:cs typeface="Calibri"/>
              </a:rPr>
              <a:t>the </a:t>
            </a:r>
            <a:r>
              <a:rPr lang="en-US" sz="1600">
                <a:latin typeface="Times New Roman"/>
                <a:cs typeface="Calibri"/>
              </a:rPr>
              <a:t>ability to routinely perform a system-focused physical, using proper technique (integument, heme-lymph, nervous system, musculoskeletal </a:t>
            </a:r>
            <a:r>
              <a:rPr lang="en-US" sz="1600" kern="1200">
                <a:effectLst/>
                <a:latin typeface="Times New Roman"/>
                <a:cs typeface="Calibri"/>
              </a:rPr>
              <a:t>and </a:t>
            </a:r>
            <a:r>
              <a:rPr lang="en-US" sz="1600">
                <a:latin typeface="Times New Roman"/>
                <a:cs typeface="Calibri"/>
              </a:rPr>
              <a:t>GI)</a:t>
            </a:r>
            <a:endParaRPr lang="en-US" sz="1600">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Establishes rapport with patients by demonstrating care and compassion </a:t>
            </a:r>
            <a:r>
              <a:rPr lang="en-US" sz="1600" kern="1200">
                <a:effectLst/>
                <a:latin typeface="Times New Roman"/>
                <a:cs typeface="Calibri"/>
              </a:rPr>
              <a:t>in </a:t>
            </a:r>
            <a:r>
              <a:rPr lang="en-US" sz="1600">
                <a:latin typeface="Times New Roman"/>
                <a:cs typeface="Calibri"/>
              </a:rPr>
              <a:t>all patient encounters </a:t>
            </a:r>
          </a:p>
          <a:p>
            <a:pPr marL="228600" indent="-228600">
              <a:lnSpc>
                <a:spcPct val="90000"/>
              </a:lnSpc>
              <a:spcBef>
                <a:spcPts val="1000"/>
              </a:spcBef>
              <a:buAutoNum type="arabicPeriod"/>
            </a:pPr>
            <a:r>
              <a:rPr lang="en-US" sz="1600">
                <a:latin typeface="Times New Roman"/>
                <a:cs typeface="Calibri"/>
              </a:rPr>
              <a:t>Document a history </a:t>
            </a:r>
            <a:r>
              <a:rPr lang="en-US" sz="1600" kern="1200">
                <a:effectLst/>
                <a:latin typeface="Times New Roman"/>
                <a:cs typeface="Calibri"/>
              </a:rPr>
              <a:t>and </a:t>
            </a:r>
            <a:r>
              <a:rPr lang="en-US" sz="1600">
                <a:latin typeface="Times New Roman"/>
                <a:cs typeface="Calibri"/>
              </a:rPr>
              <a:t>system-focused physical exam </a:t>
            </a:r>
            <a:endParaRPr lang="en-US" sz="1600">
              <a:latin typeface="Times New Roman"/>
              <a:cs typeface="Times New Roman"/>
            </a:endParaRPr>
          </a:p>
          <a:p>
            <a:pPr marL="228600" indent="-228600">
              <a:lnSpc>
                <a:spcPct val="90000"/>
              </a:lnSpc>
              <a:spcBef>
                <a:spcPts val="1000"/>
              </a:spcBef>
              <a:buAutoNum type="arabicPeriod"/>
            </a:pPr>
            <a:r>
              <a:rPr lang="en-US" sz="1600">
                <a:latin typeface="Times New Roman"/>
                <a:cs typeface="Calibri"/>
              </a:rPr>
              <a:t>Routinely performs an organized oral presentation for a clinical encounter</a:t>
            </a:r>
            <a:r>
              <a:rPr lang="en-US" sz="1600" kern="1200">
                <a:effectLst/>
                <a:latin typeface="Times New Roman"/>
                <a:cs typeface="Calibri"/>
              </a:rPr>
              <a:t>.</a:t>
            </a:r>
            <a:endParaRPr lang="en-US" sz="1600">
              <a:latin typeface="Times New Roman"/>
              <a:cs typeface="Calibri"/>
            </a:endParaRPr>
          </a:p>
        </p:txBody>
      </p:sp>
      <p:sp>
        <p:nvSpPr>
          <p:cNvPr id="10" name="Title 3">
            <a:extLst>
              <a:ext uri="{FF2B5EF4-FFF2-40B4-BE49-F238E27FC236}">
                <a16:creationId xmlns:a16="http://schemas.microsoft.com/office/drawing/2014/main" id="{6FAD5986-3FCC-7486-87D6-61F8E576CDB3}"/>
              </a:ext>
            </a:extLst>
          </p:cNvPr>
          <p:cNvSpPr>
            <a:spLocks noGrp="1"/>
          </p:cNvSpPr>
          <p:nvPr>
            <p:ph type="title"/>
          </p:nvPr>
        </p:nvSpPr>
        <p:spPr>
          <a:xfrm>
            <a:off x="0" y="1"/>
            <a:ext cx="6096000" cy="681036"/>
          </a:xfrm>
          <a:solidFill>
            <a:schemeClr val="accent5"/>
          </a:solidFill>
        </p:spPr>
        <p:txBody>
          <a:bodyPr/>
          <a:lstStyle/>
          <a:p>
            <a:r>
              <a:rPr lang="en-US"/>
              <a:t>         LPC 1B Objectives:</a:t>
            </a:r>
          </a:p>
        </p:txBody>
      </p:sp>
      <p:pic>
        <p:nvPicPr>
          <p:cNvPr id="8" name="Audio 7">
            <a:hlinkClick r:id="" action="ppaction://media"/>
            <a:extLst>
              <a:ext uri="{FF2B5EF4-FFF2-40B4-BE49-F238E27FC236}">
                <a16:creationId xmlns:a16="http://schemas.microsoft.com/office/drawing/2014/main" id="{3A492915-82B8-0A77-9EA1-6285FF330A18}"/>
              </a:ext>
            </a:extLst>
          </p:cNvPr>
          <p:cNvPicPr>
            <a:picLocks noChangeAspect="1"/>
          </p:cNvPicPr>
          <p:nvPr>
            <a:audioFile r:link="rId5"/>
            <p:extLst>
              <p:ext uri="{DAA4B4D4-6D71-4841-9C94-3DE7FCFB9230}">
                <p14:media xmlns:p14="http://schemas.microsoft.com/office/powerpoint/2010/main" r:embed="rId4"/>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5911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766">
        <p159:morph option="byObject"/>
      </p:transition>
    </mc:Choice>
    <mc:Fallback xmlns="">
      <p:transition spd="slow" advTm="7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130"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mute="1">
                <p:cTn id="39" repeatCount="indefinite" fill="hold" display="0">
                  <p:stCondLst>
                    <p:cond delay="indefinite"/>
                  </p:stCondLst>
                </p:cTn>
                <p:tgtEl>
                  <p:spTgt spid="6"/>
                </p:tgtEl>
              </p:cMediaNode>
            </p:video>
            <p:audio isNarration="1">
              <p:cMediaNode vol="80000" showWhenStopped="0">
                <p:cTn id="40"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4" objId="6"/>
        <p14:stopEvt time="5529"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eople Discussing">
            <a:extLst>
              <a:ext uri="{FF2B5EF4-FFF2-40B4-BE49-F238E27FC236}">
                <a16:creationId xmlns:a16="http://schemas.microsoft.com/office/drawing/2014/main" id="{DD6989E2-677C-C75D-65E0-AA6C05BB027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4376" r="31599"/>
          <a:stretch/>
        </p:blipFill>
        <p:spPr>
          <a:xfrm>
            <a:off x="6096000" y="10"/>
            <a:ext cx="6096000" cy="6365071"/>
          </a:xfrm>
          <a:prstGeom prst="rect">
            <a:avLst/>
          </a:prstGeom>
          <a:noFill/>
        </p:spPr>
      </p:pic>
      <p:sp>
        <p:nvSpPr>
          <p:cNvPr id="4" name="TextBox 3">
            <a:extLst>
              <a:ext uri="{FF2B5EF4-FFF2-40B4-BE49-F238E27FC236}">
                <a16:creationId xmlns:a16="http://schemas.microsoft.com/office/drawing/2014/main" id="{3D8B386A-CBEA-DD54-30EC-DFBA82A067E0}"/>
              </a:ext>
            </a:extLst>
          </p:cNvPr>
          <p:cNvSpPr txBox="1"/>
          <p:nvPr/>
        </p:nvSpPr>
        <p:spPr>
          <a:xfrm>
            <a:off x="429986" y="950120"/>
            <a:ext cx="4849245" cy="5422332"/>
          </a:xfrm>
          <a:prstGeom prst="rect">
            <a:avLst/>
          </a:prstGeom>
        </p:spPr>
        <p:txBody>
          <a:bodyPr vert="horz" lIns="91440" tIns="45720" rIns="91440" bIns="45720" rtlCol="0" anchor="t">
            <a:noAutofit/>
          </a:bodyPr>
          <a:lstStyle/>
          <a:p>
            <a:r>
              <a:rPr lang="en-US" sz="1200" b="1" kern="1200">
                <a:effectLst/>
              </a:rPr>
              <a:t>By the end of LPC </a:t>
            </a:r>
            <a:r>
              <a:rPr lang="en-US" sz="1200" b="1"/>
              <a:t>2A</a:t>
            </a:r>
            <a:r>
              <a:rPr lang="en-US" sz="1200" b="1" kern="1200">
                <a:effectLst/>
              </a:rPr>
              <a:t> </a:t>
            </a:r>
            <a:r>
              <a:rPr lang="en-US" sz="1200" b="1"/>
              <a:t>Student will</a:t>
            </a:r>
            <a:r>
              <a:rPr lang="en-US" sz="1200" b="1" kern="1200">
                <a:effectLst/>
              </a:rPr>
              <a:t> be able to:</a:t>
            </a:r>
            <a:endParaRPr lang="en-US" sz="1200" b="1" kern="1200">
              <a:effectLst/>
              <a:cs typeface="Times New Roman"/>
            </a:endParaRPr>
          </a:p>
          <a:p>
            <a:endParaRPr lang="en-US" sz="1200" b="1">
              <a:cs typeface="Times New Roman"/>
            </a:endParaRPr>
          </a:p>
          <a:p>
            <a:pPr marL="228600" indent="-228600">
              <a:buAutoNum type="arabicPeriod"/>
            </a:pPr>
            <a:r>
              <a:rPr lang="en-US" sz="1200">
                <a:ea typeface="Calibri"/>
                <a:cs typeface="Calibri"/>
              </a:rPr>
              <a:t>Obtain histories that are complete*, accurate, organized, and focused for health maintenance </a:t>
            </a:r>
            <a:endParaRPr lang="en-US" sz="1200">
              <a:cs typeface="Times New Roman"/>
            </a:endParaRPr>
          </a:p>
          <a:p>
            <a:endParaRPr lang="en-US" sz="1200">
              <a:cs typeface="Times New Roman"/>
            </a:endParaRPr>
          </a:p>
          <a:p>
            <a:r>
              <a:rPr lang="en-US" sz="1200">
                <a:cs typeface="Times New Roman"/>
              </a:rPr>
              <a:t> 2.   Demonstrate the ability to routinely perform a complete, system- </a:t>
            </a:r>
            <a:endParaRPr lang="en-US" sz="1200">
              <a:ea typeface="Calibri"/>
              <a:cs typeface="Times New Roman"/>
            </a:endParaRPr>
          </a:p>
          <a:p>
            <a:r>
              <a:rPr lang="en-US" sz="1200">
                <a:cs typeface="Times New Roman"/>
              </a:rPr>
              <a:t>       focused physical, using proper technique</a:t>
            </a:r>
            <a:r>
              <a:rPr lang="en-US" sz="1200">
                <a:ea typeface="Calibri"/>
                <a:cs typeface="Times New Roman"/>
              </a:rPr>
              <a:t> </a:t>
            </a:r>
            <a:r>
              <a:rPr lang="en-US" sz="1200">
                <a:ea typeface="Calibri"/>
                <a:cs typeface="Calibri"/>
              </a:rPr>
              <a:t>(integument, heme-lymph,    </a:t>
            </a:r>
            <a:endParaRPr lang="en-US" sz="1200">
              <a:ea typeface="Calibri"/>
              <a:cs typeface="Times New Roman"/>
            </a:endParaRPr>
          </a:p>
          <a:p>
            <a:r>
              <a:rPr lang="en-US" sz="1200">
                <a:ea typeface="Calibri"/>
                <a:cs typeface="Calibri"/>
              </a:rPr>
              <a:t>       nervous system, musculoskeletal ,GI, CV respiratory, renal, GU and  </a:t>
            </a:r>
            <a:endParaRPr lang="en-US" sz="1200">
              <a:ea typeface="Calibri"/>
              <a:cs typeface="Times New Roman"/>
            </a:endParaRPr>
          </a:p>
          <a:p>
            <a:r>
              <a:rPr lang="en-US" sz="1200">
                <a:ea typeface="Calibri"/>
                <a:cs typeface="Calibri"/>
              </a:rPr>
              <a:t>       psychiatric )</a:t>
            </a:r>
            <a:endParaRPr lang="en-US" sz="1200">
              <a:ea typeface="Calibri"/>
              <a:cs typeface="Times New Roman"/>
            </a:endParaRPr>
          </a:p>
          <a:p>
            <a:endParaRPr lang="en-US" sz="1200">
              <a:ea typeface="Calibri"/>
              <a:cs typeface="Times New Roman"/>
            </a:endParaRPr>
          </a:p>
          <a:p>
            <a:r>
              <a:rPr lang="en-US" sz="1200">
                <a:ea typeface="Calibri"/>
                <a:cs typeface="Calibri"/>
              </a:rPr>
              <a:t>3.    Effectively establishes rapport with patients, by demonstrating care and </a:t>
            </a:r>
            <a:endParaRPr lang="en-US" sz="1200">
              <a:ea typeface="Calibri"/>
              <a:cs typeface="Times New Roman"/>
            </a:endParaRPr>
          </a:p>
          <a:p>
            <a:r>
              <a:rPr lang="en-US" sz="1200">
                <a:ea typeface="Calibri"/>
                <a:cs typeface="Calibri"/>
              </a:rPr>
              <a:t>       compassion and using patient-centered language</a:t>
            </a:r>
            <a:endParaRPr lang="en-US" sz="1200">
              <a:cs typeface="Times New Roman"/>
            </a:endParaRPr>
          </a:p>
          <a:p>
            <a:endParaRPr lang="en-US" sz="1200">
              <a:cs typeface="Times New Roman"/>
            </a:endParaRPr>
          </a:p>
          <a:p>
            <a:r>
              <a:rPr lang="en-US" sz="1200">
                <a:ea typeface="Calibri"/>
                <a:cs typeface="Calibri"/>
              </a:rPr>
              <a:t>4.    Document a thorough history and system-focused physical exam</a:t>
            </a:r>
            <a:endParaRPr lang="en-US" sz="1200">
              <a:cs typeface="Times New Roman"/>
            </a:endParaRPr>
          </a:p>
          <a:p>
            <a:endParaRPr lang="en-US" sz="1200">
              <a:cs typeface="Times New Roman"/>
            </a:endParaRPr>
          </a:p>
          <a:p>
            <a:r>
              <a:rPr lang="en-US" sz="1200">
                <a:ea typeface="Calibri"/>
                <a:cs typeface="Calibri"/>
              </a:rPr>
              <a:t>5.    Routinely performs a well-organized, focused oral presentation for a  </a:t>
            </a:r>
            <a:endParaRPr lang="en-US" sz="1200">
              <a:ea typeface="Calibri"/>
              <a:cs typeface="Times New Roman"/>
            </a:endParaRPr>
          </a:p>
          <a:p>
            <a:r>
              <a:rPr lang="en-US" sz="1200">
                <a:ea typeface="Calibri"/>
                <a:cs typeface="Calibri"/>
              </a:rPr>
              <a:t>       clinical encounter.</a:t>
            </a:r>
            <a:endParaRPr lang="en-US" sz="1200">
              <a:cs typeface="Times New Roman"/>
            </a:endParaRPr>
          </a:p>
          <a:p>
            <a:endParaRPr lang="en-US" sz="1200">
              <a:cs typeface="Times New Roman"/>
            </a:endParaRPr>
          </a:p>
          <a:p>
            <a:r>
              <a:rPr lang="en-US" sz="1200">
                <a:latin typeface="Times New Roman"/>
                <a:ea typeface="Calibri"/>
                <a:cs typeface="Calibri"/>
              </a:rPr>
              <a:t>6.    Generates a problem-focused differential diagnosis based on positive </a:t>
            </a:r>
            <a:endParaRPr lang="en-US" sz="1200">
              <a:latin typeface="Times New Roman"/>
              <a:ea typeface="Calibri"/>
              <a:cs typeface="Times New Roman"/>
            </a:endParaRPr>
          </a:p>
          <a:p>
            <a:r>
              <a:rPr lang="en-US" sz="1200">
                <a:latin typeface="Times New Roman"/>
                <a:ea typeface="Calibri"/>
                <a:cs typeface="Calibri"/>
              </a:rPr>
              <a:t>       and negative findings</a:t>
            </a:r>
            <a:endParaRPr lang="en-US" sz="1200">
              <a:latin typeface="Times New Roman"/>
              <a:ea typeface="Calibri"/>
              <a:cs typeface="Times New Roman"/>
            </a:endParaRPr>
          </a:p>
          <a:p>
            <a:pPr marR="0">
              <a:spcAft>
                <a:spcPts val="0"/>
              </a:spcAft>
            </a:pPr>
            <a:endParaRPr lang="en-US" sz="1200" b="1" kern="1200">
              <a:effectLst/>
              <a:cs typeface="Times New Roman"/>
            </a:endParaRPr>
          </a:p>
        </p:txBody>
      </p:sp>
      <p:sp>
        <p:nvSpPr>
          <p:cNvPr id="10" name="Title 3">
            <a:extLst>
              <a:ext uri="{FF2B5EF4-FFF2-40B4-BE49-F238E27FC236}">
                <a16:creationId xmlns:a16="http://schemas.microsoft.com/office/drawing/2014/main" id="{6FAD5986-3FCC-7486-87D6-61F8E576CDB3}"/>
              </a:ext>
            </a:extLst>
          </p:cNvPr>
          <p:cNvSpPr>
            <a:spLocks noGrp="1"/>
          </p:cNvSpPr>
          <p:nvPr>
            <p:ph type="title"/>
          </p:nvPr>
        </p:nvSpPr>
        <p:spPr>
          <a:xfrm>
            <a:off x="0" y="1"/>
            <a:ext cx="6096000" cy="681036"/>
          </a:xfrm>
          <a:solidFill>
            <a:srgbClr val="C00000"/>
          </a:solidFill>
        </p:spPr>
        <p:txBody>
          <a:bodyPr/>
          <a:lstStyle/>
          <a:p>
            <a:r>
              <a:rPr lang="en-US"/>
              <a:t>         LPC 2A Objectives:</a:t>
            </a:r>
          </a:p>
        </p:txBody>
      </p:sp>
      <p:pic>
        <p:nvPicPr>
          <p:cNvPr id="8" name="Audio 7">
            <a:hlinkClick r:id="" action="ppaction://media"/>
            <a:extLst>
              <a:ext uri="{FF2B5EF4-FFF2-40B4-BE49-F238E27FC236}">
                <a16:creationId xmlns:a16="http://schemas.microsoft.com/office/drawing/2014/main" id="{8F2389DC-2E28-AD5C-51E4-567C60FBBB8A}"/>
              </a:ext>
            </a:extLst>
          </p:cNvPr>
          <p:cNvPicPr>
            <a:picLocks noChangeAspect="1"/>
          </p:cNvPicPr>
          <p:nvPr>
            <a:audioFile r:link="rId5"/>
            <p:extLst>
              <p:ext uri="{DAA4B4D4-6D71-4841-9C94-3DE7FCFB9230}">
                <p14:media xmlns:p14="http://schemas.microsoft.com/office/powerpoint/2010/main" r:embed="rId4"/>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39133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13">
        <p159:morph option="byObject"/>
      </p:transition>
    </mc:Choice>
    <mc:Fallback xmlns="">
      <p:transition spd="slow" advTm="7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130"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6"/>
                                        </p:tgtEl>
                                      </p:cBhvr>
                                    </p:cmd>
                                  </p:childTnLst>
                                </p:cTn>
                              </p:par>
                            </p:childTnLst>
                          </p:cTn>
                        </p:par>
                      </p:childTnLst>
                    </p:cTn>
                  </p:par>
                </p:childTnLst>
              </p:cTn>
              <p:nextCondLst>
                <p:cond evt="onClick" delay="0">
                  <p:tgtEl>
                    <p:spTgt spid="6"/>
                  </p:tgtEl>
                </p:cond>
              </p:nextCondLst>
            </p:seq>
            <p:video>
              <p:cMediaNode mute="1">
                <p:cTn id="67" repeatCount="indefinite" fill="hold" display="0">
                  <p:stCondLst>
                    <p:cond delay="indefinite"/>
                  </p:stCondLst>
                </p:cTn>
                <p:tgtEl>
                  <p:spTgt spid="6"/>
                </p:tgtEl>
              </p:cMediaNode>
            </p:video>
            <p:audio isNarration="1">
              <p:cMediaNode vol="80000" showWhenStopped="0">
                <p:cTn id="68"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8" objId="6"/>
        <p14:stopEvt time="6480"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eople Discussing">
            <a:extLst>
              <a:ext uri="{FF2B5EF4-FFF2-40B4-BE49-F238E27FC236}">
                <a16:creationId xmlns:a16="http://schemas.microsoft.com/office/drawing/2014/main" id="{DD6989E2-677C-C75D-65E0-AA6C05BB027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4376" r="31599"/>
          <a:stretch/>
        </p:blipFill>
        <p:spPr>
          <a:xfrm>
            <a:off x="6096000" y="10"/>
            <a:ext cx="6096000" cy="6365071"/>
          </a:xfrm>
          <a:prstGeom prst="rect">
            <a:avLst/>
          </a:prstGeom>
          <a:noFill/>
        </p:spPr>
      </p:pic>
      <p:sp>
        <p:nvSpPr>
          <p:cNvPr id="4" name="TextBox 3">
            <a:extLst>
              <a:ext uri="{FF2B5EF4-FFF2-40B4-BE49-F238E27FC236}">
                <a16:creationId xmlns:a16="http://schemas.microsoft.com/office/drawing/2014/main" id="{3D8B386A-CBEA-DD54-30EC-DFBA82A067E0}"/>
              </a:ext>
            </a:extLst>
          </p:cNvPr>
          <p:cNvSpPr txBox="1"/>
          <p:nvPr/>
        </p:nvSpPr>
        <p:spPr>
          <a:xfrm>
            <a:off x="742950" y="1521619"/>
            <a:ext cx="4536281" cy="4347369"/>
          </a:xfrm>
          <a:prstGeom prst="rect">
            <a:avLst/>
          </a:prstGeom>
        </p:spPr>
        <p:txBody>
          <a:bodyPr vert="horz" lIns="91440" tIns="45720" rIns="91440" bIns="45720" rtlCol="0" anchor="t">
            <a:noAutofit/>
          </a:bodyPr>
          <a:lstStyle/>
          <a:p>
            <a:r>
              <a:rPr lang="en-US" sz="1200" b="1" kern="1200">
                <a:effectLst/>
              </a:rPr>
              <a:t>By the end of LPC </a:t>
            </a:r>
            <a:r>
              <a:rPr lang="en-US" sz="1200" b="1"/>
              <a:t>2B</a:t>
            </a:r>
            <a:r>
              <a:rPr lang="en-US" sz="1200" b="1" kern="1200">
                <a:effectLst/>
              </a:rPr>
              <a:t> </a:t>
            </a:r>
            <a:r>
              <a:rPr lang="en-US" sz="1200" b="1"/>
              <a:t>Student will</a:t>
            </a:r>
            <a:r>
              <a:rPr lang="en-US" sz="1200" b="1" kern="1200">
                <a:effectLst/>
              </a:rPr>
              <a:t> be able to:</a:t>
            </a:r>
            <a:endParaRPr lang="en-US" sz="1200" b="1" kern="1200">
              <a:effectLst/>
              <a:cs typeface="Times New Roman"/>
            </a:endParaRPr>
          </a:p>
          <a:p>
            <a:endParaRPr lang="en-US" sz="1200" b="1">
              <a:cs typeface="Times New Roman"/>
            </a:endParaRPr>
          </a:p>
          <a:p>
            <a:pPr marL="228600" indent="-228600">
              <a:buAutoNum type="arabicPeriod"/>
            </a:pPr>
            <a:r>
              <a:rPr lang="en-US" sz="1100">
                <a:ea typeface="Calibri"/>
                <a:cs typeface="Calibri"/>
              </a:rPr>
              <a:t>Obtain histories that are complete*, accurate, organized, and focused for health maintenance </a:t>
            </a:r>
            <a:endParaRPr lang="en-US" sz="1100">
              <a:cs typeface="Times New Roman"/>
            </a:endParaRPr>
          </a:p>
          <a:p>
            <a:endParaRPr lang="en-US" sz="1100">
              <a:cs typeface="Times New Roman"/>
            </a:endParaRPr>
          </a:p>
          <a:p>
            <a:r>
              <a:rPr lang="en-US" sz="1100">
                <a:cs typeface="Times New Roman"/>
              </a:rPr>
              <a:t> 2.   Demonstrate the ability to routinely perform a complete, system- </a:t>
            </a:r>
            <a:endParaRPr lang="en-US" sz="1100">
              <a:ea typeface="Calibri"/>
              <a:cs typeface="Times New Roman"/>
            </a:endParaRPr>
          </a:p>
          <a:p>
            <a:r>
              <a:rPr lang="en-US" sz="1100">
                <a:cs typeface="Times New Roman"/>
              </a:rPr>
              <a:t>       focused physical, using proper technique</a:t>
            </a:r>
            <a:r>
              <a:rPr lang="en-US" sz="1100">
                <a:ea typeface="Calibri"/>
                <a:cs typeface="Times New Roman"/>
              </a:rPr>
              <a:t> </a:t>
            </a:r>
            <a:r>
              <a:rPr lang="en-US" sz="1100">
                <a:ea typeface="Calibri"/>
                <a:cs typeface="Calibri"/>
              </a:rPr>
              <a:t>(integument, heme-lymph,    </a:t>
            </a:r>
            <a:endParaRPr lang="en-US" sz="1100">
              <a:ea typeface="Calibri"/>
              <a:cs typeface="Times New Roman"/>
            </a:endParaRPr>
          </a:p>
          <a:p>
            <a:r>
              <a:rPr lang="en-US" sz="1100">
                <a:ea typeface="Calibri"/>
                <a:cs typeface="Calibri"/>
              </a:rPr>
              <a:t>       nervous system, musculoskeletal ,GI, CV respiratory, renal, GU and  </a:t>
            </a:r>
            <a:endParaRPr lang="en-US" sz="1100">
              <a:ea typeface="Calibri"/>
              <a:cs typeface="Times New Roman"/>
            </a:endParaRPr>
          </a:p>
          <a:p>
            <a:r>
              <a:rPr lang="en-US" sz="1100">
                <a:ea typeface="Calibri"/>
                <a:cs typeface="Calibri"/>
              </a:rPr>
              <a:t>       psychiatric )</a:t>
            </a:r>
            <a:endParaRPr lang="en-US" sz="1100">
              <a:ea typeface="Calibri"/>
              <a:cs typeface="Times New Roman"/>
            </a:endParaRPr>
          </a:p>
          <a:p>
            <a:endParaRPr lang="en-US" sz="1100">
              <a:ea typeface="Calibri"/>
              <a:cs typeface="Times New Roman"/>
            </a:endParaRPr>
          </a:p>
          <a:p>
            <a:r>
              <a:rPr lang="en-US" sz="1100">
                <a:ea typeface="Calibri"/>
                <a:cs typeface="Calibri"/>
              </a:rPr>
              <a:t>3.    Effectively establishes rapport with patients, by demonstrating care and </a:t>
            </a:r>
            <a:endParaRPr lang="en-US" sz="1100">
              <a:ea typeface="Calibri"/>
              <a:cs typeface="Times New Roman"/>
            </a:endParaRPr>
          </a:p>
          <a:p>
            <a:r>
              <a:rPr lang="en-US" sz="1100">
                <a:ea typeface="Calibri"/>
                <a:cs typeface="Calibri"/>
              </a:rPr>
              <a:t>       compassion and using patient-centered language</a:t>
            </a:r>
            <a:endParaRPr lang="en-US" sz="1100">
              <a:cs typeface="Times New Roman"/>
            </a:endParaRPr>
          </a:p>
          <a:p>
            <a:endParaRPr lang="en-US" sz="1100">
              <a:cs typeface="Times New Roman"/>
            </a:endParaRPr>
          </a:p>
          <a:p>
            <a:r>
              <a:rPr lang="en-US" sz="1100">
                <a:ea typeface="Calibri"/>
                <a:cs typeface="Calibri"/>
              </a:rPr>
              <a:t>4.    Document a thorough history and system-focused physical exam</a:t>
            </a:r>
            <a:endParaRPr lang="en-US" sz="1100">
              <a:cs typeface="Times New Roman"/>
            </a:endParaRPr>
          </a:p>
          <a:p>
            <a:endParaRPr lang="en-US" sz="1100">
              <a:cs typeface="Times New Roman"/>
            </a:endParaRPr>
          </a:p>
          <a:p>
            <a:r>
              <a:rPr lang="en-US" sz="1100">
                <a:ea typeface="Calibri"/>
                <a:cs typeface="Calibri"/>
              </a:rPr>
              <a:t>5.    Routinely performs a well-organized, focused oral presentation for a  </a:t>
            </a:r>
            <a:endParaRPr lang="en-US" sz="1100">
              <a:ea typeface="Calibri"/>
              <a:cs typeface="Times New Roman"/>
            </a:endParaRPr>
          </a:p>
          <a:p>
            <a:r>
              <a:rPr lang="en-US" sz="1100">
                <a:ea typeface="Calibri"/>
                <a:cs typeface="Calibri"/>
              </a:rPr>
              <a:t>       clinical encounter.</a:t>
            </a:r>
            <a:endParaRPr lang="en-US" sz="1100">
              <a:cs typeface="Times New Roman"/>
            </a:endParaRPr>
          </a:p>
          <a:p>
            <a:endParaRPr lang="en-US" sz="1100">
              <a:cs typeface="Times New Roman"/>
            </a:endParaRPr>
          </a:p>
          <a:p>
            <a:r>
              <a:rPr lang="en-US" sz="1100">
                <a:latin typeface="Times New Roman"/>
                <a:ea typeface="Calibri"/>
                <a:cs typeface="Calibri"/>
              </a:rPr>
              <a:t>6.    Generates a problem-focused differential diagnosis based on positive </a:t>
            </a:r>
            <a:endParaRPr lang="en-US" sz="1100">
              <a:latin typeface="Times New Roman"/>
              <a:ea typeface="Calibri"/>
              <a:cs typeface="Times New Roman"/>
            </a:endParaRPr>
          </a:p>
          <a:p>
            <a:r>
              <a:rPr lang="en-US" sz="1100">
                <a:latin typeface="Times New Roman"/>
                <a:ea typeface="Calibri"/>
                <a:cs typeface="Calibri"/>
              </a:rPr>
              <a:t>       and negative findings</a:t>
            </a:r>
            <a:endParaRPr lang="en-US" sz="1100">
              <a:latin typeface="Times New Roman"/>
              <a:ea typeface="Calibri"/>
              <a:cs typeface="Times New Roman"/>
            </a:endParaRPr>
          </a:p>
          <a:p>
            <a:pPr marR="0">
              <a:spcAft>
                <a:spcPts val="0"/>
              </a:spcAft>
            </a:pPr>
            <a:endParaRPr lang="en-US" sz="1200" b="1" kern="1200">
              <a:effectLst/>
              <a:cs typeface="Times New Roman"/>
            </a:endParaRPr>
          </a:p>
        </p:txBody>
      </p:sp>
      <p:sp>
        <p:nvSpPr>
          <p:cNvPr id="10" name="Title 3">
            <a:extLst>
              <a:ext uri="{FF2B5EF4-FFF2-40B4-BE49-F238E27FC236}">
                <a16:creationId xmlns:a16="http://schemas.microsoft.com/office/drawing/2014/main" id="{6FAD5986-3FCC-7486-87D6-61F8E576CDB3}"/>
              </a:ext>
            </a:extLst>
          </p:cNvPr>
          <p:cNvSpPr>
            <a:spLocks noGrp="1"/>
          </p:cNvSpPr>
          <p:nvPr>
            <p:ph type="title"/>
          </p:nvPr>
        </p:nvSpPr>
        <p:spPr>
          <a:xfrm>
            <a:off x="0" y="1"/>
            <a:ext cx="6096000" cy="681036"/>
          </a:xfrm>
          <a:solidFill>
            <a:srgbClr val="C00000"/>
          </a:solidFill>
        </p:spPr>
        <p:txBody>
          <a:bodyPr/>
          <a:lstStyle/>
          <a:p>
            <a:r>
              <a:rPr lang="en-US"/>
              <a:t>         LPC 2B Objectives:</a:t>
            </a:r>
          </a:p>
        </p:txBody>
      </p:sp>
      <p:pic>
        <p:nvPicPr>
          <p:cNvPr id="8" name="Audio 7">
            <a:hlinkClick r:id="" action="ppaction://media"/>
            <a:extLst>
              <a:ext uri="{FF2B5EF4-FFF2-40B4-BE49-F238E27FC236}">
                <a16:creationId xmlns:a16="http://schemas.microsoft.com/office/drawing/2014/main" id="{B446FDC9-5AE0-3BDC-63C6-D7A27114047C}"/>
              </a:ext>
            </a:extLst>
          </p:cNvPr>
          <p:cNvPicPr>
            <a:picLocks noChangeAspect="1"/>
          </p:cNvPicPr>
          <p:nvPr>
            <a:audioFile r:link="rId5"/>
            <p:extLst>
              <p:ext uri="{DAA4B4D4-6D71-4841-9C94-3DE7FCFB9230}">
                <p14:media xmlns:p14="http://schemas.microsoft.com/office/powerpoint/2010/main" r:embed="rId4"/>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4437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369">
        <p159:morph option="byObject"/>
      </p:transition>
    </mc:Choice>
    <mc:Fallback xmlns="">
      <p:transition spd="slow" advTm="7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130"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6"/>
                                        </p:tgtEl>
                                      </p:cBhvr>
                                    </p:cmd>
                                  </p:childTnLst>
                                </p:cTn>
                              </p:par>
                            </p:childTnLst>
                          </p:cTn>
                        </p:par>
                      </p:childTnLst>
                    </p:cTn>
                  </p:par>
                </p:childTnLst>
              </p:cTn>
              <p:nextCondLst>
                <p:cond evt="onClick" delay="0">
                  <p:tgtEl>
                    <p:spTgt spid="6"/>
                  </p:tgtEl>
                </p:cond>
              </p:nextCondLst>
            </p:seq>
            <p:video>
              <p:cMediaNode mute="1">
                <p:cTn id="67" repeatCount="indefinite" fill="hold" display="0">
                  <p:stCondLst>
                    <p:cond delay="indefinite"/>
                  </p:stCondLst>
                </p:cTn>
                <p:tgtEl>
                  <p:spTgt spid="6"/>
                </p:tgtEl>
              </p:cMediaNode>
            </p:video>
            <p:audio isNarration="1">
              <p:cMediaNode vol="80000" showWhenStopped="0">
                <p:cTn id="68"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6" objId="6"/>
        <p14:stopEvt time="5197"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56E47-F1F5-2C14-5078-FF42B33B2761}"/>
              </a:ext>
            </a:extLst>
          </p:cNvPr>
          <p:cNvSpPr>
            <a:spLocks noGrp="1"/>
          </p:cNvSpPr>
          <p:nvPr>
            <p:ph type="title"/>
          </p:nvPr>
        </p:nvSpPr>
        <p:spPr>
          <a:solidFill>
            <a:srgbClr val="005950"/>
          </a:solidFill>
        </p:spPr>
        <p:txBody>
          <a:bodyPr>
            <a:normAutofit/>
          </a:bodyPr>
          <a:lstStyle/>
          <a:p>
            <a:pPr algn="ctr"/>
            <a:r>
              <a:rPr lang="en-US"/>
              <a:t>Role and responsibility of preceptors:</a:t>
            </a:r>
          </a:p>
        </p:txBody>
      </p:sp>
      <p:sp>
        <p:nvSpPr>
          <p:cNvPr id="4" name="Content Placeholder 3">
            <a:extLst>
              <a:ext uri="{FF2B5EF4-FFF2-40B4-BE49-F238E27FC236}">
                <a16:creationId xmlns:a16="http://schemas.microsoft.com/office/drawing/2014/main" id="{4D00BEE8-ED04-5247-48B6-A9266821E23B}"/>
              </a:ext>
            </a:extLst>
          </p:cNvPr>
          <p:cNvSpPr>
            <a:spLocks noGrp="1"/>
          </p:cNvSpPr>
          <p:nvPr>
            <p:ph sz="half" idx="2"/>
          </p:nvPr>
        </p:nvSpPr>
        <p:spPr/>
        <p:txBody>
          <a:bodyPr>
            <a:normAutofit/>
          </a:bodyPr>
          <a:lstStyle/>
          <a:p>
            <a:pPr marL="454649" indent="-454649"/>
            <a:endParaRPr lang="en-US" sz="2400" b="0">
              <a:solidFill>
                <a:schemeClr val="tx1"/>
              </a:solidFill>
              <a:latin typeface="+mn-lt"/>
              <a:ea typeface="MS PGothic"/>
            </a:endParaRPr>
          </a:p>
          <a:p>
            <a:pPr marL="454649" indent="-454649"/>
            <a:endParaRPr lang="en-US" sz="2400" b="0">
              <a:solidFill>
                <a:schemeClr val="tx1"/>
              </a:solidFill>
              <a:latin typeface="+mn-lt"/>
              <a:ea typeface="MS PGothic"/>
            </a:endParaRPr>
          </a:p>
          <a:p>
            <a:pPr marL="454649" indent="-454649"/>
            <a:endParaRPr lang="en-US" sz="2400" b="0">
              <a:solidFill>
                <a:schemeClr val="tx1"/>
              </a:solidFill>
              <a:latin typeface="+mn-lt"/>
              <a:ea typeface="MS PGothic"/>
            </a:endParaRPr>
          </a:p>
        </p:txBody>
      </p:sp>
      <p:sp>
        <p:nvSpPr>
          <p:cNvPr id="8" name="Rectangle 7">
            <a:extLst>
              <a:ext uri="{FF2B5EF4-FFF2-40B4-BE49-F238E27FC236}">
                <a16:creationId xmlns:a16="http://schemas.microsoft.com/office/drawing/2014/main" id="{8A936775-5466-69D4-BE73-D113DBC8A9AC}"/>
              </a:ext>
            </a:extLst>
          </p:cNvPr>
          <p:cNvSpPr/>
          <p:nvPr/>
        </p:nvSpPr>
        <p:spPr>
          <a:xfrm>
            <a:off x="502195" y="1620763"/>
            <a:ext cx="4186778" cy="729299"/>
          </a:xfrm>
          <a:prstGeom prst="rect">
            <a:avLst/>
          </a:prstGeom>
          <a:solidFill>
            <a:srgbClr val="0059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b="0">
              <a:solidFill>
                <a:schemeClr val="tx1"/>
              </a:solidFill>
              <a:latin typeface="+mn-lt"/>
              <a:ea typeface="MS PGothic"/>
            </a:endParaRPr>
          </a:p>
          <a:p>
            <a:pPr algn="ctr"/>
            <a:r>
              <a:rPr lang="en-US" sz="1800" b="0">
                <a:solidFill>
                  <a:schemeClr val="bg1"/>
                </a:solidFill>
                <a:latin typeface="+mn-lt"/>
                <a:ea typeface="MS PGothic"/>
              </a:rPr>
              <a:t>Preceptor of </a:t>
            </a:r>
            <a:r>
              <a:rPr lang="en-US">
                <a:solidFill>
                  <a:schemeClr val="bg1"/>
                </a:solidFill>
                <a:ea typeface="MS PGothic"/>
              </a:rPr>
              <a:t>Student</a:t>
            </a:r>
            <a:r>
              <a:rPr lang="en-US" sz="1800" b="0">
                <a:solidFill>
                  <a:schemeClr val="bg1"/>
                </a:solidFill>
                <a:latin typeface="+mn-lt"/>
                <a:ea typeface="MS PGothic"/>
              </a:rPr>
              <a:t> </a:t>
            </a:r>
            <a:r>
              <a:rPr lang="en-US">
                <a:solidFill>
                  <a:schemeClr val="bg1"/>
                </a:solidFill>
                <a:ea typeface="MS PGothic"/>
              </a:rPr>
              <a:t>Assessments  </a:t>
            </a:r>
            <a:r>
              <a:rPr lang="en-US" sz="1800" b="0">
                <a:solidFill>
                  <a:schemeClr val="bg1"/>
                </a:solidFill>
                <a:latin typeface="+mn-lt"/>
                <a:ea typeface="MS PGothic"/>
              </a:rPr>
              <a:t>are </a:t>
            </a:r>
            <a:r>
              <a:rPr lang="en-US" sz="1800" b="1" i="1" u="sng">
                <a:solidFill>
                  <a:schemeClr val="bg1"/>
                </a:solidFill>
                <a:latin typeface="+mn-lt"/>
                <a:ea typeface="MS PGothic"/>
              </a:rPr>
              <a:t>REQUIRED</a:t>
            </a:r>
            <a:r>
              <a:rPr lang="en-US" sz="1800" b="1">
                <a:solidFill>
                  <a:schemeClr val="bg1"/>
                </a:solidFill>
                <a:latin typeface="+mn-lt"/>
                <a:ea typeface="MS PGothic"/>
              </a:rPr>
              <a:t>. </a:t>
            </a:r>
            <a:endParaRPr lang="en-US" sz="1800" b="1">
              <a:solidFill>
                <a:schemeClr val="bg1"/>
              </a:solidFill>
              <a:latin typeface="+mn-lt"/>
            </a:endParaRPr>
          </a:p>
          <a:p>
            <a:pPr algn="ctr"/>
            <a:endParaRPr lang="en-US"/>
          </a:p>
        </p:txBody>
      </p:sp>
      <p:sp>
        <p:nvSpPr>
          <p:cNvPr id="11" name="Rectangle 10">
            <a:extLst>
              <a:ext uri="{FF2B5EF4-FFF2-40B4-BE49-F238E27FC236}">
                <a16:creationId xmlns:a16="http://schemas.microsoft.com/office/drawing/2014/main" id="{4379E19E-A20C-DFA5-1637-34237110F7A4}"/>
              </a:ext>
            </a:extLst>
          </p:cNvPr>
          <p:cNvSpPr/>
          <p:nvPr/>
        </p:nvSpPr>
        <p:spPr>
          <a:xfrm>
            <a:off x="7406000" y="4861547"/>
            <a:ext cx="4498506" cy="729299"/>
          </a:xfrm>
          <a:prstGeom prst="rect">
            <a:avLst/>
          </a:prstGeom>
          <a:solidFill>
            <a:srgbClr val="0059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b="0">
              <a:solidFill>
                <a:schemeClr val="tx1"/>
              </a:solidFill>
              <a:latin typeface="+mn-lt"/>
              <a:ea typeface="MS PGothic"/>
            </a:endParaRPr>
          </a:p>
          <a:p>
            <a:r>
              <a:rPr lang="en-US" i="1">
                <a:solidFill>
                  <a:schemeClr val="bg1"/>
                </a:solidFill>
                <a:ea typeface="MS PGothic"/>
              </a:rPr>
              <a:t>           </a:t>
            </a:r>
            <a:endParaRPr lang="en-US">
              <a:solidFill>
                <a:schemeClr val="bg1"/>
              </a:solidFill>
              <a:ea typeface="MS PGothic"/>
            </a:endParaRPr>
          </a:p>
          <a:p>
            <a:pPr algn="ctr"/>
            <a:r>
              <a:rPr lang="en-US" sz="1800" i="1">
                <a:solidFill>
                  <a:schemeClr val="bg1"/>
                </a:solidFill>
                <a:latin typeface="+mn-lt"/>
                <a:ea typeface="MS PGothic"/>
              </a:rPr>
              <a:t>General Comments are </a:t>
            </a:r>
            <a:r>
              <a:rPr lang="en-US" b="1" i="1" u="sng">
                <a:solidFill>
                  <a:schemeClr val="bg1"/>
                </a:solidFill>
                <a:ea typeface="MS PGothic"/>
              </a:rPr>
              <a:t>REQUIRED</a:t>
            </a:r>
            <a:r>
              <a:rPr lang="en-US" b="1">
                <a:solidFill>
                  <a:schemeClr val="bg1"/>
                </a:solidFill>
                <a:ea typeface="MS PGothic"/>
              </a:rPr>
              <a:t>. </a:t>
            </a:r>
            <a:endParaRPr lang="en-US">
              <a:solidFill>
                <a:schemeClr val="bg1"/>
              </a:solidFill>
              <a:ea typeface="MS PGothic"/>
              <a:cs typeface="Times New Roman"/>
            </a:endParaRPr>
          </a:p>
          <a:p>
            <a:endParaRPr lang="en-US" sz="1800" i="1">
              <a:solidFill>
                <a:schemeClr val="bg1"/>
              </a:solidFill>
              <a:latin typeface="+mn-lt"/>
              <a:ea typeface="MS PGothic"/>
              <a:cs typeface="Times New Roman"/>
            </a:endParaRPr>
          </a:p>
          <a:p>
            <a:pPr algn="ctr"/>
            <a:endParaRPr lang="en-US"/>
          </a:p>
        </p:txBody>
      </p:sp>
      <p:sp>
        <p:nvSpPr>
          <p:cNvPr id="10" name="Rectangle 9">
            <a:extLst>
              <a:ext uri="{FF2B5EF4-FFF2-40B4-BE49-F238E27FC236}">
                <a16:creationId xmlns:a16="http://schemas.microsoft.com/office/drawing/2014/main" id="{5A061D2B-BA41-3F68-1FEE-271749928DF6}"/>
              </a:ext>
            </a:extLst>
          </p:cNvPr>
          <p:cNvSpPr/>
          <p:nvPr/>
        </p:nvSpPr>
        <p:spPr>
          <a:xfrm>
            <a:off x="3931120" y="2684923"/>
            <a:ext cx="5564697" cy="1183990"/>
          </a:xfrm>
          <a:prstGeom prst="rect">
            <a:avLst/>
          </a:prstGeom>
          <a:solidFill>
            <a:srgbClr val="0059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MS PGothic"/>
              </a:rPr>
              <a:t>2</a:t>
            </a:r>
            <a:r>
              <a:rPr lang="en-US">
                <a:solidFill>
                  <a:schemeClr val="tx1"/>
                </a:solidFill>
                <a:ea typeface="MS PGothic"/>
              </a:rPr>
              <a:t> </a:t>
            </a:r>
            <a:r>
              <a:rPr lang="en-US"/>
              <a:t> times per semester</a:t>
            </a:r>
          </a:p>
        </p:txBody>
      </p:sp>
      <p:pic>
        <p:nvPicPr>
          <p:cNvPr id="9" name="Audio 8">
            <a:hlinkClick r:id="" action="ppaction://media"/>
            <a:extLst>
              <a:ext uri="{FF2B5EF4-FFF2-40B4-BE49-F238E27FC236}">
                <a16:creationId xmlns:a16="http://schemas.microsoft.com/office/drawing/2014/main" id="{970893DE-A528-186C-E191-66354C7051B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24855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6935">
        <p159:morph option="byObject"/>
      </p:transition>
    </mc:Choice>
    <mc:Fallback xmlns="">
      <p:transition spd="slow" advTm="26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8" grpId="0" animBg="1"/>
      <p:bldP spid="11"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F8AE-128F-0666-C56C-3E6C172AEE1A}"/>
              </a:ext>
            </a:extLst>
          </p:cNvPr>
          <p:cNvSpPr>
            <a:spLocks noGrp="1"/>
          </p:cNvSpPr>
          <p:nvPr>
            <p:ph type="title"/>
          </p:nvPr>
        </p:nvSpPr>
        <p:spPr>
          <a:xfrm>
            <a:off x="0" y="1"/>
            <a:ext cx="12192000" cy="681036"/>
          </a:xfrm>
          <a:solidFill>
            <a:srgbClr val="005950"/>
          </a:solidFill>
        </p:spPr>
        <p:txBody>
          <a:bodyPr vert="horz" lIns="91440" tIns="45720" rIns="91440" bIns="45720" rtlCol="0" anchor="ctr">
            <a:normAutofit/>
          </a:bodyPr>
          <a:lstStyle/>
          <a:p>
            <a:pPr algn="ctr"/>
            <a:r>
              <a:rPr lang="en-US" sz="2200"/>
              <a:t>Preceptor of Student Assessments:</a:t>
            </a:r>
            <a:endParaRPr lang="en-US"/>
          </a:p>
        </p:txBody>
      </p:sp>
      <p:sp>
        <p:nvSpPr>
          <p:cNvPr id="10" name="TextBox 9">
            <a:extLst>
              <a:ext uri="{FF2B5EF4-FFF2-40B4-BE49-F238E27FC236}">
                <a16:creationId xmlns:a16="http://schemas.microsoft.com/office/drawing/2014/main" id="{498A41CC-CE2B-ED82-5D64-8EE7943174C4}"/>
              </a:ext>
            </a:extLst>
          </p:cNvPr>
          <p:cNvSpPr txBox="1"/>
          <p:nvPr/>
        </p:nvSpPr>
        <p:spPr>
          <a:xfrm>
            <a:off x="5893593" y="3643312"/>
            <a:ext cx="609600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Sans-Serif"/>
              <a:buChar char="•"/>
            </a:pPr>
            <a:endParaRPr lang="en-US" sz="1600" b="1">
              <a:solidFill>
                <a:srgbClr val="005950"/>
              </a:solidFill>
              <a:cs typeface="Times New Roman"/>
            </a:endParaRPr>
          </a:p>
          <a:p>
            <a:pPr algn="l"/>
            <a:endParaRPr lang="en-US">
              <a:cs typeface="Times New Roman"/>
            </a:endParaRPr>
          </a:p>
        </p:txBody>
      </p:sp>
      <p:sp>
        <p:nvSpPr>
          <p:cNvPr id="3" name="Rectangle: Rounded Corners 2">
            <a:extLst>
              <a:ext uri="{FF2B5EF4-FFF2-40B4-BE49-F238E27FC236}">
                <a16:creationId xmlns:a16="http://schemas.microsoft.com/office/drawing/2014/main" id="{76A12C70-E0E5-FFB6-870B-3D72AC59C91B}"/>
              </a:ext>
            </a:extLst>
          </p:cNvPr>
          <p:cNvSpPr/>
          <p:nvPr/>
        </p:nvSpPr>
        <p:spPr>
          <a:xfrm>
            <a:off x="2216150" y="995648"/>
            <a:ext cx="5747875" cy="4866703"/>
          </a:xfrm>
          <a:prstGeom prst="roundRect">
            <a:avLst/>
          </a:prstGeom>
          <a:solidFill>
            <a:srgbClr val="00595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Times New Roman"/>
              </a:rPr>
              <a:t>Preceptor of Student Assessment Dates:</a:t>
            </a:r>
            <a:endParaRPr lang="en-US"/>
          </a:p>
          <a:p>
            <a:pPr algn="ctr"/>
            <a:endParaRPr lang="en-US" sz="2400">
              <a:cs typeface="Times New Roman"/>
            </a:endParaRPr>
          </a:p>
          <a:p>
            <a:pPr algn="ctr"/>
            <a:r>
              <a:rPr lang="en-US" u="sng">
                <a:cs typeface="Times New Roman"/>
              </a:rPr>
              <a:t>Fall 2024 (LPC 1A)</a:t>
            </a:r>
          </a:p>
          <a:p>
            <a:pPr algn="ctr"/>
            <a:r>
              <a:rPr lang="en-US" b="1">
                <a:cs typeface="Times New Roman"/>
              </a:rPr>
              <a:t>Formative </a:t>
            </a:r>
            <a:endParaRPr lang="en-US" b="1"/>
          </a:p>
          <a:p>
            <a:pPr marL="285750" indent="-285750" algn="ctr">
              <a:buFont typeface="Arial" panose="020B0604020202020204" pitchFamily="34" charset="0"/>
              <a:buChar char="•"/>
            </a:pPr>
            <a:r>
              <a:rPr lang="en-US">
                <a:cs typeface="Times New Roman"/>
              </a:rPr>
              <a:t>Mid-term  -   </a:t>
            </a:r>
            <a:r>
              <a:rPr lang="en-US" b="1">
                <a:cs typeface="Times New Roman"/>
              </a:rPr>
              <a:t>Opens</a:t>
            </a:r>
            <a:r>
              <a:rPr lang="en-US">
                <a:cs typeface="Times New Roman"/>
              </a:rPr>
              <a:t> - Oct 14, 2024  </a:t>
            </a:r>
          </a:p>
          <a:p>
            <a:pPr algn="ctr"/>
            <a:r>
              <a:rPr lang="en-US" b="1">
                <a:cs typeface="Times New Roman"/>
              </a:rPr>
              <a:t>                                      Due By</a:t>
            </a:r>
            <a:r>
              <a:rPr lang="en-US">
                <a:cs typeface="Times New Roman"/>
              </a:rPr>
              <a:t> - Oct 18, 2024</a:t>
            </a:r>
          </a:p>
          <a:p>
            <a:pPr algn="ctr"/>
            <a:r>
              <a:rPr lang="en-US" b="1">
                <a:cs typeface="Times New Roman"/>
              </a:rPr>
              <a:t>Summative</a:t>
            </a:r>
          </a:p>
          <a:p>
            <a:pPr marL="285750" indent="-285750" algn="ctr">
              <a:buFont typeface="Arial"/>
              <a:buChar char="•"/>
            </a:pPr>
            <a:r>
              <a:rPr lang="en-US">
                <a:cs typeface="Times New Roman"/>
              </a:rPr>
              <a:t>Final  -      </a:t>
            </a:r>
            <a:r>
              <a:rPr lang="en-US" b="1">
                <a:cs typeface="Times New Roman"/>
              </a:rPr>
              <a:t>Opens</a:t>
            </a:r>
            <a:r>
              <a:rPr lang="en-US">
                <a:cs typeface="Times New Roman"/>
              </a:rPr>
              <a:t> - Dec 2, 2024 </a:t>
            </a:r>
          </a:p>
          <a:p>
            <a:pPr algn="ctr"/>
            <a:r>
              <a:rPr lang="en-US" b="1">
                <a:cs typeface="Times New Roman"/>
              </a:rPr>
              <a:t>                                     Due By</a:t>
            </a:r>
            <a:r>
              <a:rPr lang="en-US">
                <a:cs typeface="Times New Roman"/>
              </a:rPr>
              <a:t> - Dec 9, 2024</a:t>
            </a:r>
            <a:endParaRPr lang="en-US"/>
          </a:p>
          <a:p>
            <a:pPr algn="ctr"/>
            <a:endParaRPr lang="en-US">
              <a:cs typeface="Times New Roman"/>
            </a:endParaRPr>
          </a:p>
          <a:p>
            <a:pPr algn="ctr"/>
            <a:r>
              <a:rPr lang="en-US" u="sng">
                <a:cs typeface="Times New Roman"/>
              </a:rPr>
              <a:t>Spring 2025 (LPC 1B)</a:t>
            </a:r>
          </a:p>
          <a:p>
            <a:pPr marL="285750" indent="-285750" algn="ctr">
              <a:buFont typeface="Arial" panose="020B0604020202020204" pitchFamily="34" charset="0"/>
              <a:buChar char="•"/>
            </a:pPr>
            <a:r>
              <a:rPr lang="en-US">
                <a:cs typeface="Times New Roman"/>
              </a:rPr>
              <a:t>Mid-term - </a:t>
            </a:r>
            <a:r>
              <a:rPr lang="en-US" b="1">
                <a:cs typeface="Times New Roman"/>
              </a:rPr>
              <a:t>Opens</a:t>
            </a:r>
            <a:r>
              <a:rPr lang="en-US">
                <a:cs typeface="Times New Roman"/>
              </a:rPr>
              <a:t> - Feb 24, 2025 </a:t>
            </a:r>
          </a:p>
          <a:p>
            <a:pPr algn="ctr"/>
            <a:r>
              <a:rPr lang="en-US" b="1">
                <a:cs typeface="Times New Roman"/>
              </a:rPr>
              <a:t>                                     Due By</a:t>
            </a:r>
            <a:r>
              <a:rPr lang="en-US">
                <a:cs typeface="Times New Roman"/>
              </a:rPr>
              <a:t> - Mar 3, 2025</a:t>
            </a:r>
            <a:endParaRPr lang="en-US"/>
          </a:p>
          <a:p>
            <a:pPr marL="285750" indent="-285750" algn="ctr">
              <a:buFont typeface="Arial"/>
              <a:buChar char="•"/>
            </a:pPr>
            <a:endParaRPr lang="en-US">
              <a:cs typeface="Times New Roman"/>
            </a:endParaRPr>
          </a:p>
          <a:p>
            <a:pPr marL="285750" indent="-285750" algn="ctr">
              <a:buFont typeface="Arial"/>
              <a:buChar char="•"/>
            </a:pPr>
            <a:r>
              <a:rPr lang="en-US">
                <a:cs typeface="Times New Roman"/>
              </a:rPr>
              <a:t> Final-         </a:t>
            </a:r>
            <a:r>
              <a:rPr lang="en-US" b="1">
                <a:cs typeface="Times New Roman"/>
              </a:rPr>
              <a:t>Opens</a:t>
            </a:r>
            <a:r>
              <a:rPr lang="en-US">
                <a:cs typeface="Times New Roman"/>
              </a:rPr>
              <a:t> - May 26, 2025 </a:t>
            </a:r>
          </a:p>
          <a:p>
            <a:pPr algn="ctr"/>
            <a:r>
              <a:rPr lang="en-US" b="1">
                <a:cs typeface="Times New Roman"/>
              </a:rPr>
              <a:t>                                    Due By</a:t>
            </a:r>
            <a:r>
              <a:rPr lang="en-US">
                <a:cs typeface="Times New Roman"/>
              </a:rPr>
              <a:t> -  Jun 2, 2025</a:t>
            </a:r>
            <a:endParaRPr lang="en-US"/>
          </a:p>
          <a:p>
            <a:pPr marL="285750" indent="-285750" algn="ctr">
              <a:buFont typeface="Arial"/>
              <a:buChar char="•"/>
            </a:pPr>
            <a:endParaRPr lang="en-US">
              <a:cs typeface="Times New Roman"/>
            </a:endParaRPr>
          </a:p>
        </p:txBody>
      </p:sp>
      <p:pic>
        <p:nvPicPr>
          <p:cNvPr id="8" name="Audio 7">
            <a:hlinkClick r:id="" action="ppaction://media"/>
            <a:extLst>
              <a:ext uri="{FF2B5EF4-FFF2-40B4-BE49-F238E27FC236}">
                <a16:creationId xmlns:a16="http://schemas.microsoft.com/office/drawing/2014/main" id="{AE57F21E-C2B0-2C8D-3642-FB9983050F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6031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472">
        <p159:morph option="byObject"/>
      </p:transition>
    </mc:Choice>
    <mc:Fallback xmlns="">
      <p:transition spd="slow" advTm="25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770C-894C-685B-149F-CF9DF2EA5255}"/>
              </a:ext>
            </a:extLst>
          </p:cNvPr>
          <p:cNvSpPr>
            <a:spLocks noGrp="1"/>
          </p:cNvSpPr>
          <p:nvPr>
            <p:ph type="title"/>
          </p:nvPr>
        </p:nvSpPr>
        <p:spPr>
          <a:solidFill>
            <a:schemeClr val="accent5"/>
          </a:solidFill>
        </p:spPr>
        <p:txBody>
          <a:bodyPr>
            <a:normAutofit/>
          </a:bodyPr>
          <a:lstStyle/>
          <a:p>
            <a:r>
              <a:rPr lang="en-US"/>
              <a:t>                               Preceptor Assessment of Student</a:t>
            </a:r>
            <a:endParaRPr lang="en-US">
              <a:cs typeface="Times New Roman"/>
            </a:endParaRPr>
          </a:p>
        </p:txBody>
      </p:sp>
      <p:sp>
        <p:nvSpPr>
          <p:cNvPr id="3" name="TextBox 2">
            <a:extLst>
              <a:ext uri="{FF2B5EF4-FFF2-40B4-BE49-F238E27FC236}">
                <a16:creationId xmlns:a16="http://schemas.microsoft.com/office/drawing/2014/main" id="{19D1833C-4D26-E69D-6511-6053C4ADADD7}"/>
              </a:ext>
            </a:extLst>
          </p:cNvPr>
          <p:cNvSpPr txBox="1"/>
          <p:nvPr/>
        </p:nvSpPr>
        <p:spPr>
          <a:xfrm>
            <a:off x="1064711" y="1544876"/>
            <a:ext cx="964504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Times New Roman"/>
              </a:rPr>
              <a:t>For Midterm Formative we require you to </a:t>
            </a:r>
            <a:r>
              <a:rPr lang="en-US" b="1">
                <a:cs typeface="Times New Roman"/>
              </a:rPr>
              <a:t>meet in person</a:t>
            </a:r>
            <a:r>
              <a:rPr lang="en-US">
                <a:cs typeface="Times New Roman"/>
              </a:rPr>
              <a:t> with your </a:t>
            </a:r>
            <a:r>
              <a:rPr lang="en-US" b="1">
                <a:cs typeface="Times New Roman"/>
              </a:rPr>
              <a:t>student</a:t>
            </a:r>
            <a:r>
              <a:rPr lang="en-US">
                <a:cs typeface="Times New Roman"/>
              </a:rPr>
              <a:t> to identify their strengths and weaknesses and develop an improvement plan in a timely manner.</a:t>
            </a:r>
          </a:p>
          <a:p>
            <a:pPr marL="285750" indent="-285750">
              <a:buFont typeface="Arial"/>
              <a:buChar char="•"/>
            </a:pPr>
            <a:endParaRPr lang="en-US">
              <a:cs typeface="Times New Roman"/>
            </a:endParaRPr>
          </a:p>
          <a:p>
            <a:pPr marL="285750" indent="-285750">
              <a:buFont typeface="Arial"/>
              <a:buChar char="•"/>
            </a:pPr>
            <a:r>
              <a:rPr lang="en-US">
                <a:cs typeface="Times New Roman"/>
              </a:rPr>
              <a:t>For summative Assessment , we require you </a:t>
            </a:r>
            <a:r>
              <a:rPr lang="en-US" b="1">
                <a:cs typeface="Times New Roman"/>
              </a:rPr>
              <a:t>to meet in person </a:t>
            </a:r>
            <a:r>
              <a:rPr lang="en-US">
                <a:cs typeface="Times New Roman"/>
              </a:rPr>
              <a:t>with your student</a:t>
            </a:r>
          </a:p>
          <a:p>
            <a:pPr marL="285750" indent="-285750">
              <a:buFont typeface="Arial"/>
              <a:buChar char="•"/>
            </a:pPr>
            <a:endParaRPr lang="en-US">
              <a:cs typeface="Times New Roman"/>
            </a:endParaRPr>
          </a:p>
          <a:p>
            <a:r>
              <a:rPr lang="en-US" sz="2000">
                <a:cs typeface="Times New Roman"/>
              </a:rPr>
              <a:t>* We appreciate completion of the assessments in timely manner as required by LCME</a:t>
            </a:r>
            <a:endParaRPr lang="en-US">
              <a:cs typeface="Times New Roman"/>
            </a:endParaRPr>
          </a:p>
          <a:p>
            <a:endParaRPr lang="en-US">
              <a:cs typeface="Times New Roman"/>
            </a:endParaRPr>
          </a:p>
          <a:p>
            <a:endParaRPr lang="en-US">
              <a:cs typeface="Times New Roman"/>
            </a:endParaRPr>
          </a:p>
          <a:p>
            <a:endParaRPr lang="en-US">
              <a:cs typeface="Times New Roman"/>
            </a:endParaRPr>
          </a:p>
        </p:txBody>
      </p:sp>
      <p:pic>
        <p:nvPicPr>
          <p:cNvPr id="8" name="Audio 7">
            <a:hlinkClick r:id="" action="ppaction://media"/>
            <a:extLst>
              <a:ext uri="{FF2B5EF4-FFF2-40B4-BE49-F238E27FC236}">
                <a16:creationId xmlns:a16="http://schemas.microsoft.com/office/drawing/2014/main" id="{90EDFD50-A6AD-931C-1E7D-50373834D3B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0574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2891">
        <p159:morph option="byObject"/>
      </p:transition>
    </mc:Choice>
    <mc:Fallback xmlns="">
      <p:transition spd="slow" advTm="52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DF4B-6009-E32F-E0BD-692BDED9695C}"/>
              </a:ext>
            </a:extLst>
          </p:cNvPr>
          <p:cNvSpPr>
            <a:spLocks noGrp="1"/>
          </p:cNvSpPr>
          <p:nvPr>
            <p:ph type="title"/>
          </p:nvPr>
        </p:nvSpPr>
        <p:spPr>
          <a:xfrm>
            <a:off x="0" y="0"/>
            <a:ext cx="12192000" cy="693906"/>
          </a:xfrm>
        </p:spPr>
        <p:txBody>
          <a:bodyPr>
            <a:normAutofit/>
          </a:bodyPr>
          <a:lstStyle/>
          <a:p>
            <a:br>
              <a:rPr lang="en-US" sz="1800">
                <a:latin typeface="Trebuchet MS"/>
                <a:cs typeface="Times New Roman"/>
              </a:rPr>
            </a:br>
            <a:r>
              <a:rPr lang="en-US" sz="1800">
                <a:latin typeface="Trebuchet MS"/>
                <a:cs typeface="Times New Roman"/>
              </a:rPr>
              <a:t>            LPC 2 Preceptor of Student Assessments:</a:t>
            </a:r>
            <a:endParaRPr lang="en-US" sz="2000">
              <a:latin typeface="Times New Roman"/>
              <a:cs typeface="Times New Roman"/>
            </a:endParaRPr>
          </a:p>
        </p:txBody>
      </p:sp>
      <p:sp>
        <p:nvSpPr>
          <p:cNvPr id="4" name="Rectangle: Rounded Corners 3">
            <a:extLst>
              <a:ext uri="{FF2B5EF4-FFF2-40B4-BE49-F238E27FC236}">
                <a16:creationId xmlns:a16="http://schemas.microsoft.com/office/drawing/2014/main" id="{76A12C70-E0E5-FFB6-870B-3D72AC59C91B}"/>
              </a:ext>
            </a:extLst>
          </p:cNvPr>
          <p:cNvSpPr/>
          <p:nvPr/>
        </p:nvSpPr>
        <p:spPr>
          <a:xfrm>
            <a:off x="2941864" y="837064"/>
            <a:ext cx="5491046" cy="4949594"/>
          </a:xfrm>
          <a:prstGeom prst="roundRect">
            <a:avLst/>
          </a:prstGeom>
          <a:solidFill>
            <a:srgbClr val="C8102E"/>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cs typeface="Times New Roman"/>
              </a:rPr>
              <a:t>Preceptor of Student Assessment Dates:  </a:t>
            </a:r>
          </a:p>
          <a:p>
            <a:pPr algn="ctr"/>
            <a:endParaRPr lang="en-US" sz="2800">
              <a:cs typeface="Times New Roman"/>
            </a:endParaRPr>
          </a:p>
          <a:p>
            <a:pPr algn="ctr"/>
            <a:r>
              <a:rPr lang="en-US" b="1" u="sng">
                <a:cs typeface="Times New Roman"/>
              </a:rPr>
              <a:t>Fall 2024</a:t>
            </a:r>
          </a:p>
          <a:p>
            <a:pPr marL="285750" indent="-285750">
              <a:buFont typeface="Arial"/>
              <a:buChar char="•"/>
            </a:pPr>
            <a:r>
              <a:rPr lang="en-US">
                <a:cs typeface="Times New Roman"/>
              </a:rPr>
              <a:t>Mid-term - </a:t>
            </a:r>
            <a:r>
              <a:rPr lang="en-US" b="1">
                <a:cs typeface="Times New Roman"/>
              </a:rPr>
              <a:t>Opens</a:t>
            </a:r>
            <a:r>
              <a:rPr lang="en-US">
                <a:cs typeface="Times New Roman"/>
              </a:rPr>
              <a:t> - Sept 23, 2024 - </a:t>
            </a:r>
          </a:p>
          <a:p>
            <a:pPr lvl="1"/>
            <a:r>
              <a:rPr lang="en-US">
                <a:cs typeface="Times New Roman"/>
              </a:rPr>
              <a:t>                </a:t>
            </a:r>
            <a:r>
              <a:rPr lang="en-US" b="1">
                <a:cs typeface="Times New Roman"/>
              </a:rPr>
              <a:t>Due By</a:t>
            </a:r>
            <a:r>
              <a:rPr lang="en-US">
                <a:cs typeface="Times New Roman"/>
              </a:rPr>
              <a:t>- Sept 27, 2024</a:t>
            </a:r>
          </a:p>
          <a:p>
            <a:pPr marL="285750" indent="-285750">
              <a:buFont typeface="Arial"/>
              <a:buChar char="•"/>
            </a:pPr>
            <a:r>
              <a:rPr lang="en-US">
                <a:cs typeface="Times New Roman"/>
              </a:rPr>
              <a:t>Final - </a:t>
            </a:r>
            <a:r>
              <a:rPr lang="en-US" b="1">
                <a:cs typeface="Times New Roman"/>
              </a:rPr>
              <a:t>Opens </a:t>
            </a:r>
            <a:r>
              <a:rPr lang="en-US">
                <a:cs typeface="Times New Roman"/>
              </a:rPr>
              <a:t>Dec 02, 2024 - </a:t>
            </a:r>
          </a:p>
          <a:p>
            <a:r>
              <a:rPr lang="en-US" b="1">
                <a:cs typeface="Times New Roman"/>
              </a:rPr>
              <a:t>                      Due By- </a:t>
            </a:r>
            <a:r>
              <a:rPr lang="en-US">
                <a:cs typeface="Times New Roman"/>
              </a:rPr>
              <a:t> Dec 06, 2024</a:t>
            </a:r>
          </a:p>
          <a:p>
            <a:pPr algn="ctr"/>
            <a:endParaRPr lang="en-US">
              <a:cs typeface="Times New Roman"/>
            </a:endParaRPr>
          </a:p>
          <a:p>
            <a:pPr algn="ctr"/>
            <a:r>
              <a:rPr lang="en-US" b="1" u="sng">
                <a:cs typeface="Times New Roman"/>
              </a:rPr>
              <a:t>Spring 2025</a:t>
            </a:r>
          </a:p>
          <a:p>
            <a:pPr marL="285750" indent="-285750">
              <a:buFont typeface="Arial"/>
              <a:buChar char="•"/>
            </a:pPr>
            <a:r>
              <a:rPr lang="en-US">
                <a:cs typeface="Times New Roman"/>
              </a:rPr>
              <a:t>Final       - </a:t>
            </a:r>
            <a:r>
              <a:rPr lang="en-US" b="1">
                <a:cs typeface="Times New Roman"/>
              </a:rPr>
              <a:t>Opens</a:t>
            </a:r>
            <a:r>
              <a:rPr lang="en-US">
                <a:cs typeface="Times New Roman"/>
              </a:rPr>
              <a:t> Feb 10, 2025 - </a:t>
            </a:r>
          </a:p>
          <a:p>
            <a:r>
              <a:rPr lang="en-US">
                <a:cs typeface="Times New Roman"/>
              </a:rPr>
              <a:t>                       </a:t>
            </a:r>
            <a:r>
              <a:rPr lang="en-US" b="1">
                <a:cs typeface="Times New Roman"/>
              </a:rPr>
              <a:t>Due By</a:t>
            </a:r>
            <a:r>
              <a:rPr lang="en-US">
                <a:cs typeface="Times New Roman"/>
              </a:rPr>
              <a:t> -Feb 17, 2025</a:t>
            </a:r>
          </a:p>
          <a:p>
            <a:pPr marL="285750" indent="-285750" algn="ctr">
              <a:buFont typeface="Arial"/>
              <a:buChar char="•"/>
            </a:pPr>
            <a:endParaRPr lang="en-US">
              <a:cs typeface="Times New Roman"/>
            </a:endParaRPr>
          </a:p>
        </p:txBody>
      </p:sp>
      <p:pic>
        <p:nvPicPr>
          <p:cNvPr id="8" name="Audio 7">
            <a:hlinkClick r:id="" action="ppaction://media"/>
            <a:extLst>
              <a:ext uri="{FF2B5EF4-FFF2-40B4-BE49-F238E27FC236}">
                <a16:creationId xmlns:a16="http://schemas.microsoft.com/office/drawing/2014/main" id="{AA41337F-E20A-239C-68E6-19C8CAEB0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897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367">
        <p159:morph option="byObject"/>
      </p:transition>
    </mc:Choice>
    <mc:Fallback xmlns="">
      <p:transition spd="slow" advTm="11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text&#10;&#10;Description automatically generated">
            <a:extLst>
              <a:ext uri="{FF2B5EF4-FFF2-40B4-BE49-F238E27FC236}">
                <a16:creationId xmlns:a16="http://schemas.microsoft.com/office/drawing/2014/main" id="{AA3D8123-4439-EB10-5F04-35C18561633F}"/>
              </a:ext>
            </a:extLst>
          </p:cNvPr>
          <p:cNvPicPr>
            <a:picLocks noChangeAspect="1"/>
          </p:cNvPicPr>
          <p:nvPr/>
        </p:nvPicPr>
        <p:blipFill>
          <a:blip r:embed="rId4"/>
          <a:stretch>
            <a:fillRect/>
          </a:stretch>
        </p:blipFill>
        <p:spPr>
          <a:xfrm>
            <a:off x="1891521" y="703943"/>
            <a:ext cx="7985184" cy="4673251"/>
          </a:xfrm>
          <a:prstGeom prst="rect">
            <a:avLst/>
          </a:prstGeom>
        </p:spPr>
      </p:pic>
      <p:sp>
        <p:nvSpPr>
          <p:cNvPr id="3" name="TextBox 2">
            <a:extLst>
              <a:ext uri="{FF2B5EF4-FFF2-40B4-BE49-F238E27FC236}">
                <a16:creationId xmlns:a16="http://schemas.microsoft.com/office/drawing/2014/main" id="{5259BA7A-B510-8290-95CE-8B87E3F6D63D}"/>
              </a:ext>
            </a:extLst>
          </p:cNvPr>
          <p:cNvSpPr txBox="1"/>
          <p:nvPr/>
        </p:nvSpPr>
        <p:spPr>
          <a:xfrm>
            <a:off x="1680034" y="5610028"/>
            <a:ext cx="9501594"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hlinkClick r:id="rId5" action="ppaction://hlinksldjump"/>
              </a:rPr>
              <a:t>https://www.celt.iastate.edu/instructional-strategies/evaluating-teaching/assessment-overview/</a:t>
            </a:r>
            <a:endParaRPr lang="en-US"/>
          </a:p>
        </p:txBody>
      </p:sp>
      <p:sp>
        <p:nvSpPr>
          <p:cNvPr id="4" name="Title 3">
            <a:extLst>
              <a:ext uri="{FF2B5EF4-FFF2-40B4-BE49-F238E27FC236}">
                <a16:creationId xmlns:a16="http://schemas.microsoft.com/office/drawing/2014/main" id="{C06DFE70-08C9-A60F-5AC2-90E39654D3F4}"/>
              </a:ext>
            </a:extLst>
          </p:cNvPr>
          <p:cNvSpPr>
            <a:spLocks noGrp="1"/>
          </p:cNvSpPr>
          <p:nvPr>
            <p:ph type="title"/>
          </p:nvPr>
        </p:nvSpPr>
        <p:spPr>
          <a:solidFill>
            <a:srgbClr val="005950"/>
          </a:solidFill>
        </p:spPr>
        <p:txBody>
          <a:bodyPr/>
          <a:lstStyle/>
          <a:p>
            <a:pPr algn="ctr"/>
            <a:r>
              <a:rPr lang="en-US"/>
              <a:t>Difference between Formative and Summative </a:t>
            </a:r>
          </a:p>
        </p:txBody>
      </p:sp>
      <p:pic>
        <p:nvPicPr>
          <p:cNvPr id="9" name="Audio 8">
            <a:hlinkClick r:id="" action="ppaction://media"/>
            <a:extLst>
              <a:ext uri="{FF2B5EF4-FFF2-40B4-BE49-F238E27FC236}">
                <a16:creationId xmlns:a16="http://schemas.microsoft.com/office/drawing/2014/main" id="{3BB98426-8A51-18CA-FF40-16C58BF9F8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1876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0690">
        <p159:morph option="byObject"/>
      </p:transition>
    </mc:Choice>
    <mc:Fallback xmlns="">
      <p:transition spd="slow" advTm="80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cover with white text&#10;&#10;Description automatically generated">
            <a:extLst>
              <a:ext uri="{FF2B5EF4-FFF2-40B4-BE49-F238E27FC236}">
                <a16:creationId xmlns:a16="http://schemas.microsoft.com/office/drawing/2014/main" id="{81261D1E-F89F-57BE-1E0E-62D7EBD755F4}"/>
              </a:ext>
            </a:extLst>
          </p:cNvPr>
          <p:cNvPicPr>
            <a:picLocks noChangeAspect="1"/>
          </p:cNvPicPr>
          <p:nvPr/>
        </p:nvPicPr>
        <p:blipFill>
          <a:blip r:embed="rId4"/>
          <a:stretch>
            <a:fillRect/>
          </a:stretch>
        </p:blipFill>
        <p:spPr>
          <a:xfrm>
            <a:off x="3463050" y="141542"/>
            <a:ext cx="4000074" cy="5853546"/>
          </a:xfrm>
          <a:prstGeom prst="rect">
            <a:avLst/>
          </a:prstGeom>
        </p:spPr>
      </p:pic>
      <p:pic>
        <p:nvPicPr>
          <p:cNvPr id="3" name="Picture 2" descr="Cartoon bee with magnifying glass">
            <a:extLst>
              <a:ext uri="{FF2B5EF4-FFF2-40B4-BE49-F238E27FC236}">
                <a16:creationId xmlns:a16="http://schemas.microsoft.com/office/drawing/2014/main" id="{B549AB26-8BB9-4C30-A6F8-CA04B57CAFDA}"/>
              </a:ext>
            </a:extLst>
          </p:cNvPr>
          <p:cNvPicPr>
            <a:picLocks noChangeAspect="1"/>
          </p:cNvPicPr>
          <p:nvPr/>
        </p:nvPicPr>
        <p:blipFill>
          <a:blip r:embed="rId5"/>
          <a:stretch>
            <a:fillRect/>
          </a:stretch>
        </p:blipFill>
        <p:spPr>
          <a:xfrm rot="394353">
            <a:off x="792778" y="265840"/>
            <a:ext cx="868281" cy="978539"/>
          </a:xfrm>
          <a:prstGeom prst="rect">
            <a:avLst/>
          </a:prstGeom>
        </p:spPr>
      </p:pic>
      <p:pic>
        <p:nvPicPr>
          <p:cNvPr id="8" name="Audio 7">
            <a:hlinkClick r:id="" action="ppaction://media"/>
            <a:extLst>
              <a:ext uri="{FF2B5EF4-FFF2-40B4-BE49-F238E27FC236}">
                <a16:creationId xmlns:a16="http://schemas.microsoft.com/office/drawing/2014/main" id="{EE861A8A-969E-D58F-125D-DF0ACEF63E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151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666">
        <p159:morph option="byObject"/>
      </p:transition>
    </mc:Choice>
    <mc:Fallback xmlns="">
      <p:transition spd="slow" advTm="13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F8D48B1-48D7-D04D-5D94-15BEB26F1B4E}"/>
              </a:ext>
            </a:extLst>
          </p:cNvPr>
          <p:cNvSpPr>
            <a:spLocks noGrp="1"/>
          </p:cNvSpPr>
          <p:nvPr>
            <p:ph type="title"/>
          </p:nvPr>
        </p:nvSpPr>
        <p:spPr>
          <a:solidFill>
            <a:schemeClr val="accent5"/>
          </a:solidFill>
        </p:spPr>
        <p:txBody>
          <a:bodyPr/>
          <a:lstStyle/>
          <a:p>
            <a:pPr algn="ctr"/>
            <a:r>
              <a:rPr lang="en-US"/>
              <a:t>Objectives of the presentation:</a:t>
            </a:r>
          </a:p>
        </p:txBody>
      </p:sp>
      <p:sp>
        <p:nvSpPr>
          <p:cNvPr id="2" name="TextBox 1">
            <a:extLst>
              <a:ext uri="{FF2B5EF4-FFF2-40B4-BE49-F238E27FC236}">
                <a16:creationId xmlns:a16="http://schemas.microsoft.com/office/drawing/2014/main" id="{80DCDD70-6C1F-3988-6D95-443461EC033C}"/>
              </a:ext>
            </a:extLst>
          </p:cNvPr>
          <p:cNvSpPr txBox="1"/>
          <p:nvPr/>
        </p:nvSpPr>
        <p:spPr>
          <a:xfrm>
            <a:off x="2691121" y="1859063"/>
            <a:ext cx="7062479" cy="2092881"/>
          </a:xfrm>
          <a:prstGeom prst="rect">
            <a:avLst/>
          </a:prstGeom>
          <a:noFill/>
        </p:spPr>
        <p:txBody>
          <a:bodyPr wrap="square" rtlCol="0">
            <a:spAutoFit/>
          </a:bodyPr>
          <a:lstStyle/>
          <a:p>
            <a:r>
              <a:rPr lang="en-US" sz="2800"/>
              <a:t>1) Structure of LPC</a:t>
            </a:r>
          </a:p>
          <a:p>
            <a:r>
              <a:rPr lang="en-US" sz="2800"/>
              <a:t>2) Our expectations of the students  </a:t>
            </a:r>
          </a:p>
          <a:p>
            <a:r>
              <a:rPr lang="en-US" sz="2800"/>
              <a:t>3) Roles and responsibilities of our preceptors</a:t>
            </a:r>
          </a:p>
          <a:p>
            <a:r>
              <a:rPr lang="en-US" sz="2800"/>
              <a:t>4) Benefits for preceptors </a:t>
            </a:r>
          </a:p>
          <a:p>
            <a:r>
              <a:rPr lang="en-US"/>
              <a:t> </a:t>
            </a:r>
          </a:p>
        </p:txBody>
      </p:sp>
      <p:pic>
        <p:nvPicPr>
          <p:cNvPr id="14" name="Audio 13">
            <a:hlinkClick r:id="" action="ppaction://media"/>
            <a:extLst>
              <a:ext uri="{FF2B5EF4-FFF2-40B4-BE49-F238E27FC236}">
                <a16:creationId xmlns:a16="http://schemas.microsoft.com/office/drawing/2014/main" id="{D2D16FBC-51B9-2C4A-6006-F165BBD3A4D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35037834"/>
      </p:ext>
    </p:extLst>
  </p:cSld>
  <p:clrMapOvr>
    <a:masterClrMapping/>
  </p:clrMapOvr>
  <p:transition spd="slow" advTm="146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C83CB974-A87C-545D-6169-C25405A370B3}"/>
              </a:ext>
            </a:extLst>
          </p:cNvPr>
          <p:cNvSpPr>
            <a:spLocks noGrp="1"/>
          </p:cNvSpPr>
          <p:nvPr>
            <p:ph type="body" sz="half" idx="2"/>
          </p:nvPr>
        </p:nvSpPr>
        <p:spPr>
          <a:xfrm>
            <a:off x="281739" y="980198"/>
            <a:ext cx="4536281" cy="4347369"/>
          </a:xfrm>
        </p:spPr>
        <p:txBody>
          <a:bodyPr vert="horz" lIns="91440" tIns="45720" rIns="91440" bIns="45720" rtlCol="0" anchor="t">
            <a:normAutofit/>
          </a:bodyPr>
          <a:lstStyle/>
          <a:p>
            <a:pPr marL="454025" indent="-454025"/>
            <a:r>
              <a:rPr lang="en-US" sz="2000" b="0">
                <a:solidFill>
                  <a:schemeClr val="tx1"/>
                </a:solidFill>
                <a:latin typeface="+mn-lt"/>
              </a:rPr>
              <a:t>       </a:t>
            </a:r>
            <a:endParaRPr lang="en-US" sz="2000" b="0">
              <a:solidFill>
                <a:schemeClr val="tx1"/>
              </a:solidFill>
              <a:latin typeface="+mn-lt"/>
              <a:cs typeface="Times New Roman"/>
            </a:endParaRPr>
          </a:p>
        </p:txBody>
      </p:sp>
      <p:sp>
        <p:nvSpPr>
          <p:cNvPr id="2" name="Title 1">
            <a:extLst>
              <a:ext uri="{FF2B5EF4-FFF2-40B4-BE49-F238E27FC236}">
                <a16:creationId xmlns:a16="http://schemas.microsoft.com/office/drawing/2014/main" id="{A8E1E43E-681A-67B9-6771-DD5D34D01FBA}"/>
              </a:ext>
            </a:extLst>
          </p:cNvPr>
          <p:cNvSpPr>
            <a:spLocks noGrp="1"/>
          </p:cNvSpPr>
          <p:nvPr>
            <p:ph type="title"/>
          </p:nvPr>
        </p:nvSpPr>
        <p:spPr>
          <a:xfrm>
            <a:off x="0" y="1"/>
            <a:ext cx="12192000" cy="743495"/>
          </a:xfrm>
          <a:solidFill>
            <a:srgbClr val="005950"/>
          </a:solidFill>
        </p:spPr>
        <p:txBody>
          <a:bodyPr anchor="ctr">
            <a:normAutofit/>
          </a:bodyPr>
          <a:lstStyle/>
          <a:p>
            <a:pPr algn="ctr"/>
            <a:r>
              <a:rPr lang="en-US"/>
              <a:t>LPC 1A PASSPORT </a:t>
            </a:r>
          </a:p>
        </p:txBody>
      </p:sp>
      <p:pic>
        <p:nvPicPr>
          <p:cNvPr id="5" name="Picture 4" descr="A screenshot of a medical form&#10;&#10;Description automatically generated">
            <a:extLst>
              <a:ext uri="{FF2B5EF4-FFF2-40B4-BE49-F238E27FC236}">
                <a16:creationId xmlns:a16="http://schemas.microsoft.com/office/drawing/2014/main" id="{4BB05B93-4C28-46C9-4193-F9E3F4438E68}"/>
              </a:ext>
            </a:extLst>
          </p:cNvPr>
          <p:cNvPicPr>
            <a:picLocks noChangeAspect="1"/>
          </p:cNvPicPr>
          <p:nvPr/>
        </p:nvPicPr>
        <p:blipFill>
          <a:blip r:embed="rId4"/>
          <a:stretch>
            <a:fillRect/>
          </a:stretch>
        </p:blipFill>
        <p:spPr>
          <a:xfrm>
            <a:off x="1228499" y="978040"/>
            <a:ext cx="3647085" cy="5225284"/>
          </a:xfrm>
          <a:prstGeom prst="rect">
            <a:avLst/>
          </a:prstGeom>
        </p:spPr>
      </p:pic>
      <p:pic>
        <p:nvPicPr>
          <p:cNvPr id="6" name="Picture 5">
            <a:extLst>
              <a:ext uri="{FF2B5EF4-FFF2-40B4-BE49-F238E27FC236}">
                <a16:creationId xmlns:a16="http://schemas.microsoft.com/office/drawing/2014/main" id="{9AA22F0E-7BA5-4D30-CCE6-0079BFF2BC49}"/>
              </a:ext>
            </a:extLst>
          </p:cNvPr>
          <p:cNvPicPr>
            <a:picLocks noChangeAspect="1"/>
          </p:cNvPicPr>
          <p:nvPr/>
        </p:nvPicPr>
        <p:blipFill>
          <a:blip r:embed="rId5"/>
          <a:stretch>
            <a:fillRect/>
          </a:stretch>
        </p:blipFill>
        <p:spPr>
          <a:xfrm>
            <a:off x="6779356" y="930444"/>
            <a:ext cx="3647085" cy="5357345"/>
          </a:xfrm>
          <a:prstGeom prst="rect">
            <a:avLst/>
          </a:prstGeom>
        </p:spPr>
      </p:pic>
      <p:pic>
        <p:nvPicPr>
          <p:cNvPr id="10" name="Audio 9">
            <a:hlinkClick r:id="" action="ppaction://media"/>
            <a:extLst>
              <a:ext uri="{FF2B5EF4-FFF2-40B4-BE49-F238E27FC236}">
                <a16:creationId xmlns:a16="http://schemas.microsoft.com/office/drawing/2014/main" id="{254CA3C3-C5F3-B323-231C-727E4DDFEA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068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792">
        <p159:morph option="byObject"/>
      </p:transition>
    </mc:Choice>
    <mc:Fallback xmlns="">
      <p:transition spd="slow" advTm="64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C83CB974-A87C-545D-6169-C25405A370B3}"/>
              </a:ext>
            </a:extLst>
          </p:cNvPr>
          <p:cNvSpPr>
            <a:spLocks noGrp="1"/>
          </p:cNvSpPr>
          <p:nvPr>
            <p:ph type="body" sz="half" idx="2"/>
          </p:nvPr>
        </p:nvSpPr>
        <p:spPr>
          <a:xfrm>
            <a:off x="281739" y="980198"/>
            <a:ext cx="4536281" cy="4347369"/>
          </a:xfrm>
        </p:spPr>
        <p:txBody>
          <a:bodyPr vert="horz" lIns="91440" tIns="45720" rIns="91440" bIns="45720" rtlCol="0" anchor="t">
            <a:normAutofit/>
          </a:bodyPr>
          <a:lstStyle/>
          <a:p>
            <a:pPr marL="454025" indent="-454025"/>
            <a:r>
              <a:rPr lang="en-US" sz="2000" b="0">
                <a:solidFill>
                  <a:schemeClr val="tx1"/>
                </a:solidFill>
                <a:latin typeface="+mn-lt"/>
              </a:rPr>
              <a:t>       </a:t>
            </a:r>
            <a:endParaRPr lang="en-US" sz="2000" b="0">
              <a:solidFill>
                <a:schemeClr val="tx1"/>
              </a:solidFill>
              <a:latin typeface="+mn-lt"/>
              <a:cs typeface="Times New Roman"/>
            </a:endParaRPr>
          </a:p>
        </p:txBody>
      </p:sp>
      <p:sp>
        <p:nvSpPr>
          <p:cNvPr id="2" name="Title 1">
            <a:extLst>
              <a:ext uri="{FF2B5EF4-FFF2-40B4-BE49-F238E27FC236}">
                <a16:creationId xmlns:a16="http://schemas.microsoft.com/office/drawing/2014/main" id="{A8E1E43E-681A-67B9-6771-DD5D34D01FBA}"/>
              </a:ext>
            </a:extLst>
          </p:cNvPr>
          <p:cNvSpPr>
            <a:spLocks noGrp="1"/>
          </p:cNvSpPr>
          <p:nvPr>
            <p:ph type="title"/>
          </p:nvPr>
        </p:nvSpPr>
        <p:spPr>
          <a:xfrm>
            <a:off x="0" y="1"/>
            <a:ext cx="12192000" cy="743495"/>
          </a:xfrm>
          <a:solidFill>
            <a:srgbClr val="005950"/>
          </a:solidFill>
        </p:spPr>
        <p:txBody>
          <a:bodyPr anchor="ctr">
            <a:normAutofit/>
          </a:bodyPr>
          <a:lstStyle/>
          <a:p>
            <a:pPr algn="ctr"/>
            <a:r>
              <a:rPr lang="en-US"/>
              <a:t>LPC 1B PASSPORT </a:t>
            </a:r>
          </a:p>
        </p:txBody>
      </p:sp>
      <p:pic>
        <p:nvPicPr>
          <p:cNvPr id="3" name="Picture 2" descr="A screenshot of a medical form&#10;&#10;Description automatically generated">
            <a:extLst>
              <a:ext uri="{FF2B5EF4-FFF2-40B4-BE49-F238E27FC236}">
                <a16:creationId xmlns:a16="http://schemas.microsoft.com/office/drawing/2014/main" id="{79239959-1EF7-0E0F-D52B-2EB464BD34B3}"/>
              </a:ext>
            </a:extLst>
          </p:cNvPr>
          <p:cNvPicPr>
            <a:picLocks noChangeAspect="1"/>
          </p:cNvPicPr>
          <p:nvPr/>
        </p:nvPicPr>
        <p:blipFill>
          <a:blip r:embed="rId4"/>
          <a:stretch>
            <a:fillRect/>
          </a:stretch>
        </p:blipFill>
        <p:spPr>
          <a:xfrm>
            <a:off x="277763" y="1191295"/>
            <a:ext cx="3651574" cy="4958367"/>
          </a:xfrm>
          <a:prstGeom prst="rect">
            <a:avLst/>
          </a:prstGeom>
        </p:spPr>
      </p:pic>
      <p:pic>
        <p:nvPicPr>
          <p:cNvPr id="4" name="Picture 3">
            <a:extLst>
              <a:ext uri="{FF2B5EF4-FFF2-40B4-BE49-F238E27FC236}">
                <a16:creationId xmlns:a16="http://schemas.microsoft.com/office/drawing/2014/main" id="{EF8F32D9-597A-54BF-6ACD-3D1D58D8FF5A}"/>
              </a:ext>
            </a:extLst>
          </p:cNvPr>
          <p:cNvPicPr>
            <a:picLocks noChangeAspect="1"/>
          </p:cNvPicPr>
          <p:nvPr/>
        </p:nvPicPr>
        <p:blipFill>
          <a:blip r:embed="rId5"/>
          <a:stretch>
            <a:fillRect/>
          </a:stretch>
        </p:blipFill>
        <p:spPr>
          <a:xfrm>
            <a:off x="4200272" y="1191295"/>
            <a:ext cx="3651938" cy="5054959"/>
          </a:xfrm>
          <a:prstGeom prst="rect">
            <a:avLst/>
          </a:prstGeom>
        </p:spPr>
      </p:pic>
      <p:pic>
        <p:nvPicPr>
          <p:cNvPr id="9" name="Picture 8" descr="A white and green activity log&#10;&#10;Description automatically generated">
            <a:extLst>
              <a:ext uri="{FF2B5EF4-FFF2-40B4-BE49-F238E27FC236}">
                <a16:creationId xmlns:a16="http://schemas.microsoft.com/office/drawing/2014/main" id="{AB7AFECE-D025-BCFF-93DE-0C5901C4EA3B}"/>
              </a:ext>
            </a:extLst>
          </p:cNvPr>
          <p:cNvPicPr>
            <a:picLocks noChangeAspect="1"/>
          </p:cNvPicPr>
          <p:nvPr/>
        </p:nvPicPr>
        <p:blipFill>
          <a:blip r:embed="rId6"/>
          <a:stretch>
            <a:fillRect/>
          </a:stretch>
        </p:blipFill>
        <p:spPr>
          <a:xfrm>
            <a:off x="8150180" y="1713963"/>
            <a:ext cx="3833612" cy="4267200"/>
          </a:xfrm>
          <a:prstGeom prst="rect">
            <a:avLst/>
          </a:prstGeom>
        </p:spPr>
      </p:pic>
      <p:pic>
        <p:nvPicPr>
          <p:cNvPr id="11" name="Audio 10">
            <a:hlinkClick r:id="" action="ppaction://media"/>
            <a:extLst>
              <a:ext uri="{FF2B5EF4-FFF2-40B4-BE49-F238E27FC236}">
                <a16:creationId xmlns:a16="http://schemas.microsoft.com/office/drawing/2014/main" id="{CC5FB6BF-537B-CD6C-E43D-0C010095A58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183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76">
        <p159:morph option="byObject"/>
      </p:transition>
    </mc:Choice>
    <mc:Fallback xmlns="">
      <p:transition spd="slow" advTm="2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bee with magnifying glass">
            <a:extLst>
              <a:ext uri="{FF2B5EF4-FFF2-40B4-BE49-F238E27FC236}">
                <a16:creationId xmlns:a16="http://schemas.microsoft.com/office/drawing/2014/main" id="{8706093F-8DDC-F7A3-154F-7C1BB0B33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80" y="937149"/>
            <a:ext cx="1200051" cy="1349477"/>
          </a:xfrm>
          <a:prstGeom prst="rect">
            <a:avLst/>
          </a:prstGeom>
        </p:spPr>
      </p:pic>
      <p:pic>
        <p:nvPicPr>
          <p:cNvPr id="3" name="Picture 2" descr="A red cover with white text&#10;&#10;Description automatically generated">
            <a:extLst>
              <a:ext uri="{FF2B5EF4-FFF2-40B4-BE49-F238E27FC236}">
                <a16:creationId xmlns:a16="http://schemas.microsoft.com/office/drawing/2014/main" id="{3C522652-CE2D-6157-B82A-37D3C731CB56}"/>
              </a:ext>
            </a:extLst>
          </p:cNvPr>
          <p:cNvPicPr>
            <a:picLocks noChangeAspect="1"/>
          </p:cNvPicPr>
          <p:nvPr/>
        </p:nvPicPr>
        <p:blipFill>
          <a:blip r:embed="rId5"/>
          <a:stretch>
            <a:fillRect/>
          </a:stretch>
        </p:blipFill>
        <p:spPr>
          <a:xfrm>
            <a:off x="3036877" y="148801"/>
            <a:ext cx="3838575" cy="5772150"/>
          </a:xfrm>
          <a:prstGeom prst="rect">
            <a:avLst/>
          </a:prstGeom>
        </p:spPr>
      </p:pic>
      <p:pic>
        <p:nvPicPr>
          <p:cNvPr id="8" name="Audio 7">
            <a:hlinkClick r:id="" action="ppaction://media"/>
            <a:extLst>
              <a:ext uri="{FF2B5EF4-FFF2-40B4-BE49-F238E27FC236}">
                <a16:creationId xmlns:a16="http://schemas.microsoft.com/office/drawing/2014/main" id="{EEE85F0C-3617-7541-15DF-F9BEDB1318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0381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49">
        <p159:morph option="byObject"/>
      </p:transition>
    </mc:Choice>
    <mc:Fallback xmlns="">
      <p:transition spd="slow" advTm="6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C29DCA-5CFC-1A15-8379-224942B1438E}"/>
              </a:ext>
            </a:extLst>
          </p:cNvPr>
          <p:cNvSpPr>
            <a:spLocks noGrp="1"/>
          </p:cNvSpPr>
          <p:nvPr>
            <p:ph type="title"/>
          </p:nvPr>
        </p:nvSpPr>
        <p:spPr>
          <a:xfrm>
            <a:off x="0" y="1"/>
            <a:ext cx="12183438" cy="732406"/>
          </a:xfrm>
        </p:spPr>
        <p:txBody>
          <a:bodyPr/>
          <a:lstStyle/>
          <a:p>
            <a:pPr algn="ctr"/>
            <a:r>
              <a:rPr lang="en-US"/>
              <a:t>LPC 2A Passport</a:t>
            </a:r>
          </a:p>
        </p:txBody>
      </p:sp>
      <p:pic>
        <p:nvPicPr>
          <p:cNvPr id="6" name="Picture 5" descr="A screenshot of a medical form&#10;&#10;Description automatically generated">
            <a:extLst>
              <a:ext uri="{FF2B5EF4-FFF2-40B4-BE49-F238E27FC236}">
                <a16:creationId xmlns:a16="http://schemas.microsoft.com/office/drawing/2014/main" id="{8115D351-0A8B-1A0C-D178-1A4C2B92DDC9}"/>
              </a:ext>
            </a:extLst>
          </p:cNvPr>
          <p:cNvPicPr>
            <a:picLocks noChangeAspect="1"/>
          </p:cNvPicPr>
          <p:nvPr/>
        </p:nvPicPr>
        <p:blipFill>
          <a:blip r:embed="rId4"/>
          <a:stretch>
            <a:fillRect/>
          </a:stretch>
        </p:blipFill>
        <p:spPr>
          <a:xfrm>
            <a:off x="6368169" y="793219"/>
            <a:ext cx="4126442" cy="5694892"/>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86B0850C-11EE-001F-2291-5CFD3E8B0AF4}"/>
              </a:ext>
            </a:extLst>
          </p:cNvPr>
          <p:cNvPicPr>
            <a:picLocks noChangeAspect="1"/>
          </p:cNvPicPr>
          <p:nvPr/>
        </p:nvPicPr>
        <p:blipFill>
          <a:blip r:embed="rId5"/>
          <a:stretch>
            <a:fillRect/>
          </a:stretch>
        </p:blipFill>
        <p:spPr>
          <a:xfrm>
            <a:off x="467131" y="790222"/>
            <a:ext cx="3948181" cy="5700889"/>
          </a:xfrm>
          <a:prstGeom prst="rect">
            <a:avLst/>
          </a:prstGeom>
        </p:spPr>
      </p:pic>
      <p:pic>
        <p:nvPicPr>
          <p:cNvPr id="8" name="Audio 7">
            <a:hlinkClick r:id="" action="ppaction://media"/>
            <a:extLst>
              <a:ext uri="{FF2B5EF4-FFF2-40B4-BE49-F238E27FC236}">
                <a16:creationId xmlns:a16="http://schemas.microsoft.com/office/drawing/2014/main" id="{BE7534BE-DAD7-4238-3F2B-6D1237DBB1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568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192">
        <p159:morph option="byObject"/>
      </p:transition>
    </mc:Choice>
    <mc:Fallback xmlns="">
      <p:transition spd="slow" advTm="27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3128-64F7-460E-96EA-4271CB605430}"/>
              </a:ext>
            </a:extLst>
          </p:cNvPr>
          <p:cNvSpPr>
            <a:spLocks noGrp="1"/>
          </p:cNvSpPr>
          <p:nvPr>
            <p:ph type="title"/>
          </p:nvPr>
        </p:nvSpPr>
        <p:spPr>
          <a:xfrm>
            <a:off x="36945" y="0"/>
            <a:ext cx="12118109" cy="1012536"/>
          </a:xfrm>
          <a:solidFill>
            <a:srgbClr val="005950"/>
          </a:solidFill>
        </p:spPr>
        <p:txBody>
          <a:bodyPr>
            <a:normAutofit/>
          </a:bodyPr>
          <a:lstStyle/>
          <a:p>
            <a:pPr algn="ctr"/>
            <a:r>
              <a:rPr lang="en-US">
                <a:latin typeface="Trebuchet MS"/>
              </a:rPr>
              <a:t>Needlestick/Bloodborne Pathogen Exposure</a:t>
            </a:r>
            <a:endParaRPr lang="en-US"/>
          </a:p>
        </p:txBody>
      </p:sp>
      <p:sp>
        <p:nvSpPr>
          <p:cNvPr id="3" name="Content Placeholder 2">
            <a:extLst>
              <a:ext uri="{FF2B5EF4-FFF2-40B4-BE49-F238E27FC236}">
                <a16:creationId xmlns:a16="http://schemas.microsoft.com/office/drawing/2014/main" id="{B2B34090-52CE-4626-8581-A0A6AB5F2786}"/>
              </a:ext>
            </a:extLst>
          </p:cNvPr>
          <p:cNvSpPr>
            <a:spLocks noGrp="1"/>
          </p:cNvSpPr>
          <p:nvPr>
            <p:ph sz="quarter" idx="11"/>
          </p:nvPr>
        </p:nvSpPr>
        <p:spPr/>
        <p:txBody>
          <a:bodyPr vert="horz" lIns="91440" tIns="45720" rIns="91440" bIns="45720" rtlCol="0" anchor="t">
            <a:normAutofit/>
          </a:bodyPr>
          <a:lstStyle/>
          <a:p>
            <a:pPr marL="304165" indent="-487045" defTabSz="1219170">
              <a:lnSpc>
                <a:spcPct val="100000"/>
              </a:lnSpc>
              <a:spcBef>
                <a:spcPts val="1333"/>
              </a:spcBef>
              <a:spcAft>
                <a:spcPts val="1600"/>
              </a:spcAft>
              <a:defRPr/>
            </a:pPr>
            <a:endParaRPr lang="en-US" b="0">
              <a:solidFill>
                <a:prstClr val="black"/>
              </a:solidFill>
              <a:latin typeface="Times New Roman" panose="02020603050405020304" pitchFamily="18" charset="0"/>
              <a:cs typeface="Times New Roman" panose="02020603050405020304" pitchFamily="18" charset="0"/>
            </a:endParaRPr>
          </a:p>
          <a:p>
            <a:pPr marL="0" indent="0">
              <a:buNone/>
            </a:pPr>
            <a:endParaRPr lang="en-US"/>
          </a:p>
        </p:txBody>
      </p:sp>
      <p:pic>
        <p:nvPicPr>
          <p:cNvPr id="4" name="Picture 3" descr="A medical instructions on a white background&#10;&#10;Description automatically generated">
            <a:extLst>
              <a:ext uri="{FF2B5EF4-FFF2-40B4-BE49-F238E27FC236}">
                <a16:creationId xmlns:a16="http://schemas.microsoft.com/office/drawing/2014/main" id="{16E3D6FD-9821-9E16-6469-55C8B79C5B5A}"/>
              </a:ext>
            </a:extLst>
          </p:cNvPr>
          <p:cNvPicPr>
            <a:picLocks noChangeAspect="1"/>
          </p:cNvPicPr>
          <p:nvPr/>
        </p:nvPicPr>
        <p:blipFill>
          <a:blip r:embed="rId4"/>
          <a:stretch>
            <a:fillRect/>
          </a:stretch>
        </p:blipFill>
        <p:spPr>
          <a:xfrm>
            <a:off x="1263649" y="1311728"/>
            <a:ext cx="4262665" cy="455204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578B3C3-587D-809A-2BDA-44044ED1A3AB}"/>
              </a:ext>
            </a:extLst>
          </p:cNvPr>
          <p:cNvPicPr>
            <a:picLocks noChangeAspect="1"/>
          </p:cNvPicPr>
          <p:nvPr/>
        </p:nvPicPr>
        <p:blipFill>
          <a:blip r:embed="rId5"/>
          <a:stretch>
            <a:fillRect/>
          </a:stretch>
        </p:blipFill>
        <p:spPr>
          <a:xfrm>
            <a:off x="6663719" y="1313997"/>
            <a:ext cx="4301370" cy="4620079"/>
          </a:xfrm>
          <a:prstGeom prst="rect">
            <a:avLst/>
          </a:prstGeom>
        </p:spPr>
      </p:pic>
      <p:pic>
        <p:nvPicPr>
          <p:cNvPr id="10" name="Audio 9">
            <a:hlinkClick r:id="" action="ppaction://media"/>
            <a:extLst>
              <a:ext uri="{FF2B5EF4-FFF2-40B4-BE49-F238E27FC236}">
                <a16:creationId xmlns:a16="http://schemas.microsoft.com/office/drawing/2014/main" id="{CC68C55D-226C-31C3-29B5-CD8DBC7622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924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8223">
        <p159:morph option="byObject"/>
      </p:transition>
    </mc:Choice>
    <mc:Fallback xmlns="">
      <p:transition spd="slow" advTm="68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8173-998C-6B74-DB7E-D13F4A00256F}"/>
              </a:ext>
            </a:extLst>
          </p:cNvPr>
          <p:cNvSpPr>
            <a:spLocks noGrp="1"/>
          </p:cNvSpPr>
          <p:nvPr>
            <p:ph type="title"/>
          </p:nvPr>
        </p:nvSpPr>
        <p:spPr>
          <a:solidFill>
            <a:srgbClr val="005950"/>
          </a:solidFill>
        </p:spPr>
        <p:txBody>
          <a:bodyPr/>
          <a:lstStyle/>
          <a:p>
            <a:pPr algn="ctr"/>
            <a:r>
              <a:rPr lang="en-US" b="1" kern="1200">
                <a:latin typeface="+mj-lt"/>
                <a:ea typeface="+mj-ea"/>
                <a:cs typeface="+mj-cs"/>
              </a:rPr>
              <a:t>Student Professionalism</a:t>
            </a:r>
            <a:endParaRPr lang="en-US"/>
          </a:p>
        </p:txBody>
      </p:sp>
      <p:sp>
        <p:nvSpPr>
          <p:cNvPr id="4" name="TextBox 3">
            <a:extLst>
              <a:ext uri="{FF2B5EF4-FFF2-40B4-BE49-F238E27FC236}">
                <a16:creationId xmlns:a16="http://schemas.microsoft.com/office/drawing/2014/main" id="{48DC0821-5522-EA2B-B5C2-F7FD28D7825A}"/>
              </a:ext>
            </a:extLst>
          </p:cNvPr>
          <p:cNvSpPr txBox="1"/>
          <p:nvPr/>
        </p:nvSpPr>
        <p:spPr>
          <a:xfrm>
            <a:off x="732368" y="1388821"/>
            <a:ext cx="8742783" cy="2031325"/>
          </a:xfrm>
          <a:prstGeom prst="rect">
            <a:avLst/>
          </a:prstGeom>
          <a:noFill/>
        </p:spPr>
        <p:txBody>
          <a:bodyPr wrap="square" lIns="91440" tIns="45720" rIns="91440" bIns="45720" rtlCol="0" anchor="t">
            <a:spAutoFit/>
          </a:bodyPr>
          <a:lstStyle/>
          <a:p>
            <a:r>
              <a:rPr lang="en-US" sz="3600" b="1"/>
              <a:t>We expect students to behave professionally and need to hear from you if you have any concerns </a:t>
            </a:r>
          </a:p>
          <a:p>
            <a:endParaRPr lang="en-US">
              <a:cs typeface="Times New Roman"/>
            </a:endParaRPr>
          </a:p>
        </p:txBody>
      </p:sp>
      <p:pic>
        <p:nvPicPr>
          <p:cNvPr id="8" name="Audio 7">
            <a:hlinkClick r:id="" action="ppaction://media"/>
            <a:extLst>
              <a:ext uri="{FF2B5EF4-FFF2-40B4-BE49-F238E27FC236}">
                <a16:creationId xmlns:a16="http://schemas.microsoft.com/office/drawing/2014/main" id="{19F06CB6-E534-E534-BB41-207C4AE6B051}"/>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1617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472">
        <p159:morph option="byObject"/>
      </p:transition>
    </mc:Choice>
    <mc:Fallback xmlns="">
      <p:transition spd="slow" advTm="28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3128-64F7-460E-96EA-4271CB605430}"/>
              </a:ext>
            </a:extLst>
          </p:cNvPr>
          <p:cNvSpPr>
            <a:spLocks noGrp="1"/>
          </p:cNvSpPr>
          <p:nvPr>
            <p:ph type="title"/>
          </p:nvPr>
        </p:nvSpPr>
        <p:spPr>
          <a:xfrm>
            <a:off x="73891" y="12700"/>
            <a:ext cx="12118109" cy="1012536"/>
          </a:xfrm>
          <a:solidFill>
            <a:srgbClr val="005950"/>
          </a:solidFill>
        </p:spPr>
        <p:txBody>
          <a:bodyPr>
            <a:normAutofit/>
          </a:bodyPr>
          <a:lstStyle/>
          <a:p>
            <a:pPr algn="ctr"/>
            <a:r>
              <a:rPr lang="en-US">
                <a:latin typeface="Trebuchet MS"/>
              </a:rPr>
              <a:t>Mistreatment Policy</a:t>
            </a:r>
            <a:endParaRPr lang="en-US"/>
          </a:p>
        </p:txBody>
      </p:sp>
      <p:sp>
        <p:nvSpPr>
          <p:cNvPr id="3" name="Content Placeholder 2">
            <a:extLst>
              <a:ext uri="{FF2B5EF4-FFF2-40B4-BE49-F238E27FC236}">
                <a16:creationId xmlns:a16="http://schemas.microsoft.com/office/drawing/2014/main" id="{B2B34090-52CE-4626-8581-A0A6AB5F2786}"/>
              </a:ext>
            </a:extLst>
          </p:cNvPr>
          <p:cNvSpPr>
            <a:spLocks noGrp="1"/>
          </p:cNvSpPr>
          <p:nvPr>
            <p:ph sz="quarter" idx="11"/>
          </p:nvPr>
        </p:nvSpPr>
        <p:spPr/>
        <p:txBody>
          <a:bodyPr vert="horz" lIns="91440" tIns="45720" rIns="91440" bIns="45720" rtlCol="0" anchor="t">
            <a:normAutofit/>
          </a:bodyPr>
          <a:lstStyle/>
          <a:p>
            <a:pPr marL="304165" indent="-487045" defTabSz="1219170">
              <a:lnSpc>
                <a:spcPct val="100000"/>
              </a:lnSpc>
              <a:spcBef>
                <a:spcPts val="1333"/>
              </a:spcBef>
              <a:spcAft>
                <a:spcPts val="1600"/>
              </a:spcAft>
              <a:defRPr/>
            </a:pPr>
            <a:endParaRPr lang="en-US" b="0">
              <a:solidFill>
                <a:prstClr val="black"/>
              </a:solidFill>
              <a:latin typeface="Times New Roman" panose="02020603050405020304" pitchFamily="18" charset="0"/>
              <a:cs typeface="Times New Roman" panose="02020603050405020304" pitchFamily="18" charset="0"/>
            </a:endParaRPr>
          </a:p>
          <a:p>
            <a:pPr marL="0" indent="0">
              <a:buNone/>
            </a:pPr>
            <a:endParaRPr lang="en-US"/>
          </a:p>
        </p:txBody>
      </p:sp>
      <p:pic>
        <p:nvPicPr>
          <p:cNvPr id="4" name="Picture 3" descr="A qr code on a white background&#10;&#10;Description automatically generated">
            <a:extLst>
              <a:ext uri="{FF2B5EF4-FFF2-40B4-BE49-F238E27FC236}">
                <a16:creationId xmlns:a16="http://schemas.microsoft.com/office/drawing/2014/main" id="{1F7813BB-E262-E14B-394E-F0E6DB255412}"/>
              </a:ext>
            </a:extLst>
          </p:cNvPr>
          <p:cNvPicPr>
            <a:picLocks noChangeAspect="1"/>
          </p:cNvPicPr>
          <p:nvPr/>
        </p:nvPicPr>
        <p:blipFill>
          <a:blip r:embed="rId5"/>
          <a:stretch>
            <a:fillRect/>
          </a:stretch>
        </p:blipFill>
        <p:spPr>
          <a:xfrm>
            <a:off x="3045354" y="1033840"/>
            <a:ext cx="6524625" cy="4838700"/>
          </a:xfrm>
          <a:prstGeom prst="rect">
            <a:avLst/>
          </a:prstGeom>
        </p:spPr>
      </p:pic>
      <p:pic>
        <p:nvPicPr>
          <p:cNvPr id="9" name="Audio 8">
            <a:hlinkClick r:id="" action="ppaction://media"/>
            <a:extLst>
              <a:ext uri="{FF2B5EF4-FFF2-40B4-BE49-F238E27FC236}">
                <a16:creationId xmlns:a16="http://schemas.microsoft.com/office/drawing/2014/main" id="{9CF36133-2DEC-26EC-A6FD-D2E09C1DF12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5512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044">
        <p159:morph option="byObject"/>
      </p:transition>
    </mc:Choice>
    <mc:Fallback xmlns="">
      <p:transition spd="slow" advTm="48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8173-998C-6B74-DB7E-D13F4A00256F}"/>
              </a:ext>
            </a:extLst>
          </p:cNvPr>
          <p:cNvSpPr>
            <a:spLocks noGrp="1"/>
          </p:cNvSpPr>
          <p:nvPr>
            <p:ph type="title"/>
          </p:nvPr>
        </p:nvSpPr>
        <p:spPr>
          <a:solidFill>
            <a:srgbClr val="005950"/>
          </a:solidFill>
        </p:spPr>
        <p:txBody>
          <a:bodyPr/>
          <a:lstStyle/>
          <a:p>
            <a:pPr algn="ctr"/>
            <a:r>
              <a:rPr lang="en-US" b="1" kern="1200">
                <a:latin typeface="+mj-lt"/>
                <a:ea typeface="+mj-ea"/>
                <a:cs typeface="+mj-cs"/>
              </a:rPr>
              <a:t>Professionalism</a:t>
            </a:r>
            <a:endParaRPr lang="en-US"/>
          </a:p>
        </p:txBody>
      </p:sp>
      <p:sp>
        <p:nvSpPr>
          <p:cNvPr id="4" name="TextBox 3">
            <a:extLst>
              <a:ext uri="{FF2B5EF4-FFF2-40B4-BE49-F238E27FC236}">
                <a16:creationId xmlns:a16="http://schemas.microsoft.com/office/drawing/2014/main" id="{48DC0821-5522-EA2B-B5C2-F7FD28D7825A}"/>
              </a:ext>
            </a:extLst>
          </p:cNvPr>
          <p:cNvSpPr txBox="1"/>
          <p:nvPr/>
        </p:nvSpPr>
        <p:spPr>
          <a:xfrm>
            <a:off x="732368" y="1388821"/>
            <a:ext cx="8742783" cy="646331"/>
          </a:xfrm>
          <a:prstGeom prst="rect">
            <a:avLst/>
          </a:prstGeom>
          <a:noFill/>
        </p:spPr>
        <p:txBody>
          <a:bodyPr wrap="square" lIns="91440" tIns="45720" rIns="91440" bIns="45720" rtlCol="0" anchor="t">
            <a:spAutoFit/>
          </a:bodyPr>
          <a:lstStyle/>
          <a:p>
            <a:r>
              <a:rPr lang="en-US" b="1" u="sng"/>
              <a:t>Embarrassment:</a:t>
            </a:r>
            <a:endParaRPr lang="en-US" b="1" u="sng">
              <a:cs typeface="Times New Roman"/>
            </a:endParaRPr>
          </a:p>
          <a:p>
            <a:r>
              <a:rPr lang="en-US" b="1"/>
              <a:t>Based on something we do to ourselves</a:t>
            </a:r>
            <a:r>
              <a:rPr lang="en-US"/>
              <a:t> </a:t>
            </a:r>
            <a:endParaRPr lang="en-US">
              <a:cs typeface="Times New Roman"/>
            </a:endParaRPr>
          </a:p>
        </p:txBody>
      </p:sp>
      <p:sp>
        <p:nvSpPr>
          <p:cNvPr id="6" name="TextBox 5">
            <a:extLst>
              <a:ext uri="{FF2B5EF4-FFF2-40B4-BE49-F238E27FC236}">
                <a16:creationId xmlns:a16="http://schemas.microsoft.com/office/drawing/2014/main" id="{7EC7B338-4283-C41A-D825-36E664BCF242}"/>
              </a:ext>
            </a:extLst>
          </p:cNvPr>
          <p:cNvSpPr txBox="1"/>
          <p:nvPr/>
        </p:nvSpPr>
        <p:spPr>
          <a:xfrm>
            <a:off x="1070946" y="3239331"/>
            <a:ext cx="5848522" cy="646331"/>
          </a:xfrm>
          <a:prstGeom prst="rect">
            <a:avLst/>
          </a:prstGeom>
          <a:noFill/>
        </p:spPr>
        <p:txBody>
          <a:bodyPr wrap="square" lIns="91440" tIns="45720" rIns="91440" bIns="45720" rtlCol="0" anchor="t">
            <a:spAutoFit/>
          </a:bodyPr>
          <a:lstStyle/>
          <a:p>
            <a:r>
              <a:rPr lang="en-US" b="1" u="sng"/>
              <a:t>Humiliation:</a:t>
            </a:r>
            <a:endParaRPr lang="en-US" b="1" u="sng">
              <a:cs typeface="Times New Roman"/>
            </a:endParaRPr>
          </a:p>
          <a:p>
            <a:r>
              <a:rPr lang="en-US" b="1"/>
              <a:t>Based on something others do to us or we do to others </a:t>
            </a:r>
            <a:endParaRPr lang="en-US" b="1">
              <a:cs typeface="Times New Roman"/>
            </a:endParaRPr>
          </a:p>
        </p:txBody>
      </p:sp>
      <p:sp>
        <p:nvSpPr>
          <p:cNvPr id="7" name="TextBox 6">
            <a:extLst>
              <a:ext uri="{FF2B5EF4-FFF2-40B4-BE49-F238E27FC236}">
                <a16:creationId xmlns:a16="http://schemas.microsoft.com/office/drawing/2014/main" id="{A1BAD565-93A2-C577-DA16-1DD523B01735}"/>
              </a:ext>
            </a:extLst>
          </p:cNvPr>
          <p:cNvSpPr txBox="1"/>
          <p:nvPr/>
        </p:nvSpPr>
        <p:spPr>
          <a:xfrm>
            <a:off x="1073023" y="5037437"/>
            <a:ext cx="9388365" cy="646331"/>
          </a:xfrm>
          <a:prstGeom prst="rect">
            <a:avLst/>
          </a:prstGeom>
          <a:noFill/>
        </p:spPr>
        <p:txBody>
          <a:bodyPr wrap="square" lIns="91440" tIns="45720" rIns="91440" bIns="45720" rtlCol="0" anchor="t">
            <a:spAutoFit/>
          </a:bodyPr>
          <a:lstStyle/>
          <a:p>
            <a:r>
              <a:rPr lang="en-US" sz="2400"/>
              <a:t>It’s ok to be embarrassed. It is </a:t>
            </a:r>
            <a:r>
              <a:rPr lang="en-US" sz="2400" b="1" u="sng">
                <a:solidFill>
                  <a:srgbClr val="C00000"/>
                </a:solidFill>
              </a:rPr>
              <a:t>not ok</a:t>
            </a:r>
            <a:r>
              <a:rPr lang="en-US" sz="3600">
                <a:solidFill>
                  <a:srgbClr val="C00000"/>
                </a:solidFill>
              </a:rPr>
              <a:t> </a:t>
            </a:r>
            <a:r>
              <a:rPr lang="en-US" sz="2400"/>
              <a:t>to humiliate or to be humiliated.</a:t>
            </a:r>
          </a:p>
        </p:txBody>
      </p:sp>
      <p:pic>
        <p:nvPicPr>
          <p:cNvPr id="9" name="Picture 8" descr="Gloomy Meow">
            <a:extLst>
              <a:ext uri="{FF2B5EF4-FFF2-40B4-BE49-F238E27FC236}">
                <a16:creationId xmlns:a16="http://schemas.microsoft.com/office/drawing/2014/main" id="{2BAB84B0-3535-1546-302D-7BBD11F17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984" y="1227437"/>
            <a:ext cx="3810000" cy="3810000"/>
          </a:xfrm>
          <a:prstGeom prst="rect">
            <a:avLst/>
          </a:prstGeom>
        </p:spPr>
      </p:pic>
      <p:pic>
        <p:nvPicPr>
          <p:cNvPr id="11" name="Audio 10">
            <a:hlinkClick r:id="" action="ppaction://media"/>
            <a:extLst>
              <a:ext uri="{FF2B5EF4-FFF2-40B4-BE49-F238E27FC236}">
                <a16:creationId xmlns:a16="http://schemas.microsoft.com/office/drawing/2014/main" id="{13AA4144-389F-C6D3-C586-031BDB38F4D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8483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1218">
        <p159:morph option="byObject"/>
      </p:transition>
    </mc:Choice>
    <mc:Fallback xmlns="">
      <p:transition spd="slow" advTm="91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8173-998C-6B74-DB7E-D13F4A00256F}"/>
              </a:ext>
            </a:extLst>
          </p:cNvPr>
          <p:cNvSpPr>
            <a:spLocks noGrp="1"/>
          </p:cNvSpPr>
          <p:nvPr>
            <p:ph type="title"/>
          </p:nvPr>
        </p:nvSpPr>
        <p:spPr>
          <a:solidFill>
            <a:srgbClr val="005950"/>
          </a:solidFill>
        </p:spPr>
        <p:txBody>
          <a:bodyPr>
            <a:normAutofit fontScale="90000"/>
          </a:bodyPr>
          <a:lstStyle/>
          <a:p>
            <a:pPr algn="l"/>
            <a:br>
              <a:rPr lang="en-US" sz="1800" b="0" i="0" u="none" strike="noStrike" baseline="0">
                <a:solidFill>
                  <a:srgbClr val="000000"/>
                </a:solidFill>
                <a:latin typeface="Tahoma" panose="020B0604030504040204" pitchFamily="34" charset="0"/>
              </a:rPr>
            </a:br>
            <a:r>
              <a:rPr lang="en-US" sz="1800" b="0" i="0" u="none" strike="noStrike" baseline="0">
                <a:solidFill>
                  <a:srgbClr val="000000"/>
                </a:solidFill>
                <a:latin typeface="Tahoma" panose="020B0604030504040204" pitchFamily="34" charset="0"/>
              </a:rPr>
              <a:t> </a:t>
            </a:r>
            <a:br>
              <a:rPr lang="en-US" sz="2200" b="0" i="0" u="none" strike="noStrike" baseline="0">
                <a:solidFill>
                  <a:srgbClr val="000000"/>
                </a:solidFill>
              </a:rPr>
            </a:br>
            <a:r>
              <a:rPr lang="en-US" sz="2200" b="1" i="0" u="none" strike="noStrike" baseline="0"/>
              <a:t>Continuing Professional Development Reimbursement (CPD) Policy </a:t>
            </a:r>
            <a:br>
              <a:rPr lang="en-US" sz="1800" b="0" i="0" u="none" strike="noStrike" baseline="0">
                <a:solidFill>
                  <a:srgbClr val="000000"/>
                </a:solidFill>
                <a:latin typeface="Tahoma" panose="020B0604030504040204" pitchFamily="34" charset="0"/>
              </a:rPr>
            </a:br>
            <a:br>
              <a:rPr lang="en-US" sz="1800" b="0" i="0" u="none" strike="noStrike" baseline="0">
                <a:latin typeface="Tahoma" panose="020B0604030504040204" pitchFamily="34" charset="0"/>
              </a:rPr>
            </a:br>
            <a:r>
              <a:rPr lang="en-US" sz="1800" b="0" i="0" u="none" strike="noStrike" baseline="0">
                <a:latin typeface="Tahoma" panose="020B0604030504040204" pitchFamily="34" charset="0"/>
              </a:rPr>
              <a:t>  </a:t>
            </a:r>
            <a:endParaRPr lang="en-US"/>
          </a:p>
        </p:txBody>
      </p:sp>
      <p:sp>
        <p:nvSpPr>
          <p:cNvPr id="5" name="Content Placeholder 8">
            <a:extLst>
              <a:ext uri="{FF2B5EF4-FFF2-40B4-BE49-F238E27FC236}">
                <a16:creationId xmlns:a16="http://schemas.microsoft.com/office/drawing/2014/main" id="{ADD16441-E1E3-7D8B-ECE0-4D615BB189D7}"/>
              </a:ext>
            </a:extLst>
          </p:cNvPr>
          <p:cNvSpPr>
            <a:spLocks noGrp="1"/>
          </p:cNvSpPr>
          <p:nvPr/>
        </p:nvSpPr>
        <p:spPr>
          <a:xfrm>
            <a:off x="838200" y="801338"/>
            <a:ext cx="10515600" cy="5255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1"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a:solidFill>
                <a:srgbClr val="000000"/>
              </a:solidFill>
              <a:latin typeface="Tahoma" panose="020B0604030504040204" pitchFamily="34" charset="0"/>
            </a:endParaRPr>
          </a:p>
          <a:p>
            <a:pPr marL="0" indent="0">
              <a:buNone/>
            </a:pPr>
            <a:r>
              <a:rPr lang="en-US" sz="1800" b="0">
                <a:solidFill>
                  <a:srgbClr val="000000"/>
                </a:solidFill>
                <a:latin typeface="Tahoma" panose="020B0604030504040204" pitchFamily="34" charset="0"/>
              </a:rPr>
              <a:t>The CPD policy is based on and subject to the rules and requirements published by the IRS.</a:t>
            </a:r>
          </a:p>
          <a:p>
            <a:pPr marL="0" indent="0">
              <a:buNone/>
            </a:pPr>
            <a:endParaRPr lang="en-US" sz="1800" b="0" i="0" u="none" strike="noStrike" baseline="0">
              <a:solidFill>
                <a:srgbClr val="000000"/>
              </a:solidFill>
              <a:latin typeface="Tahoma" panose="020B0604030504040204" pitchFamily="34" charset="0"/>
            </a:endParaRPr>
          </a:p>
          <a:p>
            <a:r>
              <a:rPr lang="en-US" sz="1800" b="0" i="0" u="none" strike="noStrike" baseline="0">
                <a:solidFill>
                  <a:srgbClr val="000000"/>
                </a:solidFill>
                <a:latin typeface="Tahoma" panose="020B0604030504040204" pitchFamily="34" charset="0"/>
              </a:rPr>
              <a:t>A preceptor is eligible for CPD reimbursement if the preceptor: Is scheduled for a minimum of 20 full days of direct teaching and supervision of their assigned student(s)within the current academic year; AND,</a:t>
            </a:r>
          </a:p>
          <a:p>
            <a:r>
              <a:rPr lang="en-US" sz="1800" b="0" i="0" u="none" strike="noStrike" baseline="0">
                <a:solidFill>
                  <a:srgbClr val="000000"/>
                </a:solidFill>
                <a:latin typeface="Tahoma" panose="020B0604030504040204" pitchFamily="34" charset="0"/>
              </a:rPr>
              <a:t>Provides regular real-time oral and written feedback for their assigned student (e.g. by completing requested session and course assessments of their student); AND,</a:t>
            </a:r>
          </a:p>
          <a:p>
            <a:r>
              <a:rPr lang="en-US" sz="1800" b="0" i="0" u="none" strike="noStrike" baseline="0">
                <a:solidFill>
                  <a:srgbClr val="000000"/>
                </a:solidFill>
                <a:latin typeface="Tahoma" panose="020B0604030504040204" pitchFamily="34" charset="0"/>
              </a:rPr>
              <a:t>Maintains all requirements for a faculty appointment at the TJFFCOM, including completing all faculty appointment credentialing and onboarding requirements.</a:t>
            </a:r>
          </a:p>
          <a:p>
            <a:r>
              <a:rPr lang="en-US" sz="1800" b="0" i="0" u="none" strike="noStrike" baseline="0">
                <a:solidFill>
                  <a:srgbClr val="000000"/>
                </a:solidFill>
                <a:latin typeface="Tahoma" panose="020B0604030504040204" pitchFamily="34" charset="0"/>
              </a:rPr>
              <a:t>At any time, if a preceptor drops out or does not have a student assigned to them, they are no longer eligible for CPD reimbursement. </a:t>
            </a:r>
          </a:p>
          <a:p>
            <a:r>
              <a:rPr lang="en-US" sz="1800" b="0" i="0" u="none" strike="noStrike" baseline="0">
                <a:solidFill>
                  <a:srgbClr val="000000"/>
                </a:solidFill>
                <a:latin typeface="Tahoma" panose="020B0604030504040204" pitchFamily="34" charset="0"/>
              </a:rPr>
              <a:t>More information on this policy will be provided as well as contact information to submit your request. </a:t>
            </a:r>
          </a:p>
          <a:p>
            <a:endParaRPr lang="en-US"/>
          </a:p>
        </p:txBody>
      </p:sp>
      <p:pic>
        <p:nvPicPr>
          <p:cNvPr id="9" name="Audio 8">
            <a:hlinkClick r:id="" action="ppaction://media"/>
            <a:extLst>
              <a:ext uri="{FF2B5EF4-FFF2-40B4-BE49-F238E27FC236}">
                <a16:creationId xmlns:a16="http://schemas.microsoft.com/office/drawing/2014/main" id="{6D077937-D9A4-5774-9842-E81F744346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754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371">
        <p159:morph option="byObject"/>
      </p:transition>
    </mc:Choice>
    <mc:Fallback xmlns="">
      <p:transition spd="slow" advTm="34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8173-998C-6B74-DB7E-D13F4A00256F}"/>
              </a:ext>
            </a:extLst>
          </p:cNvPr>
          <p:cNvSpPr>
            <a:spLocks noGrp="1"/>
          </p:cNvSpPr>
          <p:nvPr>
            <p:ph type="title"/>
          </p:nvPr>
        </p:nvSpPr>
        <p:spPr>
          <a:solidFill>
            <a:srgbClr val="005950"/>
          </a:solidFill>
        </p:spPr>
        <p:txBody>
          <a:bodyPr>
            <a:normAutofit fontScale="90000"/>
          </a:bodyPr>
          <a:lstStyle/>
          <a:p>
            <a:pPr algn="l"/>
            <a:br>
              <a:rPr lang="en-US" sz="1800" b="0" i="0" u="none" strike="noStrike" baseline="0">
                <a:solidFill>
                  <a:srgbClr val="000000"/>
                </a:solidFill>
                <a:latin typeface="Tahoma" panose="020B0604030504040204" pitchFamily="34" charset="0"/>
              </a:rPr>
            </a:br>
            <a:r>
              <a:rPr lang="en-US" sz="1800" b="0" i="0" u="none" strike="noStrike" baseline="0">
                <a:solidFill>
                  <a:srgbClr val="000000"/>
                </a:solidFill>
                <a:latin typeface="Tahoma" panose="020B0604030504040204" pitchFamily="34" charset="0"/>
              </a:rPr>
              <a:t> </a:t>
            </a:r>
            <a:br>
              <a:rPr lang="en-US" sz="2200" b="0" i="0" u="none" strike="noStrike" baseline="0">
                <a:solidFill>
                  <a:srgbClr val="000000"/>
                </a:solidFill>
              </a:rPr>
            </a:br>
            <a:r>
              <a:rPr lang="en-US" sz="2200" i="0" u="none" strike="noStrike" baseline="0"/>
              <a:t>Documents to sign :</a:t>
            </a:r>
            <a:br>
              <a:rPr lang="en-US" sz="1800" i="0" u="none" strike="noStrike" baseline="0">
                <a:latin typeface="Tahoma" panose="020B0604030504040204" pitchFamily="34" charset="0"/>
              </a:rPr>
            </a:br>
            <a:br>
              <a:rPr lang="en-US" sz="1800" i="0" u="none" strike="noStrike" baseline="0">
                <a:latin typeface="Tahoma" panose="020B0604030504040204" pitchFamily="34" charset="0"/>
              </a:rPr>
            </a:br>
            <a:r>
              <a:rPr lang="en-US" sz="1800" b="0" i="0" u="none" strike="noStrike" baseline="0">
                <a:latin typeface="Tahoma" panose="020B0604030504040204" pitchFamily="34" charset="0"/>
              </a:rPr>
              <a:t>  </a:t>
            </a:r>
            <a:endParaRPr lang="en-US"/>
          </a:p>
        </p:txBody>
      </p:sp>
      <p:sp>
        <p:nvSpPr>
          <p:cNvPr id="4" name="TextBox 3">
            <a:extLst>
              <a:ext uri="{FF2B5EF4-FFF2-40B4-BE49-F238E27FC236}">
                <a16:creationId xmlns:a16="http://schemas.microsoft.com/office/drawing/2014/main" id="{CE5A4DBE-5338-3A47-D376-B0F387D85C19}"/>
              </a:ext>
            </a:extLst>
          </p:cNvPr>
          <p:cNvSpPr txBox="1"/>
          <p:nvPr/>
        </p:nvSpPr>
        <p:spPr>
          <a:xfrm>
            <a:off x="2996119" y="3273517"/>
            <a:ext cx="6128424" cy="646331"/>
          </a:xfrm>
          <a:prstGeom prst="rect">
            <a:avLst/>
          </a:prstGeom>
          <a:noFill/>
        </p:spPr>
        <p:txBody>
          <a:bodyPr wrap="square">
            <a:spAutoFit/>
          </a:bodyPr>
          <a:lstStyle/>
          <a:p>
            <a:pPr marL="0" marR="0">
              <a:spcBef>
                <a:spcPts val="0"/>
              </a:spcBef>
              <a:spcAft>
                <a:spcPts val="0"/>
              </a:spcAft>
            </a:pPr>
            <a:r>
              <a:rPr lang="en-US" sz="1800" u="sng">
                <a:solidFill>
                  <a:srgbClr val="467886"/>
                </a:solidFill>
                <a:effectLst/>
                <a:latin typeface="Times New Roman" panose="02020603050405020304" pitchFamily="18" charset="0"/>
                <a:ea typeface="Aptos" panose="020B0004020202020204" pitchFamily="34" charset="0"/>
                <a:cs typeface="Aptos" panose="020B0004020202020204" pitchFamily="34" charset="0"/>
                <a:hlinkClick r:id="rId4"/>
              </a:rPr>
              <a:t>Faculty Affairs - University of Houston (uh.edu)</a:t>
            </a:r>
            <a:endParaRPr lang="en-US" sz="1800" u="sng">
              <a:solidFill>
                <a:srgbClr val="467886"/>
              </a:solidFill>
              <a:effectLst/>
              <a:latin typeface="Times New Roman" panose="02020603050405020304" pitchFamily="18" charset="0"/>
              <a:ea typeface="Aptos" panose="020B0004020202020204" pitchFamily="34" charset="0"/>
              <a:cs typeface="Aptos" panose="020B0004020202020204" pitchFamily="34" charset="0"/>
            </a:endParaRPr>
          </a:p>
          <a:p>
            <a:pPr marL="0" marR="0">
              <a:spcBef>
                <a:spcPts val="0"/>
              </a:spcBef>
              <a:spcAft>
                <a:spcPts val="0"/>
              </a:spcAft>
            </a:pPr>
            <a:r>
              <a:rPr lang="en-US" u="sng">
                <a:solidFill>
                  <a:srgbClr val="467886"/>
                </a:solidFill>
                <a:latin typeface="Times New Roman" panose="02020603050405020304" pitchFamily="18" charset="0"/>
                <a:ea typeface="Aptos" panose="020B0004020202020204" pitchFamily="34" charset="0"/>
                <a:cs typeface="Aptos" panose="020B0004020202020204" pitchFamily="34" charset="0"/>
              </a:rPr>
              <a:t>Syllabus Attestation </a:t>
            </a:r>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600">
              <a:effectLst/>
              <a:latin typeface="Aptos" panose="020B0004020202020204" pitchFamily="34" charset="0"/>
              <a:ea typeface="Aptos" panose="020B0004020202020204" pitchFamily="34" charset="0"/>
              <a:cs typeface="Aptos" panose="020B0004020202020204" pitchFamily="34" charset="0"/>
            </a:endParaRPr>
          </a:p>
        </p:txBody>
      </p:sp>
      <p:pic>
        <p:nvPicPr>
          <p:cNvPr id="10" name="Audio 9">
            <a:hlinkClick r:id="" action="ppaction://media"/>
            <a:extLst>
              <a:ext uri="{FF2B5EF4-FFF2-40B4-BE49-F238E27FC236}">
                <a16:creationId xmlns:a16="http://schemas.microsoft.com/office/drawing/2014/main" id="{EA4FB05B-27BD-504D-72AB-1B1235BC64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466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677">
        <p159:morph option="byObject"/>
      </p:transition>
    </mc:Choice>
    <mc:Fallback xmlns="">
      <p:transition spd="slow" advTm="21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F8D48B1-48D7-D04D-5D94-15BEB26F1B4E}"/>
              </a:ext>
            </a:extLst>
          </p:cNvPr>
          <p:cNvSpPr>
            <a:spLocks noGrp="1"/>
          </p:cNvSpPr>
          <p:nvPr>
            <p:ph type="title"/>
          </p:nvPr>
        </p:nvSpPr>
        <p:spPr>
          <a:solidFill>
            <a:schemeClr val="accent5"/>
          </a:solidFill>
        </p:spPr>
        <p:txBody>
          <a:bodyPr/>
          <a:lstStyle/>
          <a:p>
            <a:pPr algn="ctr"/>
            <a:r>
              <a:rPr lang="en-US">
                <a:latin typeface="+mj-lt"/>
              </a:rPr>
              <a:t>Longitudinal Primary Care Course Team</a:t>
            </a:r>
            <a:endParaRPr lang="en-US"/>
          </a:p>
        </p:txBody>
      </p:sp>
      <p:sp>
        <p:nvSpPr>
          <p:cNvPr id="3" name="TextBox 8">
            <a:extLst>
              <a:ext uri="{FF2B5EF4-FFF2-40B4-BE49-F238E27FC236}">
                <a16:creationId xmlns:a16="http://schemas.microsoft.com/office/drawing/2014/main" id="{FED60129-E738-7732-D26B-0804ABFB1856}"/>
              </a:ext>
            </a:extLst>
          </p:cNvPr>
          <p:cNvSpPr txBox="1"/>
          <p:nvPr/>
        </p:nvSpPr>
        <p:spPr>
          <a:xfrm>
            <a:off x="419100" y="3655317"/>
            <a:ext cx="27432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Times New Roman"/>
                <a:ea typeface="MS PGothic"/>
                <a:cs typeface="Calibri"/>
              </a:rPr>
              <a:t>Dr. Amber Zulfiqar, M.D </a:t>
            </a:r>
          </a:p>
          <a:p>
            <a:r>
              <a:rPr lang="en-US" sz="1600">
                <a:latin typeface="Times New Roman"/>
                <a:ea typeface="MS PGothic"/>
                <a:cs typeface="Calibri"/>
              </a:rPr>
              <a:t>LPC Course Director</a:t>
            </a:r>
          </a:p>
        </p:txBody>
      </p:sp>
      <p:sp>
        <p:nvSpPr>
          <p:cNvPr id="5" name="TextBox 9">
            <a:extLst>
              <a:ext uri="{FF2B5EF4-FFF2-40B4-BE49-F238E27FC236}">
                <a16:creationId xmlns:a16="http://schemas.microsoft.com/office/drawing/2014/main" id="{6F5B9277-61D3-4E3D-2D3E-F880152D432D}"/>
              </a:ext>
            </a:extLst>
          </p:cNvPr>
          <p:cNvSpPr txBox="1"/>
          <p:nvPr/>
        </p:nvSpPr>
        <p:spPr>
          <a:xfrm>
            <a:off x="4954835" y="3675370"/>
            <a:ext cx="2101858" cy="58477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Lupita Rangel Curiel </a:t>
            </a:r>
            <a:endParaRPr lang="en-US" sz="1600">
              <a:cs typeface="Times New Roman"/>
            </a:endParaRPr>
          </a:p>
          <a:p>
            <a:pPr algn="ctr"/>
            <a:r>
              <a:rPr lang="en-US" sz="1600">
                <a:latin typeface="Times New Roman"/>
                <a:ea typeface="MS PGothic"/>
                <a:cs typeface="Calibri"/>
              </a:rPr>
              <a:t>LPC Program Manager</a:t>
            </a:r>
          </a:p>
        </p:txBody>
      </p:sp>
      <p:sp>
        <p:nvSpPr>
          <p:cNvPr id="6" name="TextBox 13">
            <a:extLst>
              <a:ext uri="{FF2B5EF4-FFF2-40B4-BE49-F238E27FC236}">
                <a16:creationId xmlns:a16="http://schemas.microsoft.com/office/drawing/2014/main" id="{F9892F60-0A08-EE9A-5B27-A65B56A8E6CF}"/>
              </a:ext>
            </a:extLst>
          </p:cNvPr>
          <p:cNvSpPr txBox="1"/>
          <p:nvPr/>
        </p:nvSpPr>
        <p:spPr>
          <a:xfrm>
            <a:off x="7341742" y="3665900"/>
            <a:ext cx="239553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Times New Roman"/>
                <a:ea typeface="MS PGothic"/>
                <a:cs typeface="Calibri"/>
              </a:rPr>
              <a:t>Esmeralda Machado</a:t>
            </a:r>
          </a:p>
          <a:p>
            <a:r>
              <a:rPr lang="en-US" sz="1600">
                <a:latin typeface="Times New Roman"/>
                <a:ea typeface="MS PGothic"/>
                <a:cs typeface="Calibri"/>
              </a:rPr>
              <a:t>LPC Program Coordinator</a:t>
            </a:r>
          </a:p>
        </p:txBody>
      </p:sp>
      <p:pic>
        <p:nvPicPr>
          <p:cNvPr id="7" name="Picture 6">
            <a:extLst>
              <a:ext uri="{FF2B5EF4-FFF2-40B4-BE49-F238E27FC236}">
                <a16:creationId xmlns:a16="http://schemas.microsoft.com/office/drawing/2014/main" id="{5D461FDD-7C02-17D8-DE59-C093ED62215E}"/>
              </a:ext>
            </a:extLst>
          </p:cNvPr>
          <p:cNvPicPr>
            <a:picLocks noChangeAspect="1"/>
          </p:cNvPicPr>
          <p:nvPr/>
        </p:nvPicPr>
        <p:blipFill>
          <a:blip r:embed="rId5"/>
          <a:stretch>
            <a:fillRect/>
          </a:stretch>
        </p:blipFill>
        <p:spPr>
          <a:xfrm>
            <a:off x="2691839" y="956937"/>
            <a:ext cx="2132640" cy="2615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10">
            <a:extLst>
              <a:ext uri="{FF2B5EF4-FFF2-40B4-BE49-F238E27FC236}">
                <a16:creationId xmlns:a16="http://schemas.microsoft.com/office/drawing/2014/main" id="{45534A14-3DF6-857A-DD0A-F99AB2B1882B}"/>
              </a:ext>
            </a:extLst>
          </p:cNvPr>
          <p:cNvSpPr txBox="1"/>
          <p:nvPr/>
        </p:nvSpPr>
        <p:spPr>
          <a:xfrm>
            <a:off x="2696258" y="3655317"/>
            <a:ext cx="2393476"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Times New Roman"/>
                <a:cs typeface="Times New Roman"/>
              </a:rPr>
              <a:t>Dr. Camille  Leugers, M.D</a:t>
            </a:r>
          </a:p>
          <a:p>
            <a:r>
              <a:rPr lang="en-US" sz="1600">
                <a:latin typeface="Times New Roman"/>
                <a:ea typeface="MS PGothic"/>
                <a:cs typeface="Times New Roman"/>
              </a:rPr>
              <a:t>LPC Course Co-Director</a:t>
            </a:r>
          </a:p>
          <a:p>
            <a:endParaRPr lang="en-US" sz="1600"/>
          </a:p>
        </p:txBody>
      </p:sp>
      <p:pic>
        <p:nvPicPr>
          <p:cNvPr id="9" name="Picture 8">
            <a:extLst>
              <a:ext uri="{FF2B5EF4-FFF2-40B4-BE49-F238E27FC236}">
                <a16:creationId xmlns:a16="http://schemas.microsoft.com/office/drawing/2014/main" id="{16C64A95-BD2A-3349-5F33-FE9BD7639F70}"/>
              </a:ext>
            </a:extLst>
          </p:cNvPr>
          <p:cNvPicPr>
            <a:picLocks noChangeAspect="1"/>
          </p:cNvPicPr>
          <p:nvPr/>
        </p:nvPicPr>
        <p:blipFill>
          <a:blip r:embed="rId6"/>
          <a:stretch>
            <a:fillRect/>
          </a:stretch>
        </p:blipFill>
        <p:spPr>
          <a:xfrm>
            <a:off x="268192" y="962513"/>
            <a:ext cx="2265283" cy="2642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erson taking a selfie&#10;&#10;Description automatically generated">
            <a:extLst>
              <a:ext uri="{FF2B5EF4-FFF2-40B4-BE49-F238E27FC236}">
                <a16:creationId xmlns:a16="http://schemas.microsoft.com/office/drawing/2014/main" id="{AE0B8B02-DDFE-5370-8C18-1F079F2D6608}"/>
              </a:ext>
            </a:extLst>
          </p:cNvPr>
          <p:cNvPicPr>
            <a:picLocks noChangeAspect="1"/>
          </p:cNvPicPr>
          <p:nvPr/>
        </p:nvPicPr>
        <p:blipFill>
          <a:blip r:embed="rId7"/>
          <a:stretch>
            <a:fillRect/>
          </a:stretch>
        </p:blipFill>
        <p:spPr>
          <a:xfrm>
            <a:off x="7561467" y="945259"/>
            <a:ext cx="1783818" cy="2713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4">
            <a:extLst>
              <a:ext uri="{FF2B5EF4-FFF2-40B4-BE49-F238E27FC236}">
                <a16:creationId xmlns:a16="http://schemas.microsoft.com/office/drawing/2014/main" id="{235668FD-CAAA-196A-77B5-4874C8247373}"/>
              </a:ext>
            </a:extLst>
          </p:cNvPr>
          <p:cNvSpPr txBox="1"/>
          <p:nvPr/>
        </p:nvSpPr>
        <p:spPr>
          <a:xfrm>
            <a:off x="9732356" y="3664805"/>
            <a:ext cx="239553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Times New Roman"/>
                <a:ea typeface="MS PGothic"/>
                <a:cs typeface="Calibri"/>
              </a:rPr>
              <a:t>Marie Stevens</a:t>
            </a:r>
          </a:p>
          <a:p>
            <a:r>
              <a:rPr lang="en-US" sz="1600">
                <a:latin typeface="Times New Roman"/>
                <a:ea typeface="MS PGothic"/>
                <a:cs typeface="Calibri"/>
              </a:rPr>
              <a:t>LPC Program Coordinator</a:t>
            </a:r>
          </a:p>
        </p:txBody>
      </p:sp>
      <p:pic>
        <p:nvPicPr>
          <p:cNvPr id="12" name="Picture 11">
            <a:extLst>
              <a:ext uri="{FF2B5EF4-FFF2-40B4-BE49-F238E27FC236}">
                <a16:creationId xmlns:a16="http://schemas.microsoft.com/office/drawing/2014/main" id="{95CE5140-2D04-E8A5-AAD9-FACBC8D777F2}"/>
              </a:ext>
            </a:extLst>
          </p:cNvPr>
          <p:cNvPicPr>
            <a:picLocks noChangeAspect="1"/>
          </p:cNvPicPr>
          <p:nvPr/>
        </p:nvPicPr>
        <p:blipFill>
          <a:blip r:embed="rId8"/>
          <a:stretch>
            <a:fillRect/>
          </a:stretch>
        </p:blipFill>
        <p:spPr>
          <a:xfrm>
            <a:off x="9638154" y="947754"/>
            <a:ext cx="2139377" cy="2719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A person with blonde hair&#10;&#10;Description automatically generated with medium confidence">
            <a:extLst>
              <a:ext uri="{FF2B5EF4-FFF2-40B4-BE49-F238E27FC236}">
                <a16:creationId xmlns:a16="http://schemas.microsoft.com/office/drawing/2014/main" id="{48C3E0FC-565F-10E3-D7E3-B7BA4D5CBBFB}"/>
              </a:ext>
            </a:extLst>
          </p:cNvPr>
          <p:cNvPicPr>
            <a:picLocks noChangeAspect="1"/>
          </p:cNvPicPr>
          <p:nvPr/>
        </p:nvPicPr>
        <p:blipFill>
          <a:blip r:embed="rId9"/>
          <a:stretch>
            <a:fillRect/>
          </a:stretch>
        </p:blipFill>
        <p:spPr>
          <a:xfrm>
            <a:off x="5086100" y="973093"/>
            <a:ext cx="2019300" cy="2633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person in a blue dress&#10;&#10;Description automatically generated">
            <a:extLst>
              <a:ext uri="{FF2B5EF4-FFF2-40B4-BE49-F238E27FC236}">
                <a16:creationId xmlns:a16="http://schemas.microsoft.com/office/drawing/2014/main" id="{ED96BE43-BF35-8F8F-61CC-91084077FCE6}"/>
              </a:ext>
            </a:extLst>
          </p:cNvPr>
          <p:cNvPicPr>
            <a:picLocks noChangeAspect="1"/>
          </p:cNvPicPr>
          <p:nvPr/>
        </p:nvPicPr>
        <p:blipFill rotWithShape="1">
          <a:blip r:embed="rId10">
            <a:extLst>
              <a:ext uri="{28A0092B-C50C-407E-A947-70E740481C1C}">
                <a14:useLocalDpi xmlns:a14="http://schemas.microsoft.com/office/drawing/2010/main" val="0"/>
              </a:ext>
            </a:extLst>
          </a:blip>
          <a:srcRect l="18756" r="13459" b="15118"/>
          <a:stretch/>
        </p:blipFill>
        <p:spPr>
          <a:xfrm>
            <a:off x="2795096" y="1080103"/>
            <a:ext cx="1940640" cy="2404318"/>
          </a:xfrm>
          <a:prstGeom prst="rect">
            <a:avLst/>
          </a:prstGeom>
          <a:effectLst>
            <a:softEdge rad="50800"/>
          </a:effectLst>
        </p:spPr>
      </p:pic>
      <p:pic>
        <p:nvPicPr>
          <p:cNvPr id="24" name="Audio 23">
            <a:hlinkClick r:id="" action="ppaction://media"/>
            <a:extLst>
              <a:ext uri="{FF2B5EF4-FFF2-40B4-BE49-F238E27FC236}">
                <a16:creationId xmlns:a16="http://schemas.microsoft.com/office/drawing/2014/main" id="{2219014D-E401-4324-6D71-01435E1419AD}"/>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1309473"/>
      </p:ext>
    </p:extLst>
  </p:cSld>
  <p:clrMapOvr>
    <a:masterClrMapping/>
  </p:clrMapOvr>
  <p:transition spd="slow" advTm="332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 calcmode="lin" valueType="num">
                                      <p:cBhvr>
                                        <p:cTn id="43" dur="1000" fill="hold"/>
                                        <p:tgtEl>
                                          <p:spTgt spid="5"/>
                                        </p:tgtEl>
                                        <p:attrNameLst>
                                          <p:attrName>style.rotation</p:attrName>
                                        </p:attrNameLst>
                                      </p:cBhvr>
                                      <p:tavLst>
                                        <p:tav tm="0">
                                          <p:val>
                                            <p:fltVal val="90"/>
                                          </p:val>
                                        </p:tav>
                                        <p:tav tm="100000">
                                          <p:val>
                                            <p:fltVal val="0"/>
                                          </p:val>
                                        </p:tav>
                                      </p:tavLst>
                                    </p:anim>
                                    <p:animEffect transition="in" filter="fade">
                                      <p:cBhvr>
                                        <p:cTn id="44" dur="1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900" decel="100000" fill="hold"/>
                                        <p:tgtEl>
                                          <p:spTgt spid="12"/>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900" decel="100000" fill="hold"/>
                                        <p:tgtEl>
                                          <p:spTgt spid="11"/>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24"/>
                </p:tgtEl>
              </p:cMediaNode>
            </p:audio>
          </p:childTnLst>
        </p:cTn>
      </p:par>
    </p:tnLst>
    <p:bldLst>
      <p:bldP spid="3" grpId="0"/>
      <p:bldP spid="5" grpId="0"/>
      <p:bldP spid="6" grpId="0"/>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78C8-B4BD-DCEC-F49D-3177E908CB8E}"/>
              </a:ext>
            </a:extLst>
          </p:cNvPr>
          <p:cNvSpPr>
            <a:spLocks noGrp="1"/>
          </p:cNvSpPr>
          <p:nvPr>
            <p:ph type="title"/>
          </p:nvPr>
        </p:nvSpPr>
        <p:spPr>
          <a:xfrm>
            <a:off x="0" y="2"/>
            <a:ext cx="12192000" cy="681036"/>
          </a:xfrm>
          <a:solidFill>
            <a:srgbClr val="005950"/>
          </a:solidFill>
        </p:spPr>
        <p:txBody>
          <a:bodyPr anchor="ctr">
            <a:normAutofit/>
          </a:bodyPr>
          <a:lstStyle/>
          <a:p>
            <a:pPr algn="ctr"/>
            <a:r>
              <a:rPr lang="en-US"/>
              <a:t>Questions &amp; Answers </a:t>
            </a:r>
          </a:p>
        </p:txBody>
      </p:sp>
      <p:pic>
        <p:nvPicPr>
          <p:cNvPr id="6" name="Picture 3" descr="Infinite question marks in 3D rendering">
            <a:extLst>
              <a:ext uri="{FF2B5EF4-FFF2-40B4-BE49-F238E27FC236}">
                <a16:creationId xmlns:a16="http://schemas.microsoft.com/office/drawing/2014/main" id="{DABE5FCA-36F9-EBFA-791F-F32FE07E80CE}"/>
              </a:ext>
            </a:extLst>
          </p:cNvPr>
          <p:cNvPicPr>
            <a:picLocks noChangeAspect="1"/>
          </p:cNvPicPr>
          <p:nvPr/>
        </p:nvPicPr>
        <p:blipFill rotWithShape="1">
          <a:blip r:embed="rId4"/>
          <a:srcRect t="21153" b="3976"/>
          <a:stretch/>
        </p:blipFill>
        <p:spPr>
          <a:xfrm>
            <a:off x="838200" y="921639"/>
            <a:ext cx="10515600" cy="5255324"/>
          </a:xfrm>
          <a:prstGeom prst="rect">
            <a:avLst/>
          </a:prstGeom>
          <a:noFill/>
        </p:spPr>
      </p:pic>
      <p:pic>
        <p:nvPicPr>
          <p:cNvPr id="11" name="Audio 10">
            <a:hlinkClick r:id="" action="ppaction://media"/>
            <a:extLst>
              <a:ext uri="{FF2B5EF4-FFF2-40B4-BE49-F238E27FC236}">
                <a16:creationId xmlns:a16="http://schemas.microsoft.com/office/drawing/2014/main" id="{490A2D55-1C11-0E2F-158D-D15432E9CD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3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731">
        <p159:morph option="byObject"/>
      </p:transition>
    </mc:Choice>
    <mc:Fallback xmlns="">
      <p:transition spd="slow" advTm="14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2673-EC31-4456-9D54-AC0E22E58E6A}"/>
              </a:ext>
            </a:extLst>
          </p:cNvPr>
          <p:cNvSpPr>
            <a:spLocks noGrp="1"/>
          </p:cNvSpPr>
          <p:nvPr>
            <p:ph type="title"/>
          </p:nvPr>
        </p:nvSpPr>
        <p:spPr>
          <a:solidFill>
            <a:schemeClr val="accent5"/>
          </a:solidFill>
        </p:spPr>
        <p:txBody>
          <a:bodyPr/>
          <a:lstStyle/>
          <a:p>
            <a:pPr algn="ctr"/>
            <a:r>
              <a:rPr lang="en-US" sz="2800">
                <a:latin typeface="+mj-lt"/>
              </a:rPr>
              <a:t>Office Hours/Contact Information</a:t>
            </a:r>
            <a:endParaRPr lang="en-US"/>
          </a:p>
        </p:txBody>
      </p:sp>
      <p:sp>
        <p:nvSpPr>
          <p:cNvPr id="3" name="Content Placeholder 2">
            <a:extLst>
              <a:ext uri="{FF2B5EF4-FFF2-40B4-BE49-F238E27FC236}">
                <a16:creationId xmlns:a16="http://schemas.microsoft.com/office/drawing/2014/main" id="{ABDFCDE8-FBB3-45F6-BA6C-B6BE22DA96F1}"/>
              </a:ext>
            </a:extLst>
          </p:cNvPr>
          <p:cNvSpPr>
            <a:spLocks noGrp="1"/>
          </p:cNvSpPr>
          <p:nvPr>
            <p:ph sz="half" idx="1"/>
          </p:nvPr>
        </p:nvSpPr>
        <p:spPr>
          <a:xfrm>
            <a:off x="838201" y="1479547"/>
            <a:ext cx="9955741" cy="4319589"/>
          </a:xfrm>
        </p:spPr>
        <p:txBody>
          <a:bodyPr vert="horz" lIns="91440" tIns="45720" rIns="91440" bIns="45720" rtlCol="0" anchor="t">
            <a:normAutofit/>
          </a:bodyPr>
          <a:lstStyle/>
          <a:p>
            <a:pPr marL="0" indent="0" algn="ctr">
              <a:buNone/>
            </a:pPr>
            <a:r>
              <a:rPr lang="en-US" sz="1800" b="0">
                <a:solidFill>
                  <a:schemeClr val="tx1"/>
                </a:solidFill>
                <a:latin typeface="Times New Roman"/>
                <a:cs typeface="Times New Roman"/>
              </a:rPr>
              <a:t> Amber Zulfiqar, MD </a:t>
            </a:r>
            <a:r>
              <a:rPr lang="en-US" sz="2000" b="0">
                <a:solidFill>
                  <a:schemeClr val="tx1"/>
                </a:solidFill>
                <a:latin typeface="Times New Roman"/>
                <a:cs typeface="Times New Roman"/>
              </a:rPr>
              <a:t>Non-Emergency:</a:t>
            </a:r>
            <a:r>
              <a:rPr lang="en-US" sz="2000" b="0">
                <a:latin typeface="Times New Roman"/>
                <a:cs typeface="Times New Roman"/>
              </a:rPr>
              <a:t> </a:t>
            </a:r>
            <a:r>
              <a:rPr lang="en-US" sz="2000" b="0">
                <a:solidFill>
                  <a:srgbClr val="0070C0"/>
                </a:solidFill>
                <a:latin typeface="Times New Roman"/>
                <a:cs typeface="Times New Roman"/>
                <a:hlinkClick r:id="rId4">
                  <a:extLst>
                    <a:ext uri="{A12FA001-AC4F-418D-AE19-62706E023703}">
                      <ahyp:hlinkClr xmlns:ahyp="http://schemas.microsoft.com/office/drawing/2018/hyperlinkcolor" val="tx"/>
                    </a:ext>
                  </a:extLst>
                </a:hlinkClick>
              </a:rPr>
              <a:t>amzulfiq@central.uh.edu</a:t>
            </a:r>
            <a:endParaRPr lang="en-US" sz="2000" b="0">
              <a:solidFill>
                <a:srgbClr val="000000"/>
              </a:solidFill>
              <a:latin typeface="Times New Roman" panose="02020603050405020304" pitchFamily="18" charset="0"/>
              <a:cs typeface="Times New Roman" panose="02020603050405020304" pitchFamily="18" charset="0"/>
            </a:endParaRPr>
          </a:p>
          <a:p>
            <a:pPr marL="0" indent="0" algn="ctr">
              <a:buNone/>
            </a:pPr>
            <a:r>
              <a:rPr lang="en-US" sz="2000" b="0">
                <a:latin typeface="Times New Roman"/>
                <a:cs typeface="Times New Roman"/>
              </a:rPr>
              <a:t> </a:t>
            </a:r>
            <a:r>
              <a:rPr lang="en-US" sz="2000" b="0">
                <a:solidFill>
                  <a:schemeClr val="tx1"/>
                </a:solidFill>
                <a:latin typeface="Times New Roman"/>
                <a:cs typeface="Times New Roman"/>
              </a:rPr>
              <a:t>- Emergency: 832-573-4485</a:t>
            </a:r>
          </a:p>
          <a:p>
            <a:pPr marL="0" indent="0" algn="ctr">
              <a:buNone/>
            </a:pPr>
            <a:r>
              <a:rPr lang="en-US" sz="2000" b="0">
                <a:solidFill>
                  <a:schemeClr val="tx1"/>
                </a:solidFill>
                <a:latin typeface="Times New Roman"/>
                <a:cs typeface="Times New Roman"/>
              </a:rPr>
              <a:t>Camille Leugers, MD </a:t>
            </a:r>
            <a:r>
              <a:rPr lang="en-US" sz="2000" b="0">
                <a:solidFill>
                  <a:schemeClr val="tx1"/>
                </a:solidFill>
                <a:latin typeface="Times New Roman"/>
                <a:cs typeface="Times New Roman"/>
                <a:hlinkClick r:id="rId5"/>
              </a:rPr>
              <a:t>cleugers@central.UH.edu</a:t>
            </a:r>
            <a:endParaRPr lang="en-US" sz="2000" b="0">
              <a:solidFill>
                <a:schemeClr val="tx1"/>
              </a:solidFill>
              <a:latin typeface="Times New Roman"/>
              <a:cs typeface="Times New Roman"/>
            </a:endParaRPr>
          </a:p>
          <a:p>
            <a:pPr marL="0" indent="0" algn="ctr">
              <a:buNone/>
            </a:pPr>
            <a:r>
              <a:rPr lang="en-US" sz="2000" b="0">
                <a:solidFill>
                  <a:schemeClr val="tx1"/>
                </a:solidFill>
                <a:latin typeface="Times New Roman"/>
                <a:cs typeface="Times New Roman"/>
              </a:rPr>
              <a:t>-Emergency : 281-744-1851</a:t>
            </a:r>
          </a:p>
          <a:p>
            <a:pPr marL="0" indent="0" algn="ctr">
              <a:buNone/>
            </a:pPr>
            <a:r>
              <a:rPr lang="en-US" sz="2000" b="0">
                <a:solidFill>
                  <a:schemeClr val="tx1"/>
                </a:solidFill>
                <a:latin typeface="Times New Roman"/>
                <a:cs typeface="Times New Roman"/>
              </a:rPr>
              <a:t>Lupita R.Curiel</a:t>
            </a:r>
            <a:r>
              <a:rPr lang="en-US" sz="2000" b="0">
                <a:solidFill>
                  <a:schemeClr val="tx1"/>
                </a:solidFill>
                <a:latin typeface="Times New Roman"/>
                <a:cs typeface="Times New Roman"/>
                <a:hlinkClick r:id="rId6"/>
              </a:rPr>
              <a:t>grcuriel@uh.edu</a:t>
            </a:r>
            <a:endParaRPr lang="en-US" sz="2000" b="0">
              <a:solidFill>
                <a:schemeClr val="tx1"/>
              </a:solidFill>
              <a:latin typeface="Times New Roman"/>
              <a:cs typeface="Times New Roman"/>
            </a:endParaRPr>
          </a:p>
          <a:p>
            <a:pPr marL="0" indent="0" algn="ctr">
              <a:buNone/>
            </a:pPr>
            <a:r>
              <a:rPr lang="en-US" sz="2000" b="0">
                <a:solidFill>
                  <a:schemeClr val="tx1"/>
                </a:solidFill>
                <a:latin typeface="Times New Roman"/>
                <a:cs typeface="Times New Roman"/>
              </a:rPr>
              <a:t>956.543.4147</a:t>
            </a:r>
          </a:p>
          <a:p>
            <a:pPr marL="0" indent="0" algn="ctr">
              <a:buNone/>
            </a:pPr>
            <a:r>
              <a:rPr lang="en-US" sz="2000" b="0">
                <a:solidFill>
                  <a:schemeClr val="tx1"/>
                </a:solidFill>
                <a:latin typeface="Times New Roman"/>
                <a:cs typeface="Times New Roman"/>
              </a:rPr>
              <a:t>Office: 832.842.8331</a:t>
            </a:r>
            <a:endParaRPr lang="en-US" sz="2000" b="0">
              <a:solidFill>
                <a:schemeClr val="tx1"/>
              </a:solidFill>
              <a:latin typeface="Times New Roman" panose="02020603050405020304" pitchFamily="18" charset="0"/>
              <a:cs typeface="Times New Roman" panose="02020603050405020304" pitchFamily="18" charset="0"/>
            </a:endParaRPr>
          </a:p>
          <a:p>
            <a:pPr marL="0" indent="0">
              <a:buNone/>
            </a:pPr>
            <a:endParaRPr lang="en-US"/>
          </a:p>
        </p:txBody>
      </p:sp>
      <p:pic>
        <p:nvPicPr>
          <p:cNvPr id="10" name="Audio 9">
            <a:hlinkClick r:id="" action="ppaction://media"/>
            <a:extLst>
              <a:ext uri="{FF2B5EF4-FFF2-40B4-BE49-F238E27FC236}">
                <a16:creationId xmlns:a16="http://schemas.microsoft.com/office/drawing/2014/main" id="{0FC3AD28-8A5F-EA4B-6DC6-2CD076857F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65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887">
        <p159:morph option="byObject"/>
      </p:transition>
    </mc:Choice>
    <mc:Fallback xmlns="">
      <p:transition spd="slow" advTm="12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9C513-3EEB-10F4-3ED0-7D2E722D77EB}"/>
              </a:ext>
            </a:extLst>
          </p:cNvPr>
          <p:cNvSpPr>
            <a:spLocks noGrp="1"/>
          </p:cNvSpPr>
          <p:nvPr>
            <p:ph type="title"/>
          </p:nvPr>
        </p:nvSpPr>
        <p:spPr>
          <a:solidFill>
            <a:schemeClr val="accent5"/>
          </a:solidFill>
        </p:spPr>
        <p:txBody>
          <a:bodyPr/>
          <a:lstStyle/>
          <a:p>
            <a:pPr algn="ctr"/>
            <a:r>
              <a:rPr lang="en-US"/>
              <a:t>Tilman J. Fertitta Family COM Mission :</a:t>
            </a:r>
          </a:p>
        </p:txBody>
      </p:sp>
      <p:sp>
        <p:nvSpPr>
          <p:cNvPr id="7" name="TextBox 6">
            <a:extLst>
              <a:ext uri="{FF2B5EF4-FFF2-40B4-BE49-F238E27FC236}">
                <a16:creationId xmlns:a16="http://schemas.microsoft.com/office/drawing/2014/main" id="{B8981BBB-5914-C1B1-C167-815105E65CD4}"/>
              </a:ext>
            </a:extLst>
          </p:cNvPr>
          <p:cNvSpPr txBox="1"/>
          <p:nvPr/>
        </p:nvSpPr>
        <p:spPr>
          <a:xfrm>
            <a:off x="1006679" y="1698812"/>
            <a:ext cx="10944582" cy="2246769"/>
          </a:xfrm>
          <a:prstGeom prst="rect">
            <a:avLst/>
          </a:prstGeom>
          <a:noFill/>
        </p:spPr>
        <p:txBody>
          <a:bodyPr wrap="square" lIns="91440" tIns="45720" rIns="91440" bIns="45720" rtlCol="0" anchor="t">
            <a:spAutoFit/>
          </a:bodyPr>
          <a:lstStyle/>
          <a:p>
            <a:r>
              <a:rPr lang="en-US" sz="2800">
                <a:effectLst/>
                <a:latin typeface="Times New Roman"/>
                <a:ea typeface="Calibri" panose="020F0502020204030204" pitchFamily="34" charset="0"/>
                <a:cs typeface="Times New Roman"/>
              </a:rPr>
              <a:t>Tilman J. Fertitta Family COM mission</a:t>
            </a:r>
            <a:r>
              <a:rPr lang="en-US" sz="2800" b="0">
                <a:effectLst/>
                <a:latin typeface="Times New Roman"/>
                <a:ea typeface="Calibri" panose="020F0502020204030204" pitchFamily="34" charset="0"/>
                <a:cs typeface="Times New Roman"/>
              </a:rPr>
              <a:t> is educating a diverse group of physicians who will provide compassionate, high value care to patients, families and communities, with a focus on </a:t>
            </a:r>
            <a:r>
              <a:rPr lang="en-US" sz="2800">
                <a:solidFill>
                  <a:srgbClr val="C00000"/>
                </a:solidFill>
                <a:effectLst/>
                <a:latin typeface="Times New Roman"/>
                <a:ea typeface="Calibri" panose="020F0502020204030204" pitchFamily="34" charset="0"/>
                <a:cs typeface="Times New Roman"/>
              </a:rPr>
              <a:t>primary care </a:t>
            </a:r>
            <a:r>
              <a:rPr lang="en-US" sz="2800" b="0">
                <a:effectLst/>
                <a:latin typeface="Times New Roman"/>
                <a:ea typeface="Calibri" panose="020F0502020204030204" pitchFamily="34" charset="0"/>
                <a:cs typeface="Times New Roman"/>
              </a:rPr>
              <a:t>and “engaging,</a:t>
            </a:r>
            <a:r>
              <a:rPr lang="en-US" sz="2800" b="0">
                <a:solidFill>
                  <a:srgbClr val="FF0000"/>
                </a:solidFill>
                <a:effectLst/>
                <a:latin typeface="Times New Roman"/>
                <a:ea typeface="Calibri" panose="020F0502020204030204" pitchFamily="34" charset="0"/>
                <a:cs typeface="Times New Roman"/>
              </a:rPr>
              <a:t> </a:t>
            </a:r>
            <a:r>
              <a:rPr lang="en-US" sz="2800">
                <a:solidFill>
                  <a:srgbClr val="C00000"/>
                </a:solidFill>
                <a:effectLst/>
                <a:latin typeface="Times New Roman"/>
                <a:ea typeface="Calibri" panose="020F0502020204030204" pitchFamily="34" charset="0"/>
                <a:cs typeface="Times New Roman"/>
              </a:rPr>
              <a:t>collaborating</a:t>
            </a:r>
            <a:r>
              <a:rPr lang="en-US" sz="2800" b="0">
                <a:solidFill>
                  <a:srgbClr val="FF0000"/>
                </a:solidFill>
                <a:effectLst/>
                <a:latin typeface="Times New Roman"/>
                <a:ea typeface="Calibri" panose="020F0502020204030204" pitchFamily="34" charset="0"/>
                <a:cs typeface="Times New Roman"/>
              </a:rPr>
              <a:t> </a:t>
            </a:r>
            <a:r>
              <a:rPr lang="en-US" sz="2800" b="0">
                <a:effectLst/>
                <a:latin typeface="Times New Roman"/>
                <a:ea typeface="Calibri" panose="020F0502020204030204" pitchFamily="34" charset="0"/>
                <a:cs typeface="Times New Roman"/>
              </a:rPr>
              <a:t>with, and empowering</a:t>
            </a:r>
            <a:r>
              <a:rPr lang="en-US" sz="2800">
                <a:solidFill>
                  <a:srgbClr val="C00000"/>
                </a:solidFill>
                <a:effectLst/>
                <a:latin typeface="Times New Roman"/>
                <a:ea typeface="Calibri" panose="020F0502020204030204" pitchFamily="34" charset="0"/>
                <a:cs typeface="Times New Roman"/>
              </a:rPr>
              <a:t> patient populations </a:t>
            </a:r>
            <a:r>
              <a:rPr lang="en-US" sz="2800" b="0">
                <a:effectLst/>
                <a:latin typeface="Times New Roman"/>
                <a:ea typeface="Calibri" panose="020F0502020204030204" pitchFamily="34" charset="0"/>
                <a:cs typeface="Times New Roman"/>
              </a:rPr>
              <a:t>&amp;</a:t>
            </a:r>
            <a:r>
              <a:rPr lang="en-US" sz="2800">
                <a:solidFill>
                  <a:srgbClr val="C00000"/>
                </a:solidFill>
                <a:effectLst/>
                <a:latin typeface="Times New Roman"/>
                <a:ea typeface="Calibri" panose="020F0502020204030204" pitchFamily="34" charset="0"/>
                <a:cs typeface="Times New Roman"/>
              </a:rPr>
              <a:t> community partners </a:t>
            </a:r>
            <a:r>
              <a:rPr lang="en-US" sz="2800" b="0">
                <a:effectLst/>
                <a:latin typeface="Times New Roman"/>
                <a:ea typeface="Calibri" panose="020F0502020204030204" pitchFamily="34" charset="0"/>
                <a:cs typeface="Times New Roman"/>
              </a:rPr>
              <a:t>to </a:t>
            </a:r>
            <a:r>
              <a:rPr lang="en-US" sz="2800">
                <a:solidFill>
                  <a:srgbClr val="C00000"/>
                </a:solidFill>
                <a:effectLst/>
                <a:latin typeface="Times New Roman"/>
                <a:ea typeface="Calibri" panose="020F0502020204030204" pitchFamily="34" charset="0"/>
                <a:cs typeface="Times New Roman"/>
              </a:rPr>
              <a:t>improve</a:t>
            </a:r>
            <a:r>
              <a:rPr lang="en-US" sz="2800" b="0">
                <a:effectLst/>
                <a:latin typeface="Times New Roman"/>
                <a:ea typeface="Calibri" panose="020F0502020204030204" pitchFamily="34" charset="0"/>
                <a:cs typeface="Times New Roman"/>
              </a:rPr>
              <a:t> their </a:t>
            </a:r>
            <a:r>
              <a:rPr lang="en-US" sz="2800">
                <a:solidFill>
                  <a:srgbClr val="C00000"/>
                </a:solidFill>
                <a:effectLst/>
                <a:latin typeface="Times New Roman"/>
                <a:ea typeface="Calibri" panose="020F0502020204030204" pitchFamily="34" charset="0"/>
                <a:cs typeface="Times New Roman"/>
              </a:rPr>
              <a:t>health </a:t>
            </a:r>
            <a:r>
              <a:rPr lang="en-US" sz="2800" b="0">
                <a:effectLst/>
                <a:latin typeface="Times New Roman"/>
                <a:ea typeface="Calibri" panose="020F0502020204030204" pitchFamily="34" charset="0"/>
                <a:cs typeface="Times New Roman"/>
              </a:rPr>
              <a:t>and </a:t>
            </a:r>
            <a:r>
              <a:rPr lang="en-US" sz="2800">
                <a:solidFill>
                  <a:srgbClr val="C00000"/>
                </a:solidFill>
                <a:effectLst/>
                <a:latin typeface="Times New Roman"/>
                <a:ea typeface="Calibri" panose="020F0502020204030204" pitchFamily="34" charset="0"/>
                <a:cs typeface="Times New Roman"/>
              </a:rPr>
              <a:t>healthcare.”</a:t>
            </a:r>
            <a:r>
              <a:rPr lang="en-US" sz="2800">
                <a:solidFill>
                  <a:srgbClr val="C00000"/>
                </a:solidFill>
                <a:latin typeface="Times New Roman"/>
                <a:ea typeface="Calibri" panose="020F0502020204030204" pitchFamily="34" charset="0"/>
                <a:cs typeface="Times New Roman"/>
              </a:rPr>
              <a:t> </a:t>
            </a:r>
            <a:endParaRPr lang="en-US" sz="2800">
              <a:solidFill>
                <a:srgbClr val="C00000"/>
              </a:solidFill>
              <a:cs typeface="Times New Roman"/>
            </a:endParaRPr>
          </a:p>
        </p:txBody>
      </p:sp>
      <p:pic>
        <p:nvPicPr>
          <p:cNvPr id="10" name="Audio 9">
            <a:hlinkClick r:id="" action="ppaction://media"/>
            <a:extLst>
              <a:ext uri="{FF2B5EF4-FFF2-40B4-BE49-F238E27FC236}">
                <a16:creationId xmlns:a16="http://schemas.microsoft.com/office/drawing/2014/main" id="{761ADAAC-B1EC-DE90-99BC-29C5C48F2F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783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605">
        <p159:morph option="byObject"/>
      </p:transition>
    </mc:Choice>
    <mc:Fallback xmlns="">
      <p:transition spd="slow" advTm="22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715B9-DEFE-2EFA-8D4C-F7E6D4FE96C2}"/>
              </a:ext>
            </a:extLst>
          </p:cNvPr>
          <p:cNvSpPr>
            <a:spLocks noGrp="1"/>
          </p:cNvSpPr>
          <p:nvPr>
            <p:ph type="title"/>
          </p:nvPr>
        </p:nvSpPr>
        <p:spPr>
          <a:solidFill>
            <a:schemeClr val="accent5"/>
          </a:solidFill>
        </p:spPr>
        <p:txBody>
          <a:bodyPr/>
          <a:lstStyle/>
          <a:p>
            <a:r>
              <a:rPr lang="en-US"/>
              <a:t>                                     Course Description/Structure :</a:t>
            </a:r>
          </a:p>
        </p:txBody>
      </p:sp>
      <p:sp>
        <p:nvSpPr>
          <p:cNvPr id="3" name="TextBox 2">
            <a:extLst>
              <a:ext uri="{FF2B5EF4-FFF2-40B4-BE49-F238E27FC236}">
                <a16:creationId xmlns:a16="http://schemas.microsoft.com/office/drawing/2014/main" id="{F2AE20B1-28E7-1714-9A37-BDE8F24DF425}"/>
              </a:ext>
            </a:extLst>
          </p:cNvPr>
          <p:cNvSpPr txBox="1"/>
          <p:nvPr/>
        </p:nvSpPr>
        <p:spPr>
          <a:xfrm>
            <a:off x="619366" y="1721770"/>
            <a:ext cx="10949158" cy="2677656"/>
          </a:xfrm>
          <a:prstGeom prst="rect">
            <a:avLst/>
          </a:prstGeom>
          <a:noFill/>
        </p:spPr>
        <p:txBody>
          <a:bodyPr wrap="square" lIns="91440" tIns="45720" rIns="91440" bIns="45720" rtlCol="0" anchor="t">
            <a:spAutoFit/>
          </a:bodyPr>
          <a:lstStyle/>
          <a:p>
            <a:r>
              <a:rPr lang="en-US" sz="2800">
                <a:latin typeface="Times New Roman"/>
                <a:cs typeface="Times New Roman"/>
              </a:rPr>
              <a:t>The </a:t>
            </a:r>
            <a:r>
              <a:rPr lang="en-US" sz="2800" b="1">
                <a:latin typeface="Times New Roman"/>
                <a:cs typeface="Times New Roman"/>
              </a:rPr>
              <a:t>Longitudinal Primary Care Course </a:t>
            </a:r>
            <a:r>
              <a:rPr lang="en-US" sz="2800">
                <a:latin typeface="Times New Roman"/>
                <a:cs typeface="Times New Roman"/>
              </a:rPr>
              <a:t>is 18 -month  community-based ambulatory clinical experience in which students progressively develop their clinical skills under the guidance of a faculty preceptor during the pre-clerkship phase. The course is designed to provide students with the opportunity to practice the skills learned in the Physicians, Patients and Populations course and biomedical sciences, in an ambulatory settings.</a:t>
            </a:r>
          </a:p>
        </p:txBody>
      </p:sp>
      <p:pic>
        <p:nvPicPr>
          <p:cNvPr id="10" name="Audio 9">
            <a:hlinkClick r:id="" action="ppaction://media"/>
            <a:extLst>
              <a:ext uri="{FF2B5EF4-FFF2-40B4-BE49-F238E27FC236}">
                <a16:creationId xmlns:a16="http://schemas.microsoft.com/office/drawing/2014/main" id="{F16384B3-5251-F466-E9B7-FAE1E02DF3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0972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441">
        <p159:morph option="byObject"/>
      </p:transition>
    </mc:Choice>
    <mc:Fallback xmlns="">
      <p:transition spd="slow" advTm="34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6FAD5986-3FCC-7486-87D6-61F8E576CDB3}"/>
              </a:ext>
            </a:extLst>
          </p:cNvPr>
          <p:cNvSpPr>
            <a:spLocks noGrp="1"/>
          </p:cNvSpPr>
          <p:nvPr>
            <p:ph type="title"/>
          </p:nvPr>
        </p:nvSpPr>
        <p:spPr>
          <a:xfrm>
            <a:off x="0" y="1"/>
            <a:ext cx="12170433" cy="681036"/>
          </a:xfrm>
          <a:solidFill>
            <a:schemeClr val="accent5"/>
          </a:solidFill>
        </p:spPr>
        <p:txBody>
          <a:bodyPr>
            <a:normAutofit/>
          </a:bodyPr>
          <a:lstStyle/>
          <a:p>
            <a:r>
              <a:rPr lang="en-US"/>
              <a:t>               LPC 1: Breakdown Per Semester</a:t>
            </a:r>
          </a:p>
        </p:txBody>
      </p:sp>
      <p:sp>
        <p:nvSpPr>
          <p:cNvPr id="3" name="Rectangle: Rounded Corners 2">
            <a:extLst>
              <a:ext uri="{FF2B5EF4-FFF2-40B4-BE49-F238E27FC236}">
                <a16:creationId xmlns:a16="http://schemas.microsoft.com/office/drawing/2014/main" id="{53918250-6419-4FCB-BACE-0B2E01FA23D3}"/>
              </a:ext>
            </a:extLst>
          </p:cNvPr>
          <p:cNvSpPr/>
          <p:nvPr/>
        </p:nvSpPr>
        <p:spPr>
          <a:xfrm>
            <a:off x="1123960" y="1757149"/>
            <a:ext cx="9398169" cy="2565779"/>
          </a:xfrm>
          <a:prstGeom prst="roundRect">
            <a:avLst/>
          </a:prstGeom>
          <a:solidFill>
            <a:srgbClr val="0059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cs typeface="Times New Roman"/>
              </a:rPr>
              <a:t>LPC 1 is broken down into LPC 1A and LPC 1B</a:t>
            </a:r>
            <a:endParaRPr lang="en-US" sz="2400">
              <a:cs typeface="Times New Roman"/>
            </a:endParaRPr>
          </a:p>
          <a:p>
            <a:pPr algn="ctr"/>
            <a:r>
              <a:rPr lang="en-US" sz="2400">
                <a:cs typeface="Times New Roman"/>
              </a:rPr>
              <a:t>          LPC 1A (Fall Semester)          July 22, 2024 - Dec 6, 2024</a:t>
            </a:r>
          </a:p>
          <a:p>
            <a:pPr algn="ctr"/>
            <a:r>
              <a:rPr lang="en-US" sz="2400">
                <a:cs typeface="Times New Roman"/>
              </a:rPr>
              <a:t>          LPC 1B (Spring Semester)         Jan 2, 2025 – Jun 6, 2025</a:t>
            </a:r>
          </a:p>
        </p:txBody>
      </p:sp>
      <p:sp>
        <p:nvSpPr>
          <p:cNvPr id="2" name="TextBox 1">
            <a:extLst>
              <a:ext uri="{FF2B5EF4-FFF2-40B4-BE49-F238E27FC236}">
                <a16:creationId xmlns:a16="http://schemas.microsoft.com/office/drawing/2014/main" id="{5FF456AB-1C30-1805-1BFA-0175B5DA1A34}"/>
              </a:ext>
            </a:extLst>
          </p:cNvPr>
          <p:cNvSpPr txBox="1"/>
          <p:nvPr/>
        </p:nvSpPr>
        <p:spPr>
          <a:xfrm>
            <a:off x="1358900" y="4965700"/>
            <a:ext cx="10058400" cy="369332"/>
          </a:xfrm>
          <a:prstGeom prst="rect">
            <a:avLst/>
          </a:prstGeom>
          <a:noFill/>
        </p:spPr>
        <p:txBody>
          <a:bodyPr wrap="square" rtlCol="0">
            <a:spAutoFit/>
          </a:bodyPr>
          <a:lstStyle/>
          <a:p>
            <a:r>
              <a:rPr lang="en-US"/>
              <a:t>MS1 are off for Summer (Mid June to August 1)</a:t>
            </a:r>
          </a:p>
        </p:txBody>
      </p:sp>
      <p:pic>
        <p:nvPicPr>
          <p:cNvPr id="11" name="Audio 10">
            <a:hlinkClick r:id="" action="ppaction://media"/>
            <a:extLst>
              <a:ext uri="{FF2B5EF4-FFF2-40B4-BE49-F238E27FC236}">
                <a16:creationId xmlns:a16="http://schemas.microsoft.com/office/drawing/2014/main" id="{E1A43E46-0032-83B1-EB4D-528AB28F1F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056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761">
        <p159:morph option="byObject"/>
      </p:transition>
    </mc:Choice>
    <mc:Fallback xmlns="">
      <p:transition spd="slow" advTm="27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715B9-DEFE-2EFA-8D4C-F7E6D4FE96C2}"/>
              </a:ext>
            </a:extLst>
          </p:cNvPr>
          <p:cNvSpPr>
            <a:spLocks noGrp="1"/>
          </p:cNvSpPr>
          <p:nvPr>
            <p:ph type="title"/>
          </p:nvPr>
        </p:nvSpPr>
        <p:spPr>
          <a:solidFill>
            <a:schemeClr val="accent5"/>
          </a:solidFill>
        </p:spPr>
        <p:txBody>
          <a:bodyPr/>
          <a:lstStyle/>
          <a:p>
            <a:r>
              <a:rPr lang="en-US"/>
              <a:t>                                     Expectations of students:</a:t>
            </a:r>
          </a:p>
        </p:txBody>
      </p:sp>
      <p:sp>
        <p:nvSpPr>
          <p:cNvPr id="3" name="TextBox 2">
            <a:extLst>
              <a:ext uri="{FF2B5EF4-FFF2-40B4-BE49-F238E27FC236}">
                <a16:creationId xmlns:a16="http://schemas.microsoft.com/office/drawing/2014/main" id="{F2AE20B1-28E7-1714-9A37-BDE8F24DF425}"/>
              </a:ext>
            </a:extLst>
          </p:cNvPr>
          <p:cNvSpPr txBox="1"/>
          <p:nvPr/>
        </p:nvSpPr>
        <p:spPr>
          <a:xfrm>
            <a:off x="619366" y="1721770"/>
            <a:ext cx="10949158" cy="4278094"/>
          </a:xfrm>
          <a:prstGeom prst="rect">
            <a:avLst/>
          </a:prstGeom>
          <a:noFill/>
        </p:spPr>
        <p:txBody>
          <a:bodyPr wrap="square" lIns="91440" tIns="45720" rIns="91440" bIns="45720" rtlCol="0" anchor="t">
            <a:spAutoFit/>
          </a:bodyPr>
          <a:lstStyle/>
          <a:p>
            <a:r>
              <a:rPr lang="en-US" sz="2400">
                <a:latin typeface="Times New Roman"/>
                <a:cs typeface="Times New Roman"/>
              </a:rPr>
              <a:t>During the course :</a:t>
            </a:r>
          </a:p>
          <a:p>
            <a:pPr marL="342900" indent="-342900">
              <a:buFont typeface="Arial" panose="020B0604020202020204" pitchFamily="34" charset="0"/>
              <a:buChar char="•"/>
            </a:pPr>
            <a:r>
              <a:rPr lang="en-US" sz="2400">
                <a:latin typeface="Times New Roman"/>
                <a:cs typeface="Times New Roman"/>
              </a:rPr>
              <a:t>Students are required to attend weekly sessions at their assigned clinical site </a:t>
            </a:r>
          </a:p>
          <a:p>
            <a:pPr marL="342900" indent="-342900">
              <a:buFont typeface="Arial" panose="020B0604020202020204" pitchFamily="34" charset="0"/>
              <a:buChar char="•"/>
            </a:pPr>
            <a:r>
              <a:rPr lang="en-US" sz="2400">
                <a:latin typeface="Times New Roman"/>
                <a:cs typeface="Times New Roman"/>
              </a:rPr>
              <a:t>In general students are required to spend 4 hours in the clinic</a:t>
            </a:r>
          </a:p>
          <a:p>
            <a:pPr marL="342900" indent="-342900">
              <a:buFont typeface="Arial" panose="020B0604020202020204" pitchFamily="34" charset="0"/>
              <a:buChar char="•"/>
            </a:pPr>
            <a:r>
              <a:rPr lang="en-US" sz="2400">
                <a:latin typeface="Times New Roman"/>
                <a:cs typeface="Times New Roman"/>
              </a:rPr>
              <a:t>You will be assigned one or more MS1 or MS2 </a:t>
            </a:r>
          </a:p>
          <a:p>
            <a:pPr marL="342900" indent="-342900">
              <a:buFont typeface="Arial" panose="020B0604020202020204" pitchFamily="34" charset="0"/>
              <a:buChar char="•"/>
            </a:pPr>
            <a:r>
              <a:rPr lang="en-US" sz="2400">
                <a:latin typeface="Times New Roman"/>
                <a:cs typeface="Times New Roman"/>
              </a:rPr>
              <a:t>Students assigned as MS1 will continue to work with the preceptor for 18 months </a:t>
            </a:r>
          </a:p>
          <a:p>
            <a:endParaRPr lang="en-US" sz="2400">
              <a:latin typeface="Times New Roman"/>
              <a:cs typeface="Times New Roman"/>
            </a:endParaRPr>
          </a:p>
          <a:p>
            <a:endParaRPr lang="en-US" sz="2400">
              <a:latin typeface="Times New Roman"/>
              <a:cs typeface="Times New Roman"/>
            </a:endParaRPr>
          </a:p>
          <a:p>
            <a:endParaRPr lang="en-US" sz="2400">
              <a:latin typeface="Times New Roman"/>
              <a:cs typeface="Times New Roman"/>
            </a:endParaRPr>
          </a:p>
          <a:p>
            <a:r>
              <a:rPr lang="en-US" sz="2400">
                <a:latin typeface="Times New Roman"/>
                <a:cs typeface="Times New Roman"/>
              </a:rPr>
              <a:t> </a:t>
            </a:r>
          </a:p>
          <a:p>
            <a:endParaRPr lang="en-US" sz="2800" b="1">
              <a:latin typeface="Times New Roman"/>
              <a:cs typeface="Times New Roman"/>
            </a:endParaRPr>
          </a:p>
          <a:p>
            <a:r>
              <a:rPr lang="en-US" sz="2800" b="1">
                <a:latin typeface="Times New Roman"/>
                <a:cs typeface="Times New Roman"/>
              </a:rPr>
              <a:t> </a:t>
            </a:r>
            <a:endParaRPr lang="en-US" sz="2800">
              <a:latin typeface="Times New Roman"/>
              <a:cs typeface="Times New Roman"/>
            </a:endParaRPr>
          </a:p>
        </p:txBody>
      </p:sp>
      <p:pic>
        <p:nvPicPr>
          <p:cNvPr id="9" name="Audio 8">
            <a:hlinkClick r:id="" action="ppaction://media"/>
            <a:extLst>
              <a:ext uri="{FF2B5EF4-FFF2-40B4-BE49-F238E27FC236}">
                <a16:creationId xmlns:a16="http://schemas.microsoft.com/office/drawing/2014/main" id="{828C1DE1-66AD-1542-DB58-AA352D6BBB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314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705">
        <p159:morph option="byObject"/>
      </p:transition>
    </mc:Choice>
    <mc:Fallback xmlns="">
      <p:transition spd="slow" advTm="38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1F9E-3BB2-B6F6-E089-5C6A7D24650B}"/>
              </a:ext>
            </a:extLst>
          </p:cNvPr>
          <p:cNvSpPr>
            <a:spLocks noGrp="1"/>
          </p:cNvSpPr>
          <p:nvPr>
            <p:ph type="title"/>
          </p:nvPr>
        </p:nvSpPr>
        <p:spPr>
          <a:xfrm>
            <a:off x="0" y="0"/>
            <a:ext cx="12191999" cy="790763"/>
          </a:xfrm>
          <a:solidFill>
            <a:srgbClr val="005950"/>
          </a:solidFill>
        </p:spPr>
        <p:txBody>
          <a:bodyPr anchor="ctr">
            <a:normAutofit/>
          </a:bodyPr>
          <a:lstStyle/>
          <a:p>
            <a:pPr algn="ctr"/>
            <a:r>
              <a:rPr lang="en-US"/>
              <a:t>Expectations of students:</a:t>
            </a:r>
          </a:p>
        </p:txBody>
      </p:sp>
      <p:graphicFrame>
        <p:nvGraphicFramePr>
          <p:cNvPr id="5" name="Content Placeholder 2">
            <a:extLst>
              <a:ext uri="{FF2B5EF4-FFF2-40B4-BE49-F238E27FC236}">
                <a16:creationId xmlns:a16="http://schemas.microsoft.com/office/drawing/2014/main" id="{B62BA59D-F1D4-7675-CF83-0CFE642DE422}"/>
              </a:ext>
            </a:extLst>
          </p:cNvPr>
          <p:cNvGraphicFramePr>
            <a:graphicFrameLocks noGrp="1"/>
          </p:cNvGraphicFramePr>
          <p:nvPr>
            <p:ph sz="quarter" idx="11"/>
            <p:extLst>
              <p:ext uri="{D42A27DB-BD31-4B8C-83A1-F6EECF244321}">
                <p14:modId xmlns:p14="http://schemas.microsoft.com/office/powerpoint/2010/main" val="3347145505"/>
              </p:ext>
            </p:extLst>
          </p:nvPr>
        </p:nvGraphicFramePr>
        <p:xfrm>
          <a:off x="520700" y="790763"/>
          <a:ext cx="10668000" cy="4673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Audio 7">
            <a:hlinkClick r:id="" action="ppaction://media"/>
            <a:extLst>
              <a:ext uri="{FF2B5EF4-FFF2-40B4-BE49-F238E27FC236}">
                <a16:creationId xmlns:a16="http://schemas.microsoft.com/office/drawing/2014/main" id="{A3A8F9FA-ECFA-97F4-8A7A-0EBE9F65AE7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9241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282">
        <p159:morph option="byObject"/>
      </p:transition>
    </mc:Choice>
    <mc:Fallback xmlns="">
      <p:transition spd="slow" advTm="64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3B8379A-A911-4B5D-8BD7-89EBE707E5C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DBD9EC1F-63F7-4E0F-8B3D-53F17C051CA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A80E6358-4846-45BD-BAA6-A7E0A099C68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E6A41DA8-9DDA-4D76-9671-879241FB63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Graphic spid="5"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2.2|2.1|3.9"/>
</p:tagLst>
</file>

<file path=ppt/tags/tag10.xml><?xml version="1.0" encoding="utf-8"?>
<p:tagLst xmlns:a="http://schemas.openxmlformats.org/drawingml/2006/main" xmlns:r="http://schemas.openxmlformats.org/officeDocument/2006/relationships" xmlns:p="http://schemas.openxmlformats.org/presentationml/2006/main">
  <p:tag name="TIMING" val="|2.8"/>
</p:tagLst>
</file>

<file path=ppt/tags/tag11.xml><?xml version="1.0" encoding="utf-8"?>
<p:tagLst xmlns:a="http://schemas.openxmlformats.org/drawingml/2006/main" xmlns:r="http://schemas.openxmlformats.org/officeDocument/2006/relationships" xmlns:p="http://schemas.openxmlformats.org/presentationml/2006/main">
  <p:tag name="TIMING" val="|1.3|45.8|35.5"/>
</p:tagLst>
</file>

<file path=ppt/tags/tag2.xml><?xml version="1.0" encoding="utf-8"?>
<p:tagLst xmlns:a="http://schemas.openxmlformats.org/drawingml/2006/main" xmlns:r="http://schemas.openxmlformats.org/officeDocument/2006/relationships" xmlns:p="http://schemas.openxmlformats.org/presentationml/2006/main">
  <p:tag name="TIMING" val="|4|3.6|1.4|0.8|0.6|1.9|2|1.1|3.7|1"/>
</p:tagLst>
</file>

<file path=ppt/tags/tag3.xml><?xml version="1.0" encoding="utf-8"?>
<p:tagLst xmlns:a="http://schemas.openxmlformats.org/drawingml/2006/main" xmlns:r="http://schemas.openxmlformats.org/officeDocument/2006/relationships" xmlns:p="http://schemas.openxmlformats.org/presentationml/2006/main">
  <p:tag name="TIMING" val="|1.5|12"/>
</p:tagLst>
</file>

<file path=ppt/tags/tag4.xml><?xml version="1.0" encoding="utf-8"?>
<p:tagLst xmlns:a="http://schemas.openxmlformats.org/drawingml/2006/main" xmlns:r="http://schemas.openxmlformats.org/officeDocument/2006/relationships" xmlns:p="http://schemas.openxmlformats.org/presentationml/2006/main">
  <p:tag name="TIMING" val="|0.2|0.7|0.9|0.4|0.4|0.5"/>
</p:tagLst>
</file>

<file path=ppt/tags/tag5.xml><?xml version="1.0" encoding="utf-8"?>
<p:tagLst xmlns:a="http://schemas.openxmlformats.org/drawingml/2006/main" xmlns:r="http://schemas.openxmlformats.org/officeDocument/2006/relationships" xmlns:p="http://schemas.openxmlformats.org/presentationml/2006/main">
  <p:tag name="TIMING" val="|1.7|0.7|0.7|0.8|0.4|0.4"/>
</p:tagLst>
</file>

<file path=ppt/tags/tag6.xml><?xml version="1.0" encoding="utf-8"?>
<p:tagLst xmlns:a="http://schemas.openxmlformats.org/drawingml/2006/main" xmlns:r="http://schemas.openxmlformats.org/officeDocument/2006/relationships" xmlns:p="http://schemas.openxmlformats.org/presentationml/2006/main">
  <p:tag name="TIMING" val="|1.5|0.7|0.9|0.3|0.4|0.3|0.3|0.2|0.2|0.1|0.1|0.1|0.2"/>
</p:tagLst>
</file>

<file path=ppt/tags/tag7.xml><?xml version="1.0" encoding="utf-8"?>
<p:tagLst xmlns:a="http://schemas.openxmlformats.org/drawingml/2006/main" xmlns:r="http://schemas.openxmlformats.org/officeDocument/2006/relationships" xmlns:p="http://schemas.openxmlformats.org/presentationml/2006/main">
  <p:tag name="TIMING" val="|0.3|0.2|0.2|0.2|0.2|0.1|0.2|0.2|0.2|0.2|0.2|0.8|1"/>
</p:tagLst>
</file>

<file path=ppt/tags/tag8.xml><?xml version="1.0" encoding="utf-8"?>
<p:tagLst xmlns:a="http://schemas.openxmlformats.org/drawingml/2006/main" xmlns:r="http://schemas.openxmlformats.org/officeDocument/2006/relationships" xmlns:p="http://schemas.openxmlformats.org/presentationml/2006/main">
  <p:tag name="TIMING" val="|3.4|15.3|0.6"/>
</p:tagLst>
</file>

<file path=ppt/tags/tag9.xml><?xml version="1.0" encoding="utf-8"?>
<p:tagLst xmlns:a="http://schemas.openxmlformats.org/drawingml/2006/main" xmlns:r="http://schemas.openxmlformats.org/officeDocument/2006/relationships" xmlns:p="http://schemas.openxmlformats.org/presentationml/2006/main">
  <p:tag name="TIMING" val="|49.6"/>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00000"/>
      </a:dk2>
      <a:lt2>
        <a:srgbClr val="FFFFFF"/>
      </a:lt2>
      <a:accent1>
        <a:srgbClr val="C00000"/>
      </a:accent1>
      <a:accent2>
        <a:srgbClr val="F6BE00"/>
      </a:accent2>
      <a:accent3>
        <a:srgbClr val="00B388"/>
      </a:accent3>
      <a:accent4>
        <a:srgbClr val="960C22"/>
      </a:accent4>
      <a:accent5>
        <a:srgbClr val="005950"/>
      </a:accent5>
      <a:accent6>
        <a:srgbClr val="D89B00"/>
      </a:accent6>
      <a:hlink>
        <a:srgbClr val="00866C"/>
      </a:hlink>
      <a:folHlink>
        <a:srgbClr val="888B8D"/>
      </a:folHlink>
    </a:clrScheme>
    <a:fontScheme name="UH-MSFonts-Theme">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PC 1 Re-Orientation January 2023.pptx" id="{60F85D26-DCD6-449E-ADA3-6CA1F9A6BAF0}" vid="{27EF1FB2-40C7-4B94-A281-1D508D1A9E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LPC 1Orientation Class of 2027</Template>
  <Application>Microsoft Office PowerPoint</Application>
  <PresentationFormat>Widescreen</PresentationFormat>
  <Slides>30</Slides>
  <Notes>4</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Longitudinal Primary Care  (MED 5096-1): Orientation</vt:lpstr>
      <vt:lpstr>Objectives of the presentation:</vt:lpstr>
      <vt:lpstr>Longitudinal Primary Care Course Team</vt:lpstr>
      <vt:lpstr>Office Hours/Contact Information</vt:lpstr>
      <vt:lpstr>Tilman J. Fertitta Family COM Mission :</vt:lpstr>
      <vt:lpstr>                                     Course Description/Structure :</vt:lpstr>
      <vt:lpstr>               LPC 1: Breakdown Per Semester</vt:lpstr>
      <vt:lpstr>                                     Expectations of students:</vt:lpstr>
      <vt:lpstr>Expectations of students:</vt:lpstr>
      <vt:lpstr>         LPC 1A Objectives:</vt:lpstr>
      <vt:lpstr>         LPC 1B Objectives:</vt:lpstr>
      <vt:lpstr>         LPC 2A Objectives:</vt:lpstr>
      <vt:lpstr>         LPC 2B Objectives:</vt:lpstr>
      <vt:lpstr>Role and responsibility of preceptors:</vt:lpstr>
      <vt:lpstr>Preceptor of Student Assessments:</vt:lpstr>
      <vt:lpstr>                               Preceptor Assessment of Student</vt:lpstr>
      <vt:lpstr>             LPC 2 Preceptor of Student Assessments:</vt:lpstr>
      <vt:lpstr>Difference between Formative and Summative </vt:lpstr>
      <vt:lpstr>PowerPoint Presentation</vt:lpstr>
      <vt:lpstr>LPC 1A PASSPORT </vt:lpstr>
      <vt:lpstr>LPC 1B PASSPORT </vt:lpstr>
      <vt:lpstr>PowerPoint Presentation</vt:lpstr>
      <vt:lpstr>LPC 2A Passport</vt:lpstr>
      <vt:lpstr>Needlestick/Bloodborne Pathogen Exposure</vt:lpstr>
      <vt:lpstr>Student Professionalism</vt:lpstr>
      <vt:lpstr>Mistreatment Policy</vt:lpstr>
      <vt:lpstr>Professionalism</vt:lpstr>
      <vt:lpstr>   Continuing Professional Development Reimbursement (CPD) Policy     </vt:lpstr>
      <vt:lpstr>   Documents to sign :    </vt:lpstr>
      <vt:lpstr>Questions &amp; Answers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Longitudinal Primary Care  (MED 5096-1): Re-Orientation</dc:title>
  <dc:creator>COM Longitudinal Primary Care</dc:creator>
  <cp:revision>2</cp:revision>
  <dcterms:created xsi:type="dcterms:W3CDTF">2023-06-13T13:05:11Z</dcterms:created>
  <dcterms:modified xsi:type="dcterms:W3CDTF">2024-08-29T18:41:05Z</dcterms:modified>
</cp:coreProperties>
</file>