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media/image9.jpg" ContentType="image/jpg"/>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89" r:id="rId2"/>
    <p:sldMasterId id="2147483709" r:id="rId3"/>
  </p:sldMasterIdLst>
  <p:notesMasterIdLst>
    <p:notesMasterId r:id="rId23"/>
  </p:notesMasterIdLst>
  <p:handoutMasterIdLst>
    <p:handoutMasterId r:id="rId24"/>
  </p:handoutMasterIdLst>
  <p:sldIdLst>
    <p:sldId id="294" r:id="rId4"/>
    <p:sldId id="295" r:id="rId5"/>
    <p:sldId id="258" r:id="rId6"/>
    <p:sldId id="283" r:id="rId7"/>
    <p:sldId id="261" r:id="rId8"/>
    <p:sldId id="262" r:id="rId9"/>
    <p:sldId id="266" r:id="rId10"/>
    <p:sldId id="284" r:id="rId11"/>
    <p:sldId id="296" r:id="rId12"/>
    <p:sldId id="298" r:id="rId13"/>
    <p:sldId id="299" r:id="rId14"/>
    <p:sldId id="289" r:id="rId15"/>
    <p:sldId id="280" r:id="rId16"/>
    <p:sldId id="282" r:id="rId17"/>
    <p:sldId id="292" r:id="rId18"/>
    <p:sldId id="293" r:id="rId19"/>
    <p:sldId id="286" r:id="rId20"/>
    <p:sldId id="288"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116" d="100"/>
          <a:sy n="116" d="100"/>
        </p:scale>
        <p:origin x="1218" y="108"/>
      </p:cViewPr>
      <p:guideLst>
        <p:guide orient="horz" pos="2160"/>
        <p:guide pos="2880"/>
      </p:guideLst>
    </p:cSldViewPr>
  </p:slideViewPr>
  <p:notesTextViewPr>
    <p:cViewPr>
      <p:scale>
        <a:sx n="1" d="1"/>
        <a:sy n="1" d="1"/>
      </p:scale>
      <p:origin x="0" y="0"/>
    </p:cViewPr>
  </p:notesTextViewPr>
  <p:notesViewPr>
    <p:cSldViewPr>
      <p:cViewPr varScale="1">
        <p:scale>
          <a:sx n="102" d="100"/>
          <a:sy n="102" d="100"/>
        </p:scale>
        <p:origin x="-259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8A63F-448C-4036-AD6F-87D7ED1C53B8}" type="doc">
      <dgm:prSet loTypeId="urn:microsoft.com/office/officeart/2005/8/layout/radial3" loCatId="relationship" qsTypeId="urn:microsoft.com/office/officeart/2005/8/quickstyle/3d4" qsCatId="3D" csTypeId="urn:microsoft.com/office/officeart/2005/8/colors/colorful1" csCatId="colorful" phldr="1"/>
      <dgm:spPr/>
      <dgm:t>
        <a:bodyPr/>
        <a:lstStyle/>
        <a:p>
          <a:endParaRPr lang="en-US"/>
        </a:p>
      </dgm:t>
    </dgm:pt>
    <dgm:pt modelId="{A0607A5F-3015-4090-AA41-A1EBCE555009}">
      <dgm:prSet phldrT="[Text]"/>
      <dgm:spPr/>
      <dgm:t>
        <a:bodyPr/>
        <a:lstStyle/>
        <a:p>
          <a:r>
            <a:rPr lang="en-US" dirty="0" smtClean="0"/>
            <a:t>EFFORT</a:t>
          </a:r>
        </a:p>
        <a:p>
          <a:r>
            <a:rPr lang="en-US" dirty="0" smtClean="0"/>
            <a:t>100%</a:t>
          </a:r>
        </a:p>
        <a:p>
          <a:endParaRPr lang="en-US" dirty="0"/>
        </a:p>
      </dgm:t>
    </dgm:pt>
    <dgm:pt modelId="{291002AA-E17E-44C7-9A7D-314B76D75160}" type="parTrans" cxnId="{A4F67C63-6F67-4627-8248-75FFC0617D3A}">
      <dgm:prSet/>
      <dgm:spPr/>
      <dgm:t>
        <a:bodyPr/>
        <a:lstStyle/>
        <a:p>
          <a:endParaRPr lang="en-US"/>
        </a:p>
      </dgm:t>
    </dgm:pt>
    <dgm:pt modelId="{1C89CAF9-95F2-4511-9C4A-2CA6A66FED42}" type="sibTrans" cxnId="{A4F67C63-6F67-4627-8248-75FFC0617D3A}">
      <dgm:prSet/>
      <dgm:spPr/>
      <dgm:t>
        <a:bodyPr/>
        <a:lstStyle/>
        <a:p>
          <a:endParaRPr lang="en-US"/>
        </a:p>
      </dgm:t>
    </dgm:pt>
    <dgm:pt modelId="{F48ACA6D-E45A-4C20-B385-670CF53F978A}">
      <dgm:prSet phldrT="[Text]" custT="1"/>
      <dgm:spPr/>
      <dgm:t>
        <a:bodyPr/>
        <a:lstStyle/>
        <a:p>
          <a:r>
            <a:rPr lang="en-US" sz="1600" dirty="0" smtClean="0"/>
            <a:t>Public</a:t>
          </a:r>
          <a:r>
            <a:rPr lang="en-US" sz="1000" dirty="0" smtClean="0"/>
            <a:t> </a:t>
          </a:r>
          <a:r>
            <a:rPr lang="en-US" sz="1600" dirty="0" smtClean="0"/>
            <a:t>Service 10%</a:t>
          </a:r>
          <a:endParaRPr lang="en-US" sz="1600" dirty="0"/>
        </a:p>
      </dgm:t>
    </dgm:pt>
    <dgm:pt modelId="{4DECCD84-C341-48A0-B406-239999054C73}" type="parTrans" cxnId="{FFCEBE1D-9AE9-40D2-8DB5-F1C5F95332F0}">
      <dgm:prSet/>
      <dgm:spPr/>
      <dgm:t>
        <a:bodyPr/>
        <a:lstStyle/>
        <a:p>
          <a:endParaRPr lang="en-US"/>
        </a:p>
      </dgm:t>
    </dgm:pt>
    <dgm:pt modelId="{8919B0FF-2BA9-4F35-9718-A657AB79D3AD}" type="sibTrans" cxnId="{FFCEBE1D-9AE9-40D2-8DB5-F1C5F95332F0}">
      <dgm:prSet/>
      <dgm:spPr/>
      <dgm:t>
        <a:bodyPr/>
        <a:lstStyle/>
        <a:p>
          <a:endParaRPr lang="en-US"/>
        </a:p>
      </dgm:t>
    </dgm:pt>
    <dgm:pt modelId="{0E4D46B9-D18A-47A4-8923-45B493729C23}">
      <dgm:prSet phldrT="[Text]" custT="1"/>
      <dgm:spPr/>
      <dgm:t>
        <a:bodyPr/>
        <a:lstStyle/>
        <a:p>
          <a:r>
            <a:rPr lang="en-US" sz="1600" dirty="0" smtClean="0"/>
            <a:t>Research 25%</a:t>
          </a:r>
          <a:endParaRPr lang="en-US" sz="1600" dirty="0"/>
        </a:p>
      </dgm:t>
    </dgm:pt>
    <dgm:pt modelId="{6A9F0BC3-4C5B-4F50-B6AD-0009B0042D96}" type="parTrans" cxnId="{12AA2E36-6D0C-42A1-BFB0-A5DF655B5C35}">
      <dgm:prSet/>
      <dgm:spPr/>
      <dgm:t>
        <a:bodyPr/>
        <a:lstStyle/>
        <a:p>
          <a:endParaRPr lang="en-US"/>
        </a:p>
      </dgm:t>
    </dgm:pt>
    <dgm:pt modelId="{24562E40-23D5-468B-856A-D5896DE181A1}" type="sibTrans" cxnId="{12AA2E36-6D0C-42A1-BFB0-A5DF655B5C35}">
      <dgm:prSet/>
      <dgm:spPr/>
      <dgm:t>
        <a:bodyPr/>
        <a:lstStyle/>
        <a:p>
          <a:endParaRPr lang="en-US"/>
        </a:p>
      </dgm:t>
    </dgm:pt>
    <dgm:pt modelId="{45B51EAF-BE5C-420B-910A-67BC6B186AEF}">
      <dgm:prSet phldrT="[Text]" custT="1"/>
      <dgm:spPr/>
      <dgm:t>
        <a:bodyPr/>
        <a:lstStyle/>
        <a:p>
          <a:r>
            <a:rPr lang="en-US" sz="1600" dirty="0" smtClean="0"/>
            <a:t>Administration 10%</a:t>
          </a:r>
          <a:endParaRPr lang="en-US" sz="1600" dirty="0"/>
        </a:p>
      </dgm:t>
    </dgm:pt>
    <dgm:pt modelId="{39469D01-FDAA-41F1-82EA-48FC7A7F2517}" type="parTrans" cxnId="{6C97BF69-F216-4DD1-A66A-B02766AF7834}">
      <dgm:prSet/>
      <dgm:spPr/>
      <dgm:t>
        <a:bodyPr/>
        <a:lstStyle/>
        <a:p>
          <a:endParaRPr lang="en-US"/>
        </a:p>
      </dgm:t>
    </dgm:pt>
    <dgm:pt modelId="{609B8D4C-DE21-4349-815D-2C777B195AA1}" type="sibTrans" cxnId="{6C97BF69-F216-4DD1-A66A-B02766AF7834}">
      <dgm:prSet/>
      <dgm:spPr/>
      <dgm:t>
        <a:bodyPr/>
        <a:lstStyle/>
        <a:p>
          <a:endParaRPr lang="en-US"/>
        </a:p>
      </dgm:t>
    </dgm:pt>
    <dgm:pt modelId="{F30DF866-EFC4-476A-9F09-1F0D4DF4CC07}">
      <dgm:prSet phldrT="[Text]" custT="1"/>
      <dgm:spPr/>
      <dgm:t>
        <a:bodyPr/>
        <a:lstStyle/>
        <a:p>
          <a:r>
            <a:rPr lang="en-US" sz="1600" dirty="0" smtClean="0"/>
            <a:t>Teaching 55%</a:t>
          </a:r>
          <a:endParaRPr lang="en-US" sz="1600" dirty="0"/>
        </a:p>
      </dgm:t>
    </dgm:pt>
    <dgm:pt modelId="{EA090C03-5BC6-4F86-A4A3-330C245C42B5}" type="parTrans" cxnId="{709255C0-2E73-4120-A2D4-DC37AFF1B8A8}">
      <dgm:prSet/>
      <dgm:spPr/>
      <dgm:t>
        <a:bodyPr/>
        <a:lstStyle/>
        <a:p>
          <a:endParaRPr lang="en-US"/>
        </a:p>
      </dgm:t>
    </dgm:pt>
    <dgm:pt modelId="{848471E0-55BC-4E4D-80BF-CFAB3CD3B5D6}" type="sibTrans" cxnId="{709255C0-2E73-4120-A2D4-DC37AFF1B8A8}">
      <dgm:prSet/>
      <dgm:spPr/>
      <dgm:t>
        <a:bodyPr/>
        <a:lstStyle/>
        <a:p>
          <a:endParaRPr lang="en-US"/>
        </a:p>
      </dgm:t>
    </dgm:pt>
    <dgm:pt modelId="{45A99F76-060B-4E02-82B1-D47404B4CDBF}" type="pres">
      <dgm:prSet presAssocID="{1168A63F-448C-4036-AD6F-87D7ED1C53B8}" presName="composite" presStyleCnt="0">
        <dgm:presLayoutVars>
          <dgm:chMax val="1"/>
          <dgm:dir/>
          <dgm:resizeHandles val="exact"/>
        </dgm:presLayoutVars>
      </dgm:prSet>
      <dgm:spPr/>
      <dgm:t>
        <a:bodyPr/>
        <a:lstStyle/>
        <a:p>
          <a:endParaRPr lang="en-US"/>
        </a:p>
      </dgm:t>
    </dgm:pt>
    <dgm:pt modelId="{67694CD5-8F71-41A3-A8B6-5F5696857965}" type="pres">
      <dgm:prSet presAssocID="{1168A63F-448C-4036-AD6F-87D7ED1C53B8}" presName="radial" presStyleCnt="0">
        <dgm:presLayoutVars>
          <dgm:animLvl val="ctr"/>
        </dgm:presLayoutVars>
      </dgm:prSet>
      <dgm:spPr/>
      <dgm:t>
        <a:bodyPr/>
        <a:lstStyle/>
        <a:p>
          <a:endParaRPr lang="en-US"/>
        </a:p>
      </dgm:t>
    </dgm:pt>
    <dgm:pt modelId="{584530A9-F400-43B5-A11C-EDB8B8AA0920}" type="pres">
      <dgm:prSet presAssocID="{A0607A5F-3015-4090-AA41-A1EBCE555009}" presName="centerShape" presStyleLbl="vennNode1" presStyleIdx="0" presStyleCnt="5"/>
      <dgm:spPr/>
      <dgm:t>
        <a:bodyPr/>
        <a:lstStyle/>
        <a:p>
          <a:endParaRPr lang="en-US"/>
        </a:p>
      </dgm:t>
    </dgm:pt>
    <dgm:pt modelId="{006ED208-D150-4CDC-86E2-E785F30CFFA4}" type="pres">
      <dgm:prSet presAssocID="{F48ACA6D-E45A-4C20-B385-670CF53F978A}" presName="node" presStyleLbl="vennNode1" presStyleIdx="1" presStyleCnt="5" custRadScaleRad="90724" custRadScaleInc="-326">
        <dgm:presLayoutVars>
          <dgm:bulletEnabled val="1"/>
        </dgm:presLayoutVars>
      </dgm:prSet>
      <dgm:spPr/>
      <dgm:t>
        <a:bodyPr/>
        <a:lstStyle/>
        <a:p>
          <a:endParaRPr lang="en-US"/>
        </a:p>
      </dgm:t>
    </dgm:pt>
    <dgm:pt modelId="{12C857FA-302E-4CAE-95FC-C0EAD57ED4DD}" type="pres">
      <dgm:prSet presAssocID="{0E4D46B9-D18A-47A4-8923-45B493729C23}" presName="node" presStyleLbl="vennNode1" presStyleIdx="2" presStyleCnt="5">
        <dgm:presLayoutVars>
          <dgm:bulletEnabled val="1"/>
        </dgm:presLayoutVars>
      </dgm:prSet>
      <dgm:spPr/>
      <dgm:t>
        <a:bodyPr/>
        <a:lstStyle/>
        <a:p>
          <a:endParaRPr lang="en-US"/>
        </a:p>
      </dgm:t>
    </dgm:pt>
    <dgm:pt modelId="{B4B15020-B014-4F36-A532-642644ECC06E}" type="pres">
      <dgm:prSet presAssocID="{45B51EAF-BE5C-420B-910A-67BC6B186AEF}" presName="node" presStyleLbl="vennNode1" presStyleIdx="3" presStyleCnt="5" custScaleX="150603" custScaleY="138218" custRadScaleRad="79672" custRadScaleInc="-372">
        <dgm:presLayoutVars>
          <dgm:bulletEnabled val="1"/>
        </dgm:presLayoutVars>
      </dgm:prSet>
      <dgm:spPr/>
      <dgm:t>
        <a:bodyPr/>
        <a:lstStyle/>
        <a:p>
          <a:endParaRPr lang="en-US"/>
        </a:p>
      </dgm:t>
    </dgm:pt>
    <dgm:pt modelId="{9B17E331-1DEC-4183-9BAC-1C924E0C5B29}" type="pres">
      <dgm:prSet presAssocID="{F30DF866-EFC4-476A-9F09-1F0D4DF4CC07}" presName="node" presStyleLbl="vennNode1" presStyleIdx="4" presStyleCnt="5">
        <dgm:presLayoutVars>
          <dgm:bulletEnabled val="1"/>
        </dgm:presLayoutVars>
      </dgm:prSet>
      <dgm:spPr/>
      <dgm:t>
        <a:bodyPr/>
        <a:lstStyle/>
        <a:p>
          <a:endParaRPr lang="en-US"/>
        </a:p>
      </dgm:t>
    </dgm:pt>
  </dgm:ptLst>
  <dgm:cxnLst>
    <dgm:cxn modelId="{709255C0-2E73-4120-A2D4-DC37AFF1B8A8}" srcId="{A0607A5F-3015-4090-AA41-A1EBCE555009}" destId="{F30DF866-EFC4-476A-9F09-1F0D4DF4CC07}" srcOrd="3" destOrd="0" parTransId="{EA090C03-5BC6-4F86-A4A3-330C245C42B5}" sibTransId="{848471E0-55BC-4E4D-80BF-CFAB3CD3B5D6}"/>
    <dgm:cxn modelId="{A4F67C63-6F67-4627-8248-75FFC0617D3A}" srcId="{1168A63F-448C-4036-AD6F-87D7ED1C53B8}" destId="{A0607A5F-3015-4090-AA41-A1EBCE555009}" srcOrd="0" destOrd="0" parTransId="{291002AA-E17E-44C7-9A7D-314B76D75160}" sibTransId="{1C89CAF9-95F2-4511-9C4A-2CA6A66FED42}"/>
    <dgm:cxn modelId="{6C97BF69-F216-4DD1-A66A-B02766AF7834}" srcId="{A0607A5F-3015-4090-AA41-A1EBCE555009}" destId="{45B51EAF-BE5C-420B-910A-67BC6B186AEF}" srcOrd="2" destOrd="0" parTransId="{39469D01-FDAA-41F1-82EA-48FC7A7F2517}" sibTransId="{609B8D4C-DE21-4349-815D-2C777B195AA1}"/>
    <dgm:cxn modelId="{447006CC-ADDF-4EBA-8D9B-379E8E4F0492}" type="presOf" srcId="{45B51EAF-BE5C-420B-910A-67BC6B186AEF}" destId="{B4B15020-B014-4F36-A532-642644ECC06E}" srcOrd="0" destOrd="0" presId="urn:microsoft.com/office/officeart/2005/8/layout/radial3"/>
    <dgm:cxn modelId="{C73C0BDB-3DB3-4CAF-B25C-54478989F866}" type="presOf" srcId="{A0607A5F-3015-4090-AA41-A1EBCE555009}" destId="{584530A9-F400-43B5-A11C-EDB8B8AA0920}" srcOrd="0" destOrd="0" presId="urn:microsoft.com/office/officeart/2005/8/layout/radial3"/>
    <dgm:cxn modelId="{A4B43B0F-EF33-4107-82FF-EDE923FBB83D}" type="presOf" srcId="{1168A63F-448C-4036-AD6F-87D7ED1C53B8}" destId="{45A99F76-060B-4E02-82B1-D47404B4CDBF}" srcOrd="0" destOrd="0" presId="urn:microsoft.com/office/officeart/2005/8/layout/radial3"/>
    <dgm:cxn modelId="{404ECC64-F3F9-4EAA-8EF6-12CBB28A9464}" type="presOf" srcId="{F30DF866-EFC4-476A-9F09-1F0D4DF4CC07}" destId="{9B17E331-1DEC-4183-9BAC-1C924E0C5B29}" srcOrd="0" destOrd="0" presId="urn:microsoft.com/office/officeart/2005/8/layout/radial3"/>
    <dgm:cxn modelId="{FFCEBE1D-9AE9-40D2-8DB5-F1C5F95332F0}" srcId="{A0607A5F-3015-4090-AA41-A1EBCE555009}" destId="{F48ACA6D-E45A-4C20-B385-670CF53F978A}" srcOrd="0" destOrd="0" parTransId="{4DECCD84-C341-48A0-B406-239999054C73}" sibTransId="{8919B0FF-2BA9-4F35-9718-A657AB79D3AD}"/>
    <dgm:cxn modelId="{12AA2E36-6D0C-42A1-BFB0-A5DF655B5C35}" srcId="{A0607A5F-3015-4090-AA41-A1EBCE555009}" destId="{0E4D46B9-D18A-47A4-8923-45B493729C23}" srcOrd="1" destOrd="0" parTransId="{6A9F0BC3-4C5B-4F50-B6AD-0009B0042D96}" sibTransId="{24562E40-23D5-468B-856A-D5896DE181A1}"/>
    <dgm:cxn modelId="{5686772E-04DE-450E-854F-0DE315A8370C}" type="presOf" srcId="{0E4D46B9-D18A-47A4-8923-45B493729C23}" destId="{12C857FA-302E-4CAE-95FC-C0EAD57ED4DD}" srcOrd="0" destOrd="0" presId="urn:microsoft.com/office/officeart/2005/8/layout/radial3"/>
    <dgm:cxn modelId="{1A7E99C3-A99E-4C19-A97F-700A9A8FAD5F}" type="presOf" srcId="{F48ACA6D-E45A-4C20-B385-670CF53F978A}" destId="{006ED208-D150-4CDC-86E2-E785F30CFFA4}" srcOrd="0" destOrd="0" presId="urn:microsoft.com/office/officeart/2005/8/layout/radial3"/>
    <dgm:cxn modelId="{B8CDF139-D4B0-4D5B-BF44-C7163DED9826}" type="presParOf" srcId="{45A99F76-060B-4E02-82B1-D47404B4CDBF}" destId="{67694CD5-8F71-41A3-A8B6-5F5696857965}" srcOrd="0" destOrd="0" presId="urn:microsoft.com/office/officeart/2005/8/layout/radial3"/>
    <dgm:cxn modelId="{82061F47-4E56-4FD9-B143-28544F6D7BEC}" type="presParOf" srcId="{67694CD5-8F71-41A3-A8B6-5F5696857965}" destId="{584530A9-F400-43B5-A11C-EDB8B8AA0920}" srcOrd="0" destOrd="0" presId="urn:microsoft.com/office/officeart/2005/8/layout/radial3"/>
    <dgm:cxn modelId="{13D224D6-3CAF-4C55-AD5F-43913E3CDE8B}" type="presParOf" srcId="{67694CD5-8F71-41A3-A8B6-5F5696857965}" destId="{006ED208-D150-4CDC-86E2-E785F30CFFA4}" srcOrd="1" destOrd="0" presId="urn:microsoft.com/office/officeart/2005/8/layout/radial3"/>
    <dgm:cxn modelId="{678E9055-7B86-4D9E-B127-2920125F8D49}" type="presParOf" srcId="{67694CD5-8F71-41A3-A8B6-5F5696857965}" destId="{12C857FA-302E-4CAE-95FC-C0EAD57ED4DD}" srcOrd="2" destOrd="0" presId="urn:microsoft.com/office/officeart/2005/8/layout/radial3"/>
    <dgm:cxn modelId="{392B44B3-0863-4314-AD90-54250E7D166C}" type="presParOf" srcId="{67694CD5-8F71-41A3-A8B6-5F5696857965}" destId="{B4B15020-B014-4F36-A532-642644ECC06E}" srcOrd="3" destOrd="0" presId="urn:microsoft.com/office/officeart/2005/8/layout/radial3"/>
    <dgm:cxn modelId="{8A4ED7A3-E789-4038-9109-E3F78527E24A}" type="presParOf" srcId="{67694CD5-8F71-41A3-A8B6-5F5696857965}" destId="{9B17E331-1DEC-4183-9BAC-1C924E0C5B29}"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47FFA-E355-4D7F-8688-53FDF3948EB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C89372C5-9AA6-4DBF-B2AC-58029E468B7C}">
      <dgm:prSet phldrT="[Text]"/>
      <dgm:spPr/>
      <dgm:t>
        <a:bodyPr/>
        <a:lstStyle/>
        <a:p>
          <a:r>
            <a:rPr lang="en-US" dirty="0" smtClean="0"/>
            <a:t>Appointing Faculty &amp; Staff</a:t>
          </a:r>
          <a:endParaRPr lang="en-US" dirty="0"/>
        </a:p>
      </dgm:t>
    </dgm:pt>
    <dgm:pt modelId="{39A17311-942F-44AE-B49C-8262185D5FC7}" type="parTrans" cxnId="{76C52B76-B0FB-4D8A-A79E-D32B4050FE80}">
      <dgm:prSet/>
      <dgm:spPr/>
      <dgm:t>
        <a:bodyPr/>
        <a:lstStyle/>
        <a:p>
          <a:endParaRPr lang="en-US"/>
        </a:p>
      </dgm:t>
    </dgm:pt>
    <dgm:pt modelId="{6A362243-D9BD-460C-B062-519C69529D5A}" type="sibTrans" cxnId="{76C52B76-B0FB-4D8A-A79E-D32B4050FE80}">
      <dgm:prSet/>
      <dgm:spPr/>
      <dgm:t>
        <a:bodyPr/>
        <a:lstStyle/>
        <a:p>
          <a:endParaRPr lang="en-US"/>
        </a:p>
      </dgm:t>
    </dgm:pt>
    <dgm:pt modelId="{E61DA1B5-764E-45D5-8A7C-6D603C780E6F}">
      <dgm:prSet phldrT="[Text]"/>
      <dgm:spPr/>
      <dgm:t>
        <a:bodyPr anchor="ctr"/>
        <a:lstStyle/>
        <a:p>
          <a:pPr algn="l"/>
          <a:r>
            <a:rPr lang="en-US" b="1" dirty="0" smtClean="0"/>
            <a:t>Employment terms are established,</a:t>
          </a:r>
          <a:r>
            <a:rPr lang="en-US" dirty="0" smtClean="0"/>
            <a:t/>
          </a:r>
          <a:br>
            <a:rPr lang="en-US" dirty="0" smtClean="0"/>
          </a:br>
          <a:r>
            <a:rPr lang="en-US" dirty="0" smtClean="0"/>
            <a:t>including # of months (contract period), % full time, salary base</a:t>
          </a:r>
          <a:endParaRPr lang="en-US" dirty="0"/>
        </a:p>
      </dgm:t>
    </dgm:pt>
    <dgm:pt modelId="{47951D6D-D085-429E-B0C6-632B357B3691}" type="parTrans" cxnId="{43815239-0D0C-4B80-8CCE-393FE982490B}">
      <dgm:prSet/>
      <dgm:spPr/>
      <dgm:t>
        <a:bodyPr/>
        <a:lstStyle/>
        <a:p>
          <a:endParaRPr lang="en-US"/>
        </a:p>
      </dgm:t>
    </dgm:pt>
    <dgm:pt modelId="{02A70D39-AB95-4788-A3D4-1F99F8167424}" type="sibTrans" cxnId="{43815239-0D0C-4B80-8CCE-393FE982490B}">
      <dgm:prSet/>
      <dgm:spPr/>
      <dgm:t>
        <a:bodyPr/>
        <a:lstStyle/>
        <a:p>
          <a:endParaRPr lang="en-US"/>
        </a:p>
      </dgm:t>
    </dgm:pt>
    <dgm:pt modelId="{34E7B576-6CD6-426A-B670-D51E8216AC27}">
      <dgm:prSet phldrT="[Text]"/>
      <dgm:spPr/>
      <dgm:t>
        <a:bodyPr/>
        <a:lstStyle/>
        <a:p>
          <a:r>
            <a:rPr lang="en-US" dirty="0" smtClean="0"/>
            <a:t>Preparing the Proposal Budget</a:t>
          </a:r>
          <a:endParaRPr lang="en-US" dirty="0"/>
        </a:p>
      </dgm:t>
    </dgm:pt>
    <dgm:pt modelId="{69565148-2C70-415C-92D4-8615DF71DA89}" type="parTrans" cxnId="{15355BEA-3BE6-4D5E-9298-3ED91F18C291}">
      <dgm:prSet/>
      <dgm:spPr/>
      <dgm:t>
        <a:bodyPr/>
        <a:lstStyle/>
        <a:p>
          <a:endParaRPr lang="en-US"/>
        </a:p>
      </dgm:t>
    </dgm:pt>
    <dgm:pt modelId="{0A01D437-1A41-4527-BC97-506E9A027811}" type="sibTrans" cxnId="{15355BEA-3BE6-4D5E-9298-3ED91F18C291}">
      <dgm:prSet/>
      <dgm:spPr/>
      <dgm:t>
        <a:bodyPr/>
        <a:lstStyle/>
        <a:p>
          <a:endParaRPr lang="en-US"/>
        </a:p>
      </dgm:t>
    </dgm:pt>
    <dgm:pt modelId="{DB34595F-D9C0-488B-BD62-378C957937E9}">
      <dgm:prSet phldrT="[Text]"/>
      <dgm:spPr/>
      <dgm:t>
        <a:bodyPr anchor="ctr"/>
        <a:lstStyle/>
        <a:p>
          <a:pPr algn="l"/>
          <a:r>
            <a:rPr lang="en-US" b="1" dirty="0" smtClean="0"/>
            <a:t>Effort is proposed,</a:t>
          </a:r>
          <a:r>
            <a:rPr lang="en-US" dirty="0" smtClean="0"/>
            <a:t/>
          </a:r>
          <a:br>
            <a:rPr lang="en-US" dirty="0" smtClean="0"/>
          </a:br>
          <a:r>
            <a:rPr lang="en-US" dirty="0" smtClean="0"/>
            <a:t>a commitment is made to the sponsor (may change during award negotiation)</a:t>
          </a:r>
          <a:endParaRPr lang="en-US" dirty="0"/>
        </a:p>
      </dgm:t>
    </dgm:pt>
    <dgm:pt modelId="{16A4F97D-1DDE-4A8C-9856-58D2E289D24C}" type="parTrans" cxnId="{C8C56C18-60E0-4281-8CA7-8B7ABA388BDA}">
      <dgm:prSet/>
      <dgm:spPr/>
      <dgm:t>
        <a:bodyPr/>
        <a:lstStyle/>
        <a:p>
          <a:endParaRPr lang="en-US"/>
        </a:p>
      </dgm:t>
    </dgm:pt>
    <dgm:pt modelId="{A86FBA32-5467-4AA8-B7F8-D53B3FB1B06C}" type="sibTrans" cxnId="{C8C56C18-60E0-4281-8CA7-8B7ABA388BDA}">
      <dgm:prSet/>
      <dgm:spPr/>
      <dgm:t>
        <a:bodyPr/>
        <a:lstStyle/>
        <a:p>
          <a:endParaRPr lang="en-US"/>
        </a:p>
      </dgm:t>
    </dgm:pt>
    <dgm:pt modelId="{CE5F0199-77FA-4865-8A2B-E1344BB6D0DB}">
      <dgm:prSet phldrT="[Text]"/>
      <dgm:spPr/>
      <dgm:t>
        <a:bodyPr/>
        <a:lstStyle/>
        <a:p>
          <a:r>
            <a:rPr lang="en-US" dirty="0" smtClean="0"/>
            <a:t>Charging Salary</a:t>
          </a:r>
          <a:endParaRPr lang="en-US" dirty="0"/>
        </a:p>
      </dgm:t>
    </dgm:pt>
    <dgm:pt modelId="{24487D47-2318-43AD-8F06-35603E0C8CF0}" type="parTrans" cxnId="{63BB11BB-B8A4-4DFD-96D1-0869140305DA}">
      <dgm:prSet/>
      <dgm:spPr/>
      <dgm:t>
        <a:bodyPr/>
        <a:lstStyle/>
        <a:p>
          <a:endParaRPr lang="en-US"/>
        </a:p>
      </dgm:t>
    </dgm:pt>
    <dgm:pt modelId="{D82CC498-BC93-47DB-994A-8752BCE7BB49}" type="sibTrans" cxnId="{63BB11BB-B8A4-4DFD-96D1-0869140305DA}">
      <dgm:prSet/>
      <dgm:spPr/>
      <dgm:t>
        <a:bodyPr/>
        <a:lstStyle/>
        <a:p>
          <a:endParaRPr lang="en-US"/>
        </a:p>
      </dgm:t>
    </dgm:pt>
    <dgm:pt modelId="{417E4E62-5F42-4EB1-A074-C3AC97078F18}">
      <dgm:prSet phldrT="[Text]"/>
      <dgm:spPr/>
      <dgm:t>
        <a:bodyPr/>
        <a:lstStyle/>
        <a:p>
          <a:r>
            <a:rPr lang="en-US" dirty="0" smtClean="0"/>
            <a:t>Certifying Effort</a:t>
          </a:r>
          <a:endParaRPr lang="en-US" dirty="0"/>
        </a:p>
      </dgm:t>
    </dgm:pt>
    <dgm:pt modelId="{AB27484D-2E45-4058-B82F-C16278CDDACA}" type="parTrans" cxnId="{493936A9-A3DD-4443-A494-9F27CE1DE5C8}">
      <dgm:prSet/>
      <dgm:spPr/>
      <dgm:t>
        <a:bodyPr/>
        <a:lstStyle/>
        <a:p>
          <a:endParaRPr lang="en-US"/>
        </a:p>
      </dgm:t>
    </dgm:pt>
    <dgm:pt modelId="{57EF468F-AA1F-4E01-B5C6-9990981597EE}" type="sibTrans" cxnId="{493936A9-A3DD-4443-A494-9F27CE1DE5C8}">
      <dgm:prSet/>
      <dgm:spPr/>
      <dgm:t>
        <a:bodyPr/>
        <a:lstStyle/>
        <a:p>
          <a:endParaRPr lang="en-US"/>
        </a:p>
      </dgm:t>
    </dgm:pt>
    <dgm:pt modelId="{483CF392-04E8-4C11-8A24-C50FDAE6C2DB}">
      <dgm:prSet phldrT="[Text]"/>
      <dgm:spPr/>
      <dgm:t>
        <a:bodyPr anchor="ctr"/>
        <a:lstStyle/>
        <a:p>
          <a:pPr algn="l"/>
          <a:r>
            <a:rPr lang="en-US" b="1" dirty="0" smtClean="0"/>
            <a:t>Effort is attested to,</a:t>
          </a:r>
          <a:r>
            <a:rPr lang="en-US" dirty="0" smtClean="0"/>
            <a:t/>
          </a:r>
          <a:br>
            <a:rPr lang="en-US" dirty="0" smtClean="0"/>
          </a:br>
          <a:r>
            <a:rPr lang="en-US" dirty="0" smtClean="0"/>
            <a:t>after activity has occurred</a:t>
          </a:r>
          <a:endParaRPr lang="en-US" dirty="0"/>
        </a:p>
      </dgm:t>
    </dgm:pt>
    <dgm:pt modelId="{A8491F4D-6368-49B5-AD3B-D0376B01B0CB}" type="parTrans" cxnId="{98EA95B1-E582-4F05-93E9-F5D38D46794D}">
      <dgm:prSet/>
      <dgm:spPr/>
      <dgm:t>
        <a:bodyPr/>
        <a:lstStyle/>
        <a:p>
          <a:endParaRPr lang="en-US"/>
        </a:p>
      </dgm:t>
    </dgm:pt>
    <dgm:pt modelId="{CA6EF99E-DBE0-4783-B23A-DE2BE2CF32DB}" type="sibTrans" cxnId="{98EA95B1-E582-4F05-93E9-F5D38D46794D}">
      <dgm:prSet/>
      <dgm:spPr/>
      <dgm:t>
        <a:bodyPr/>
        <a:lstStyle/>
        <a:p>
          <a:endParaRPr lang="en-US"/>
        </a:p>
      </dgm:t>
    </dgm:pt>
    <dgm:pt modelId="{F347EC15-1C69-402B-91A0-3D0A7CF740DA}">
      <dgm:prSet phldrT="[Text]"/>
      <dgm:spPr/>
      <dgm:t>
        <a:bodyPr anchor="ctr"/>
        <a:lstStyle/>
        <a:p>
          <a:pPr algn="l"/>
          <a:r>
            <a:rPr lang="en-US" b="1" dirty="0" smtClean="0"/>
            <a:t>Effort is charged,</a:t>
          </a:r>
          <a:br>
            <a:rPr lang="en-US" b="1" dirty="0" smtClean="0"/>
          </a:br>
          <a:r>
            <a:rPr lang="en-US" dirty="0" smtClean="0"/>
            <a:t>contemporaneously with activity</a:t>
          </a:r>
          <a:endParaRPr lang="en-US" b="1" dirty="0"/>
        </a:p>
      </dgm:t>
    </dgm:pt>
    <dgm:pt modelId="{D8C616AD-F5C5-4F83-A8DE-FB2C80E85AB5}" type="parTrans" cxnId="{D3405C9A-C351-4D32-AB57-0FCADF5C82D0}">
      <dgm:prSet/>
      <dgm:spPr/>
      <dgm:t>
        <a:bodyPr/>
        <a:lstStyle/>
        <a:p>
          <a:endParaRPr lang="en-US"/>
        </a:p>
      </dgm:t>
    </dgm:pt>
    <dgm:pt modelId="{9B1E090A-710F-4F5C-AD9A-F502A12742B9}" type="sibTrans" cxnId="{D3405C9A-C351-4D32-AB57-0FCADF5C82D0}">
      <dgm:prSet/>
      <dgm:spPr/>
      <dgm:t>
        <a:bodyPr/>
        <a:lstStyle/>
        <a:p>
          <a:endParaRPr lang="en-US"/>
        </a:p>
      </dgm:t>
    </dgm:pt>
    <dgm:pt modelId="{687B72CD-B0F5-48B2-BBD7-B1C77832E636}" type="pres">
      <dgm:prSet presAssocID="{81B47FFA-E355-4D7F-8688-53FDF3948EB7}" presName="Name0" presStyleCnt="0">
        <dgm:presLayoutVars>
          <dgm:dir/>
          <dgm:animLvl val="lvl"/>
          <dgm:resizeHandles val="exact"/>
        </dgm:presLayoutVars>
      </dgm:prSet>
      <dgm:spPr/>
      <dgm:t>
        <a:bodyPr/>
        <a:lstStyle/>
        <a:p>
          <a:endParaRPr lang="en-US"/>
        </a:p>
      </dgm:t>
    </dgm:pt>
    <dgm:pt modelId="{685507B1-3F06-48E7-A15C-8C4C127251FE}" type="pres">
      <dgm:prSet presAssocID="{C89372C5-9AA6-4DBF-B2AC-58029E468B7C}" presName="composite" presStyleCnt="0"/>
      <dgm:spPr/>
    </dgm:pt>
    <dgm:pt modelId="{FF0F9021-5C3A-43C2-B3F3-7723ACE851BD}" type="pres">
      <dgm:prSet presAssocID="{C89372C5-9AA6-4DBF-B2AC-58029E468B7C}" presName="parTx" presStyleLbl="node1" presStyleIdx="0" presStyleCnt="4">
        <dgm:presLayoutVars>
          <dgm:chMax val="0"/>
          <dgm:chPref val="0"/>
          <dgm:bulletEnabled val="1"/>
        </dgm:presLayoutVars>
      </dgm:prSet>
      <dgm:spPr/>
      <dgm:t>
        <a:bodyPr/>
        <a:lstStyle/>
        <a:p>
          <a:endParaRPr lang="en-US"/>
        </a:p>
      </dgm:t>
    </dgm:pt>
    <dgm:pt modelId="{8B9285ED-65B7-4BE8-8EBC-27851348C303}" type="pres">
      <dgm:prSet presAssocID="{C89372C5-9AA6-4DBF-B2AC-58029E468B7C}" presName="desTx" presStyleLbl="revTx" presStyleIdx="0" presStyleCnt="4" custScaleX="108286" custScaleY="99271" custLinFactNeighborX="4734" custLinFactNeighborY="-4023">
        <dgm:presLayoutVars>
          <dgm:bulletEnabled val="1"/>
        </dgm:presLayoutVars>
      </dgm:prSet>
      <dgm:spPr/>
      <dgm:t>
        <a:bodyPr/>
        <a:lstStyle/>
        <a:p>
          <a:endParaRPr lang="en-US"/>
        </a:p>
      </dgm:t>
    </dgm:pt>
    <dgm:pt modelId="{BA332E4F-9C38-4FD4-882D-CB72DCE1CFBD}" type="pres">
      <dgm:prSet presAssocID="{6A362243-D9BD-460C-B062-519C69529D5A}" presName="space" presStyleCnt="0"/>
      <dgm:spPr/>
    </dgm:pt>
    <dgm:pt modelId="{D76EE511-210D-4BAB-BC68-DD75A0D0D13C}" type="pres">
      <dgm:prSet presAssocID="{34E7B576-6CD6-426A-B670-D51E8216AC27}" presName="composite" presStyleCnt="0"/>
      <dgm:spPr/>
    </dgm:pt>
    <dgm:pt modelId="{B49B0536-33FE-48C0-9A1D-4EBE7BB9B83F}" type="pres">
      <dgm:prSet presAssocID="{34E7B576-6CD6-426A-B670-D51E8216AC27}" presName="parTx" presStyleLbl="node1" presStyleIdx="1" presStyleCnt="4">
        <dgm:presLayoutVars>
          <dgm:chMax val="0"/>
          <dgm:chPref val="0"/>
          <dgm:bulletEnabled val="1"/>
        </dgm:presLayoutVars>
      </dgm:prSet>
      <dgm:spPr/>
      <dgm:t>
        <a:bodyPr/>
        <a:lstStyle/>
        <a:p>
          <a:endParaRPr lang="en-US"/>
        </a:p>
      </dgm:t>
    </dgm:pt>
    <dgm:pt modelId="{8CBB934D-51C8-4A5A-8104-330CCD581C8A}" type="pres">
      <dgm:prSet presAssocID="{34E7B576-6CD6-426A-B670-D51E8216AC27}" presName="desTx" presStyleLbl="revTx" presStyleIdx="1" presStyleCnt="4" custLinFactNeighborX="5846" custLinFactNeighborY="-3476">
        <dgm:presLayoutVars>
          <dgm:bulletEnabled val="1"/>
        </dgm:presLayoutVars>
      </dgm:prSet>
      <dgm:spPr/>
      <dgm:t>
        <a:bodyPr/>
        <a:lstStyle/>
        <a:p>
          <a:endParaRPr lang="en-US"/>
        </a:p>
      </dgm:t>
    </dgm:pt>
    <dgm:pt modelId="{C1AA5660-B1D4-439A-BD90-3F085DFD5A6E}" type="pres">
      <dgm:prSet presAssocID="{0A01D437-1A41-4527-BC97-506E9A027811}" presName="space" presStyleCnt="0"/>
      <dgm:spPr/>
    </dgm:pt>
    <dgm:pt modelId="{99D358FD-31CC-46D0-AB73-0117BFE197A5}" type="pres">
      <dgm:prSet presAssocID="{CE5F0199-77FA-4865-8A2B-E1344BB6D0DB}" presName="composite" presStyleCnt="0"/>
      <dgm:spPr/>
    </dgm:pt>
    <dgm:pt modelId="{120E09E1-4F3C-49B0-9B96-0E0AE4779C96}" type="pres">
      <dgm:prSet presAssocID="{CE5F0199-77FA-4865-8A2B-E1344BB6D0DB}" presName="parTx" presStyleLbl="node1" presStyleIdx="2" presStyleCnt="4">
        <dgm:presLayoutVars>
          <dgm:chMax val="0"/>
          <dgm:chPref val="0"/>
          <dgm:bulletEnabled val="1"/>
        </dgm:presLayoutVars>
      </dgm:prSet>
      <dgm:spPr/>
      <dgm:t>
        <a:bodyPr/>
        <a:lstStyle/>
        <a:p>
          <a:endParaRPr lang="en-US"/>
        </a:p>
      </dgm:t>
    </dgm:pt>
    <dgm:pt modelId="{DE4ED94B-096F-4DF2-8C2A-50DEF0F97552}" type="pres">
      <dgm:prSet presAssocID="{CE5F0199-77FA-4865-8A2B-E1344BB6D0DB}" presName="desTx" presStyleLbl="revTx" presStyleIdx="2" presStyleCnt="4" custLinFactNeighborX="5796" custLinFactNeighborY="-19195">
        <dgm:presLayoutVars>
          <dgm:bulletEnabled val="1"/>
        </dgm:presLayoutVars>
      </dgm:prSet>
      <dgm:spPr/>
      <dgm:t>
        <a:bodyPr/>
        <a:lstStyle/>
        <a:p>
          <a:endParaRPr lang="en-US"/>
        </a:p>
      </dgm:t>
    </dgm:pt>
    <dgm:pt modelId="{6134302F-7B08-47C1-8B1A-19B4B6DA27A3}" type="pres">
      <dgm:prSet presAssocID="{D82CC498-BC93-47DB-994A-8752BCE7BB49}" presName="space" presStyleCnt="0"/>
      <dgm:spPr/>
    </dgm:pt>
    <dgm:pt modelId="{A0F568C4-C240-4F5D-AC65-AE844193BA78}" type="pres">
      <dgm:prSet presAssocID="{417E4E62-5F42-4EB1-A074-C3AC97078F18}" presName="composite" presStyleCnt="0"/>
      <dgm:spPr/>
    </dgm:pt>
    <dgm:pt modelId="{FE0DF37D-F3E7-4E43-81DD-756702FE0A66}" type="pres">
      <dgm:prSet presAssocID="{417E4E62-5F42-4EB1-A074-C3AC97078F18}" presName="parTx" presStyleLbl="node1" presStyleIdx="3" presStyleCnt="4">
        <dgm:presLayoutVars>
          <dgm:chMax val="0"/>
          <dgm:chPref val="0"/>
          <dgm:bulletEnabled val="1"/>
        </dgm:presLayoutVars>
      </dgm:prSet>
      <dgm:spPr/>
      <dgm:t>
        <a:bodyPr/>
        <a:lstStyle/>
        <a:p>
          <a:endParaRPr lang="en-US"/>
        </a:p>
      </dgm:t>
    </dgm:pt>
    <dgm:pt modelId="{9A5CE9C0-17B1-46BE-AE75-DE813A49952E}" type="pres">
      <dgm:prSet presAssocID="{417E4E62-5F42-4EB1-A074-C3AC97078F18}" presName="desTx" presStyleLbl="revTx" presStyleIdx="3" presStyleCnt="4" custLinFactNeighborX="8721" custLinFactNeighborY="-19195">
        <dgm:presLayoutVars>
          <dgm:bulletEnabled val="1"/>
        </dgm:presLayoutVars>
      </dgm:prSet>
      <dgm:spPr/>
      <dgm:t>
        <a:bodyPr/>
        <a:lstStyle/>
        <a:p>
          <a:endParaRPr lang="en-US"/>
        </a:p>
      </dgm:t>
    </dgm:pt>
  </dgm:ptLst>
  <dgm:cxnLst>
    <dgm:cxn modelId="{D3405C9A-C351-4D32-AB57-0FCADF5C82D0}" srcId="{CE5F0199-77FA-4865-8A2B-E1344BB6D0DB}" destId="{F347EC15-1C69-402B-91A0-3D0A7CF740DA}" srcOrd="0" destOrd="0" parTransId="{D8C616AD-F5C5-4F83-A8DE-FB2C80E85AB5}" sibTransId="{9B1E090A-710F-4F5C-AD9A-F502A12742B9}"/>
    <dgm:cxn modelId="{43815239-0D0C-4B80-8CCE-393FE982490B}" srcId="{C89372C5-9AA6-4DBF-B2AC-58029E468B7C}" destId="{E61DA1B5-764E-45D5-8A7C-6D603C780E6F}" srcOrd="0" destOrd="0" parTransId="{47951D6D-D085-429E-B0C6-632B357B3691}" sibTransId="{02A70D39-AB95-4788-A3D4-1F99F8167424}"/>
    <dgm:cxn modelId="{76C52B76-B0FB-4D8A-A79E-D32B4050FE80}" srcId="{81B47FFA-E355-4D7F-8688-53FDF3948EB7}" destId="{C89372C5-9AA6-4DBF-B2AC-58029E468B7C}" srcOrd="0" destOrd="0" parTransId="{39A17311-942F-44AE-B49C-8262185D5FC7}" sibTransId="{6A362243-D9BD-460C-B062-519C69529D5A}"/>
    <dgm:cxn modelId="{493936A9-A3DD-4443-A494-9F27CE1DE5C8}" srcId="{81B47FFA-E355-4D7F-8688-53FDF3948EB7}" destId="{417E4E62-5F42-4EB1-A074-C3AC97078F18}" srcOrd="3" destOrd="0" parTransId="{AB27484D-2E45-4058-B82F-C16278CDDACA}" sibTransId="{57EF468F-AA1F-4E01-B5C6-9990981597EE}"/>
    <dgm:cxn modelId="{15355BEA-3BE6-4D5E-9298-3ED91F18C291}" srcId="{81B47FFA-E355-4D7F-8688-53FDF3948EB7}" destId="{34E7B576-6CD6-426A-B670-D51E8216AC27}" srcOrd="1" destOrd="0" parTransId="{69565148-2C70-415C-92D4-8615DF71DA89}" sibTransId="{0A01D437-1A41-4527-BC97-506E9A027811}"/>
    <dgm:cxn modelId="{73ACA1B4-B9DE-4650-B72B-CBB339AA8919}" type="presOf" srcId="{417E4E62-5F42-4EB1-A074-C3AC97078F18}" destId="{FE0DF37D-F3E7-4E43-81DD-756702FE0A66}" srcOrd="0" destOrd="0" presId="urn:microsoft.com/office/officeart/2005/8/layout/chevron1"/>
    <dgm:cxn modelId="{0E29CD76-3369-44F9-8E0D-161B8425FC14}" type="presOf" srcId="{483CF392-04E8-4C11-8A24-C50FDAE6C2DB}" destId="{9A5CE9C0-17B1-46BE-AE75-DE813A49952E}" srcOrd="0" destOrd="0" presId="urn:microsoft.com/office/officeart/2005/8/layout/chevron1"/>
    <dgm:cxn modelId="{227C29B3-FE63-49FF-9960-50487C6072A3}" type="presOf" srcId="{F347EC15-1C69-402B-91A0-3D0A7CF740DA}" destId="{DE4ED94B-096F-4DF2-8C2A-50DEF0F97552}" srcOrd="0" destOrd="0" presId="urn:microsoft.com/office/officeart/2005/8/layout/chevron1"/>
    <dgm:cxn modelId="{AFCF5144-E557-491F-91F8-F292BF469716}" type="presOf" srcId="{DB34595F-D9C0-488B-BD62-378C957937E9}" destId="{8CBB934D-51C8-4A5A-8104-330CCD581C8A}" srcOrd="0" destOrd="0" presId="urn:microsoft.com/office/officeart/2005/8/layout/chevron1"/>
    <dgm:cxn modelId="{0FD34424-8162-4DE6-AF96-4CC575F3C436}" type="presOf" srcId="{81B47FFA-E355-4D7F-8688-53FDF3948EB7}" destId="{687B72CD-B0F5-48B2-BBD7-B1C77832E636}" srcOrd="0" destOrd="0" presId="urn:microsoft.com/office/officeart/2005/8/layout/chevron1"/>
    <dgm:cxn modelId="{63BB11BB-B8A4-4DFD-96D1-0869140305DA}" srcId="{81B47FFA-E355-4D7F-8688-53FDF3948EB7}" destId="{CE5F0199-77FA-4865-8A2B-E1344BB6D0DB}" srcOrd="2" destOrd="0" parTransId="{24487D47-2318-43AD-8F06-35603E0C8CF0}" sibTransId="{D82CC498-BC93-47DB-994A-8752BCE7BB49}"/>
    <dgm:cxn modelId="{C6BCDC87-56DB-4AA9-94E5-2F31BF248658}" type="presOf" srcId="{34E7B576-6CD6-426A-B670-D51E8216AC27}" destId="{B49B0536-33FE-48C0-9A1D-4EBE7BB9B83F}" srcOrd="0" destOrd="0" presId="urn:microsoft.com/office/officeart/2005/8/layout/chevron1"/>
    <dgm:cxn modelId="{C8C56C18-60E0-4281-8CA7-8B7ABA388BDA}" srcId="{34E7B576-6CD6-426A-B670-D51E8216AC27}" destId="{DB34595F-D9C0-488B-BD62-378C957937E9}" srcOrd="0" destOrd="0" parTransId="{16A4F97D-1DDE-4A8C-9856-58D2E289D24C}" sibTransId="{A86FBA32-5467-4AA8-B7F8-D53B3FB1B06C}"/>
    <dgm:cxn modelId="{98EA95B1-E582-4F05-93E9-F5D38D46794D}" srcId="{417E4E62-5F42-4EB1-A074-C3AC97078F18}" destId="{483CF392-04E8-4C11-8A24-C50FDAE6C2DB}" srcOrd="0" destOrd="0" parTransId="{A8491F4D-6368-49B5-AD3B-D0376B01B0CB}" sibTransId="{CA6EF99E-DBE0-4783-B23A-DE2BE2CF32DB}"/>
    <dgm:cxn modelId="{CAFB366E-0355-4A3A-A802-C0FF3BA7D618}" type="presOf" srcId="{CE5F0199-77FA-4865-8A2B-E1344BB6D0DB}" destId="{120E09E1-4F3C-49B0-9B96-0E0AE4779C96}" srcOrd="0" destOrd="0" presId="urn:microsoft.com/office/officeart/2005/8/layout/chevron1"/>
    <dgm:cxn modelId="{C85B30FF-691F-4816-9A07-50AB74DE7DBD}" type="presOf" srcId="{E61DA1B5-764E-45D5-8A7C-6D603C780E6F}" destId="{8B9285ED-65B7-4BE8-8EBC-27851348C303}" srcOrd="0" destOrd="0" presId="urn:microsoft.com/office/officeart/2005/8/layout/chevron1"/>
    <dgm:cxn modelId="{76B6C0FF-3CBF-406B-8CF5-F1ED6AD40306}" type="presOf" srcId="{C89372C5-9AA6-4DBF-B2AC-58029E468B7C}" destId="{FF0F9021-5C3A-43C2-B3F3-7723ACE851BD}" srcOrd="0" destOrd="0" presId="urn:microsoft.com/office/officeart/2005/8/layout/chevron1"/>
    <dgm:cxn modelId="{D52D02EF-979C-4750-9A24-7CD16A3BE2E5}" type="presParOf" srcId="{687B72CD-B0F5-48B2-BBD7-B1C77832E636}" destId="{685507B1-3F06-48E7-A15C-8C4C127251FE}" srcOrd="0" destOrd="0" presId="urn:microsoft.com/office/officeart/2005/8/layout/chevron1"/>
    <dgm:cxn modelId="{3ABCAF0E-46B4-4F58-BA10-F3A45DF17DED}" type="presParOf" srcId="{685507B1-3F06-48E7-A15C-8C4C127251FE}" destId="{FF0F9021-5C3A-43C2-B3F3-7723ACE851BD}" srcOrd="0" destOrd="0" presId="urn:microsoft.com/office/officeart/2005/8/layout/chevron1"/>
    <dgm:cxn modelId="{CE9A13A5-1EE5-4693-9EF8-CAFB88EB9AF8}" type="presParOf" srcId="{685507B1-3F06-48E7-A15C-8C4C127251FE}" destId="{8B9285ED-65B7-4BE8-8EBC-27851348C303}" srcOrd="1" destOrd="0" presId="urn:microsoft.com/office/officeart/2005/8/layout/chevron1"/>
    <dgm:cxn modelId="{67F0418F-A4C8-4E63-AE9D-E51757385E39}" type="presParOf" srcId="{687B72CD-B0F5-48B2-BBD7-B1C77832E636}" destId="{BA332E4F-9C38-4FD4-882D-CB72DCE1CFBD}" srcOrd="1" destOrd="0" presId="urn:microsoft.com/office/officeart/2005/8/layout/chevron1"/>
    <dgm:cxn modelId="{D69E88EA-C7CC-418B-9FFA-31899DC3804B}" type="presParOf" srcId="{687B72CD-B0F5-48B2-BBD7-B1C77832E636}" destId="{D76EE511-210D-4BAB-BC68-DD75A0D0D13C}" srcOrd="2" destOrd="0" presId="urn:microsoft.com/office/officeart/2005/8/layout/chevron1"/>
    <dgm:cxn modelId="{CD754089-6945-4FF5-901D-12781AA44E80}" type="presParOf" srcId="{D76EE511-210D-4BAB-BC68-DD75A0D0D13C}" destId="{B49B0536-33FE-48C0-9A1D-4EBE7BB9B83F}" srcOrd="0" destOrd="0" presId="urn:microsoft.com/office/officeart/2005/8/layout/chevron1"/>
    <dgm:cxn modelId="{7F2F2BE5-FB62-430F-AD64-B087AE9E429F}" type="presParOf" srcId="{D76EE511-210D-4BAB-BC68-DD75A0D0D13C}" destId="{8CBB934D-51C8-4A5A-8104-330CCD581C8A}" srcOrd="1" destOrd="0" presId="urn:microsoft.com/office/officeart/2005/8/layout/chevron1"/>
    <dgm:cxn modelId="{C75803E7-B8E0-4F2B-9631-3E71BCB97ED9}" type="presParOf" srcId="{687B72CD-B0F5-48B2-BBD7-B1C77832E636}" destId="{C1AA5660-B1D4-439A-BD90-3F085DFD5A6E}" srcOrd="3" destOrd="0" presId="urn:microsoft.com/office/officeart/2005/8/layout/chevron1"/>
    <dgm:cxn modelId="{8138384E-B367-4E07-A6A1-DB6BD3C33383}" type="presParOf" srcId="{687B72CD-B0F5-48B2-BBD7-B1C77832E636}" destId="{99D358FD-31CC-46D0-AB73-0117BFE197A5}" srcOrd="4" destOrd="0" presId="urn:microsoft.com/office/officeart/2005/8/layout/chevron1"/>
    <dgm:cxn modelId="{F1BCBEE8-1A1B-4D5B-A837-BAF40F67D104}" type="presParOf" srcId="{99D358FD-31CC-46D0-AB73-0117BFE197A5}" destId="{120E09E1-4F3C-49B0-9B96-0E0AE4779C96}" srcOrd="0" destOrd="0" presId="urn:microsoft.com/office/officeart/2005/8/layout/chevron1"/>
    <dgm:cxn modelId="{46165836-C739-492F-8984-50C691F122BA}" type="presParOf" srcId="{99D358FD-31CC-46D0-AB73-0117BFE197A5}" destId="{DE4ED94B-096F-4DF2-8C2A-50DEF0F97552}" srcOrd="1" destOrd="0" presId="urn:microsoft.com/office/officeart/2005/8/layout/chevron1"/>
    <dgm:cxn modelId="{CC9FAE6B-63CD-4E53-BF34-1F3DFE32B6FC}" type="presParOf" srcId="{687B72CD-B0F5-48B2-BBD7-B1C77832E636}" destId="{6134302F-7B08-47C1-8B1A-19B4B6DA27A3}" srcOrd="5" destOrd="0" presId="urn:microsoft.com/office/officeart/2005/8/layout/chevron1"/>
    <dgm:cxn modelId="{8F59D943-8C6E-4EA2-A2AC-EF7DEE9EDC29}" type="presParOf" srcId="{687B72CD-B0F5-48B2-BBD7-B1C77832E636}" destId="{A0F568C4-C240-4F5D-AC65-AE844193BA78}" srcOrd="6" destOrd="0" presId="urn:microsoft.com/office/officeart/2005/8/layout/chevron1"/>
    <dgm:cxn modelId="{FC9B2AEB-7149-49D8-9EF5-AB52996171AE}" type="presParOf" srcId="{A0F568C4-C240-4F5D-AC65-AE844193BA78}" destId="{FE0DF37D-F3E7-4E43-81DD-756702FE0A66}" srcOrd="0" destOrd="0" presId="urn:microsoft.com/office/officeart/2005/8/layout/chevron1"/>
    <dgm:cxn modelId="{B77900C0-1611-4F2C-B2A2-5B7A4403A58D}" type="presParOf" srcId="{A0F568C4-C240-4F5D-AC65-AE844193BA78}" destId="{9A5CE9C0-17B1-46BE-AE75-DE813A49952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E32E9-D144-4276-B7EA-13EC02DCC6A8}"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en-US"/>
        </a:p>
      </dgm:t>
    </dgm:pt>
    <dgm:pt modelId="{CD2DA4D2-EE6B-4076-A321-9F2CAE6376D6}">
      <dgm:prSet phldrT="[Text]" custT="1"/>
      <dgm:spPr/>
      <dgm:t>
        <a:bodyPr/>
        <a:lstStyle/>
        <a:p>
          <a:r>
            <a:rPr lang="en-US" sz="1600" dirty="0" smtClean="0"/>
            <a:t>Pre-Reviewer                                                                                                                                        </a:t>
          </a:r>
          <a:r>
            <a:rPr lang="en-US" sz="1100" dirty="0" smtClean="0"/>
            <a:t>(</a:t>
          </a:r>
          <a:r>
            <a:rPr lang="en-US" sz="1100" i="1" dirty="0" smtClean="0"/>
            <a:t>Department Staff)</a:t>
          </a:r>
          <a:endParaRPr lang="en-US" sz="1100" i="1" dirty="0"/>
        </a:p>
      </dgm:t>
    </dgm:pt>
    <dgm:pt modelId="{7E4E3B91-884F-4997-B251-19C884B16FA9}" type="parTrans" cxnId="{F2B41FFF-F16B-4859-A21C-5D09670487DF}">
      <dgm:prSet/>
      <dgm:spPr/>
      <dgm:t>
        <a:bodyPr/>
        <a:lstStyle/>
        <a:p>
          <a:endParaRPr lang="en-US"/>
        </a:p>
      </dgm:t>
    </dgm:pt>
    <dgm:pt modelId="{27F985B9-D4E3-43CE-AB1D-E36B5069833A}" type="sibTrans" cxnId="{F2B41FFF-F16B-4859-A21C-5D09670487DF}">
      <dgm:prSet/>
      <dgm:spPr/>
      <dgm:t>
        <a:bodyPr/>
        <a:lstStyle/>
        <a:p>
          <a:endParaRPr lang="en-US"/>
        </a:p>
      </dgm:t>
    </dgm:pt>
    <dgm:pt modelId="{7298E18A-0995-4B69-9818-CB04F4540A4B}">
      <dgm:prSet phldrT="[Text]" custT="1"/>
      <dgm:spPr/>
      <dgm:t>
        <a:bodyPr/>
        <a:lstStyle/>
        <a:p>
          <a:r>
            <a:rPr lang="en-US" sz="1600" dirty="0" smtClean="0"/>
            <a:t>Certifier                                                                                                                                                                    </a:t>
          </a:r>
          <a:r>
            <a:rPr lang="en-US" sz="1100" i="1" dirty="0" smtClean="0"/>
            <a:t>(PI/Faculty or PD)</a:t>
          </a:r>
          <a:endParaRPr lang="en-US" sz="1100" i="1" dirty="0"/>
        </a:p>
      </dgm:t>
    </dgm:pt>
    <dgm:pt modelId="{611DC705-4D42-4D94-8A1B-4441B1100872}" type="parTrans" cxnId="{AD246D1F-2B95-4BC5-A673-A4F14473F59A}">
      <dgm:prSet/>
      <dgm:spPr/>
      <dgm:t>
        <a:bodyPr/>
        <a:lstStyle/>
        <a:p>
          <a:endParaRPr lang="en-US"/>
        </a:p>
      </dgm:t>
    </dgm:pt>
    <dgm:pt modelId="{27B9E70E-4F9C-41AE-9330-A0B331F24802}" type="sibTrans" cxnId="{AD246D1F-2B95-4BC5-A673-A4F14473F59A}">
      <dgm:prSet/>
      <dgm:spPr/>
      <dgm:t>
        <a:bodyPr/>
        <a:lstStyle/>
        <a:p>
          <a:endParaRPr lang="en-US"/>
        </a:p>
      </dgm:t>
    </dgm:pt>
    <dgm:pt modelId="{E033B8C3-A59C-4138-89E9-4699E9BAA3A8}">
      <dgm:prSet phldrT="[Text]"/>
      <dgm:spPr/>
      <dgm:t>
        <a:bodyPr/>
        <a:lstStyle/>
        <a:p>
          <a:r>
            <a:rPr lang="en-US" dirty="0" smtClean="0"/>
            <a:t>If effort % is correct, certifies actual effort</a:t>
          </a:r>
          <a:endParaRPr lang="en-US" dirty="0"/>
        </a:p>
      </dgm:t>
    </dgm:pt>
    <dgm:pt modelId="{7B2D112B-5212-4CDA-8FF6-2A4114018C71}" type="parTrans" cxnId="{D3169A5B-6876-44A0-B56E-7D5C7E0D4C5B}">
      <dgm:prSet/>
      <dgm:spPr/>
      <dgm:t>
        <a:bodyPr/>
        <a:lstStyle/>
        <a:p>
          <a:endParaRPr lang="en-US"/>
        </a:p>
      </dgm:t>
    </dgm:pt>
    <dgm:pt modelId="{1E64D6CF-823E-4D9E-8E31-0F0D3C8E1FE9}" type="sibTrans" cxnId="{D3169A5B-6876-44A0-B56E-7D5C7E0D4C5B}">
      <dgm:prSet/>
      <dgm:spPr/>
      <dgm:t>
        <a:bodyPr/>
        <a:lstStyle/>
        <a:p>
          <a:endParaRPr lang="en-US"/>
        </a:p>
      </dgm:t>
    </dgm:pt>
    <dgm:pt modelId="{40B17D97-F3BD-4729-89BC-59670C07FAED}">
      <dgm:prSet phldrT="[Text]" custT="1"/>
      <dgm:spPr/>
      <dgm:t>
        <a:bodyPr/>
        <a:lstStyle/>
        <a:p>
          <a:r>
            <a:rPr lang="en-US" sz="1600" dirty="0" smtClean="0"/>
            <a:t>Post-Reviewer                                                                                                                                             </a:t>
          </a:r>
          <a:r>
            <a:rPr lang="en-US" sz="1100" i="1" dirty="0" smtClean="0"/>
            <a:t>(Department Staff)</a:t>
          </a:r>
          <a:endParaRPr lang="en-US" sz="1100" i="1" dirty="0"/>
        </a:p>
      </dgm:t>
    </dgm:pt>
    <dgm:pt modelId="{E04863C5-8582-487A-ABFE-3924469E2B11}" type="parTrans" cxnId="{75125EFC-0322-458E-967B-A7E4DA78BCE2}">
      <dgm:prSet/>
      <dgm:spPr/>
      <dgm:t>
        <a:bodyPr/>
        <a:lstStyle/>
        <a:p>
          <a:endParaRPr lang="en-US"/>
        </a:p>
      </dgm:t>
    </dgm:pt>
    <dgm:pt modelId="{CD3CC99E-D01F-4236-A0C3-ADC02517EED8}" type="sibTrans" cxnId="{75125EFC-0322-458E-967B-A7E4DA78BCE2}">
      <dgm:prSet/>
      <dgm:spPr/>
      <dgm:t>
        <a:bodyPr/>
        <a:lstStyle/>
        <a:p>
          <a:endParaRPr lang="en-US"/>
        </a:p>
      </dgm:t>
    </dgm:pt>
    <dgm:pt modelId="{6291C654-6964-4595-ABD0-A196995BBC53}">
      <dgm:prSet phldrT="[Text]"/>
      <dgm:spPr/>
      <dgm:t>
        <a:bodyPr/>
        <a:lstStyle/>
        <a:p>
          <a:r>
            <a:rPr lang="en-US" dirty="0" smtClean="0"/>
            <a:t>This step is necessary if Certifier makes changes to the effort percentages</a:t>
          </a:r>
          <a:endParaRPr lang="en-US" dirty="0"/>
        </a:p>
      </dgm:t>
    </dgm:pt>
    <dgm:pt modelId="{956C8712-0CAE-4399-B1A5-40E1F8E34611}" type="parTrans" cxnId="{5DB479AE-9440-4FFD-8FD9-05A06487B08B}">
      <dgm:prSet/>
      <dgm:spPr/>
      <dgm:t>
        <a:bodyPr/>
        <a:lstStyle/>
        <a:p>
          <a:endParaRPr lang="en-US"/>
        </a:p>
      </dgm:t>
    </dgm:pt>
    <dgm:pt modelId="{0C137ED4-78BA-4822-A5D3-B92B944D2C3D}" type="sibTrans" cxnId="{5DB479AE-9440-4FFD-8FD9-05A06487B08B}">
      <dgm:prSet/>
      <dgm:spPr/>
      <dgm:t>
        <a:bodyPr/>
        <a:lstStyle/>
        <a:p>
          <a:endParaRPr lang="en-US"/>
        </a:p>
      </dgm:t>
    </dgm:pt>
    <dgm:pt modelId="{AD3BA9BA-0904-4BD3-8BD7-45EAC484B3DA}">
      <dgm:prSet phldrT="[Text]" custT="1"/>
      <dgm:spPr/>
      <dgm:t>
        <a:bodyPr/>
        <a:lstStyle/>
        <a:p>
          <a:r>
            <a:rPr lang="en-US" sz="1600" dirty="0" smtClean="0"/>
            <a:t>Central Administrator (CA)                                                                                                                       </a:t>
          </a:r>
          <a:r>
            <a:rPr lang="en-US" sz="1100" i="1" dirty="0" smtClean="0"/>
            <a:t>(Office of Contracts and Grants)</a:t>
          </a:r>
          <a:endParaRPr lang="en-US" sz="1100" i="1" dirty="0"/>
        </a:p>
      </dgm:t>
    </dgm:pt>
    <dgm:pt modelId="{9F35E561-5CC4-481F-8307-F5A11F3C4DC0}" type="parTrans" cxnId="{A4A22D0D-F9B7-4891-A6D2-8B9016FCD878}">
      <dgm:prSet/>
      <dgm:spPr/>
      <dgm:t>
        <a:bodyPr/>
        <a:lstStyle/>
        <a:p>
          <a:endParaRPr lang="en-US"/>
        </a:p>
      </dgm:t>
    </dgm:pt>
    <dgm:pt modelId="{FBA95D3B-4C25-4A7E-9D41-7D1CBBEABCC7}" type="sibTrans" cxnId="{A4A22D0D-F9B7-4891-A6D2-8B9016FCD878}">
      <dgm:prSet/>
      <dgm:spPr/>
      <dgm:t>
        <a:bodyPr/>
        <a:lstStyle/>
        <a:p>
          <a:endParaRPr lang="en-US"/>
        </a:p>
      </dgm:t>
    </dgm:pt>
    <dgm:pt modelId="{1F9BD769-A113-405A-9136-D532647C86C5}">
      <dgm:prSet phldrT="[Text]"/>
      <dgm:spPr/>
      <dgm:t>
        <a:bodyPr/>
        <a:lstStyle/>
        <a:p>
          <a:r>
            <a:rPr lang="en-US" dirty="0" smtClean="0"/>
            <a:t>Initializes Quarterly Effort Reporting Cycle</a:t>
          </a:r>
          <a:endParaRPr lang="en-US" dirty="0"/>
        </a:p>
      </dgm:t>
    </dgm:pt>
    <dgm:pt modelId="{DA81233A-6598-48A6-B708-8535A466779A}" type="parTrans" cxnId="{0EA1971B-3550-4F74-AA1B-63C0CA91E9AE}">
      <dgm:prSet/>
      <dgm:spPr/>
      <dgm:t>
        <a:bodyPr/>
        <a:lstStyle/>
        <a:p>
          <a:endParaRPr lang="en-US"/>
        </a:p>
      </dgm:t>
    </dgm:pt>
    <dgm:pt modelId="{E06B4814-8D8E-4E20-B1FC-B758CBD5E80E}" type="sibTrans" cxnId="{0EA1971B-3550-4F74-AA1B-63C0CA91E9AE}">
      <dgm:prSet/>
      <dgm:spPr/>
      <dgm:t>
        <a:bodyPr/>
        <a:lstStyle/>
        <a:p>
          <a:endParaRPr lang="en-US"/>
        </a:p>
      </dgm:t>
    </dgm:pt>
    <dgm:pt modelId="{B8DF9696-7207-43B4-AAA2-D7AD6713B211}">
      <dgm:prSet phldrT="[Text]"/>
      <dgm:spPr/>
      <dgm:t>
        <a:bodyPr/>
        <a:lstStyle/>
        <a:p>
          <a:r>
            <a:rPr lang="en-US" dirty="0" smtClean="0"/>
            <a:t>Sends notification to Pre-Reviewers</a:t>
          </a:r>
          <a:endParaRPr lang="en-US" dirty="0"/>
        </a:p>
      </dgm:t>
    </dgm:pt>
    <dgm:pt modelId="{E5BD2E3D-D1D0-4D06-9B35-263291C030E9}" type="parTrans" cxnId="{929323FD-FFFB-42B4-9424-1690F82AFA60}">
      <dgm:prSet/>
      <dgm:spPr/>
      <dgm:t>
        <a:bodyPr/>
        <a:lstStyle/>
        <a:p>
          <a:endParaRPr lang="en-US"/>
        </a:p>
      </dgm:t>
    </dgm:pt>
    <dgm:pt modelId="{B1DB7422-1189-462A-85EE-93A353D7A860}" type="sibTrans" cxnId="{929323FD-FFFB-42B4-9424-1690F82AFA60}">
      <dgm:prSet/>
      <dgm:spPr/>
      <dgm:t>
        <a:bodyPr/>
        <a:lstStyle/>
        <a:p>
          <a:endParaRPr lang="en-US"/>
        </a:p>
      </dgm:t>
    </dgm:pt>
    <dgm:pt modelId="{D8C3EF5B-9016-4796-989C-9CCD39E0F87F}">
      <dgm:prSet phldrT="[Text]"/>
      <dgm:spPr/>
      <dgm:t>
        <a:bodyPr/>
        <a:lstStyle/>
        <a:p>
          <a:r>
            <a:rPr lang="en-US" dirty="0" smtClean="0"/>
            <a:t>When completed and/or approved, automatic e-mail notification is sent to Certifier</a:t>
          </a:r>
          <a:endParaRPr lang="en-US" dirty="0"/>
        </a:p>
      </dgm:t>
    </dgm:pt>
    <dgm:pt modelId="{8EB888A5-22B6-440F-8CB6-87622540681F}" type="parTrans" cxnId="{79616F5B-1BD3-4A2D-8CAD-991850A6BC12}">
      <dgm:prSet/>
      <dgm:spPr/>
      <dgm:t>
        <a:bodyPr/>
        <a:lstStyle/>
        <a:p>
          <a:endParaRPr lang="en-US"/>
        </a:p>
      </dgm:t>
    </dgm:pt>
    <dgm:pt modelId="{F89E06FF-DFC7-4A54-9DCA-488407044E84}" type="sibTrans" cxnId="{79616F5B-1BD3-4A2D-8CAD-991850A6BC12}">
      <dgm:prSet/>
      <dgm:spPr/>
      <dgm:t>
        <a:bodyPr/>
        <a:lstStyle/>
        <a:p>
          <a:endParaRPr lang="en-US"/>
        </a:p>
      </dgm:t>
    </dgm:pt>
    <dgm:pt modelId="{67AEB945-5E7B-4186-A9D5-A2B01AA0F6C4}">
      <dgm:prSet phldrT="[Text]"/>
      <dgm:spPr/>
      <dgm:t>
        <a:bodyPr/>
        <a:lstStyle/>
        <a:p>
          <a:r>
            <a:rPr lang="en-US" dirty="0" smtClean="0"/>
            <a:t>If effort % is incorrect, contact pre-reviewer</a:t>
          </a:r>
          <a:endParaRPr lang="en-US" dirty="0"/>
        </a:p>
      </dgm:t>
    </dgm:pt>
    <dgm:pt modelId="{2C826050-D56A-449E-8C9A-505D02A035BD}" type="parTrans" cxnId="{38AC30FE-37F4-44CF-8BCA-785CF7C6A330}">
      <dgm:prSet/>
      <dgm:spPr/>
      <dgm:t>
        <a:bodyPr/>
        <a:lstStyle/>
        <a:p>
          <a:endParaRPr lang="en-US"/>
        </a:p>
      </dgm:t>
    </dgm:pt>
    <dgm:pt modelId="{4A705673-31F9-4C25-8F72-40814E326C1A}" type="sibTrans" cxnId="{38AC30FE-37F4-44CF-8BCA-785CF7C6A330}">
      <dgm:prSet/>
      <dgm:spPr/>
      <dgm:t>
        <a:bodyPr/>
        <a:lstStyle/>
        <a:p>
          <a:endParaRPr lang="en-US"/>
        </a:p>
      </dgm:t>
    </dgm:pt>
    <dgm:pt modelId="{87A4296C-E31A-4FCD-9384-312D9FACE9ED}">
      <dgm:prSet phldrT="[Text]"/>
      <dgm:spPr/>
      <dgm:t>
        <a:bodyPr/>
        <a:lstStyle/>
        <a:p>
          <a:r>
            <a:rPr lang="en-US" dirty="0" smtClean="0"/>
            <a:t>Reviews Effort Forms</a:t>
          </a:r>
          <a:endParaRPr lang="en-US" dirty="0"/>
        </a:p>
      </dgm:t>
    </dgm:pt>
    <dgm:pt modelId="{8AC859BA-BD03-4E33-A2AE-60A2B6D6F537}" type="sibTrans" cxnId="{69B779F0-7156-4FD5-8039-A3EF93328AD2}">
      <dgm:prSet/>
      <dgm:spPr/>
      <dgm:t>
        <a:bodyPr/>
        <a:lstStyle/>
        <a:p>
          <a:endParaRPr lang="en-US"/>
        </a:p>
      </dgm:t>
    </dgm:pt>
    <dgm:pt modelId="{79C36602-98C2-44A5-8523-A38DBCCD0684}" type="parTrans" cxnId="{69B779F0-7156-4FD5-8039-A3EF93328AD2}">
      <dgm:prSet/>
      <dgm:spPr/>
      <dgm:t>
        <a:bodyPr/>
        <a:lstStyle/>
        <a:p>
          <a:endParaRPr lang="en-US"/>
        </a:p>
      </dgm:t>
    </dgm:pt>
    <dgm:pt modelId="{B167C864-A922-4C4D-9A45-CA21D0A212E0}" type="pres">
      <dgm:prSet presAssocID="{8FDE32E9-D144-4276-B7EA-13EC02DCC6A8}" presName="Name0" presStyleCnt="0">
        <dgm:presLayoutVars>
          <dgm:dir/>
          <dgm:animLvl val="lvl"/>
          <dgm:resizeHandles val="exact"/>
        </dgm:presLayoutVars>
      </dgm:prSet>
      <dgm:spPr/>
      <dgm:t>
        <a:bodyPr/>
        <a:lstStyle/>
        <a:p>
          <a:endParaRPr lang="en-US"/>
        </a:p>
      </dgm:t>
    </dgm:pt>
    <dgm:pt modelId="{44F61CB7-7049-4813-9E4F-5B5559402EAA}" type="pres">
      <dgm:prSet presAssocID="{40B17D97-F3BD-4729-89BC-59670C07FAED}" presName="boxAndChildren" presStyleCnt="0"/>
      <dgm:spPr/>
      <dgm:t>
        <a:bodyPr/>
        <a:lstStyle/>
        <a:p>
          <a:endParaRPr lang="en-US"/>
        </a:p>
      </dgm:t>
    </dgm:pt>
    <dgm:pt modelId="{89B162ED-D9BA-45F3-90A0-E055744D89DC}" type="pres">
      <dgm:prSet presAssocID="{40B17D97-F3BD-4729-89BC-59670C07FAED}" presName="parentTextBox" presStyleLbl="node1" presStyleIdx="0" presStyleCnt="4"/>
      <dgm:spPr/>
      <dgm:t>
        <a:bodyPr/>
        <a:lstStyle/>
        <a:p>
          <a:endParaRPr lang="en-US"/>
        </a:p>
      </dgm:t>
    </dgm:pt>
    <dgm:pt modelId="{EEB87BB4-1743-43CD-A3C5-9469CE587C15}" type="pres">
      <dgm:prSet presAssocID="{40B17D97-F3BD-4729-89BC-59670C07FAED}" presName="entireBox" presStyleLbl="node1" presStyleIdx="0" presStyleCnt="4"/>
      <dgm:spPr/>
      <dgm:t>
        <a:bodyPr/>
        <a:lstStyle/>
        <a:p>
          <a:endParaRPr lang="en-US"/>
        </a:p>
      </dgm:t>
    </dgm:pt>
    <dgm:pt modelId="{90C60267-33BE-452D-B35F-C65ACB9432BB}" type="pres">
      <dgm:prSet presAssocID="{40B17D97-F3BD-4729-89BC-59670C07FAED}" presName="descendantBox" presStyleCnt="0"/>
      <dgm:spPr/>
      <dgm:t>
        <a:bodyPr/>
        <a:lstStyle/>
        <a:p>
          <a:endParaRPr lang="en-US"/>
        </a:p>
      </dgm:t>
    </dgm:pt>
    <dgm:pt modelId="{F1FC9829-6C89-4EE3-9871-7D10B1EFDEF0}" type="pres">
      <dgm:prSet presAssocID="{6291C654-6964-4595-ABD0-A196995BBC53}" presName="childTextBox" presStyleLbl="fgAccFollowNode1" presStyleIdx="0" presStyleCnt="7">
        <dgm:presLayoutVars>
          <dgm:bulletEnabled val="1"/>
        </dgm:presLayoutVars>
      </dgm:prSet>
      <dgm:spPr/>
      <dgm:t>
        <a:bodyPr/>
        <a:lstStyle/>
        <a:p>
          <a:endParaRPr lang="en-US"/>
        </a:p>
      </dgm:t>
    </dgm:pt>
    <dgm:pt modelId="{98C03C19-BAD7-466C-A032-DEFA44A4FA59}" type="pres">
      <dgm:prSet presAssocID="{27B9E70E-4F9C-41AE-9330-A0B331F24802}" presName="sp" presStyleCnt="0"/>
      <dgm:spPr/>
      <dgm:t>
        <a:bodyPr/>
        <a:lstStyle/>
        <a:p>
          <a:endParaRPr lang="en-US"/>
        </a:p>
      </dgm:t>
    </dgm:pt>
    <dgm:pt modelId="{82FA604D-8E58-4940-8095-80A3912B7F05}" type="pres">
      <dgm:prSet presAssocID="{7298E18A-0995-4B69-9818-CB04F4540A4B}" presName="arrowAndChildren" presStyleCnt="0"/>
      <dgm:spPr/>
      <dgm:t>
        <a:bodyPr/>
        <a:lstStyle/>
        <a:p>
          <a:endParaRPr lang="en-US"/>
        </a:p>
      </dgm:t>
    </dgm:pt>
    <dgm:pt modelId="{1D0341DF-5660-4AC8-902B-CDF0687ED2F7}" type="pres">
      <dgm:prSet presAssocID="{7298E18A-0995-4B69-9818-CB04F4540A4B}" presName="parentTextArrow" presStyleLbl="node1" presStyleIdx="0" presStyleCnt="4"/>
      <dgm:spPr/>
      <dgm:t>
        <a:bodyPr/>
        <a:lstStyle/>
        <a:p>
          <a:endParaRPr lang="en-US"/>
        </a:p>
      </dgm:t>
    </dgm:pt>
    <dgm:pt modelId="{1CA29421-CC8B-49F3-8704-B7E07534D252}" type="pres">
      <dgm:prSet presAssocID="{7298E18A-0995-4B69-9818-CB04F4540A4B}" presName="arrow" presStyleLbl="node1" presStyleIdx="1" presStyleCnt="4"/>
      <dgm:spPr/>
      <dgm:t>
        <a:bodyPr/>
        <a:lstStyle/>
        <a:p>
          <a:endParaRPr lang="en-US"/>
        </a:p>
      </dgm:t>
    </dgm:pt>
    <dgm:pt modelId="{203AE379-9E4C-4CC4-BA1C-5C725CB4B55E}" type="pres">
      <dgm:prSet presAssocID="{7298E18A-0995-4B69-9818-CB04F4540A4B}" presName="descendantArrow" presStyleCnt="0"/>
      <dgm:spPr/>
      <dgm:t>
        <a:bodyPr/>
        <a:lstStyle/>
        <a:p>
          <a:endParaRPr lang="en-US"/>
        </a:p>
      </dgm:t>
    </dgm:pt>
    <dgm:pt modelId="{A17C7798-4377-469C-8DC1-5D3B89D29DF9}" type="pres">
      <dgm:prSet presAssocID="{E033B8C3-A59C-4138-89E9-4699E9BAA3A8}" presName="childTextArrow" presStyleLbl="fgAccFollowNode1" presStyleIdx="1" presStyleCnt="7">
        <dgm:presLayoutVars>
          <dgm:bulletEnabled val="1"/>
        </dgm:presLayoutVars>
      </dgm:prSet>
      <dgm:spPr/>
      <dgm:t>
        <a:bodyPr/>
        <a:lstStyle/>
        <a:p>
          <a:endParaRPr lang="en-US"/>
        </a:p>
      </dgm:t>
    </dgm:pt>
    <dgm:pt modelId="{FA36BABC-5ED3-4A31-9C4E-533C4EA2A89F}" type="pres">
      <dgm:prSet presAssocID="{67AEB945-5E7B-4186-A9D5-A2B01AA0F6C4}" presName="childTextArrow" presStyleLbl="fgAccFollowNode1" presStyleIdx="2" presStyleCnt="7">
        <dgm:presLayoutVars>
          <dgm:bulletEnabled val="1"/>
        </dgm:presLayoutVars>
      </dgm:prSet>
      <dgm:spPr/>
      <dgm:t>
        <a:bodyPr/>
        <a:lstStyle/>
        <a:p>
          <a:endParaRPr lang="en-US"/>
        </a:p>
      </dgm:t>
    </dgm:pt>
    <dgm:pt modelId="{6E5C6503-F479-4576-B74C-C87555ADB829}" type="pres">
      <dgm:prSet presAssocID="{27F985B9-D4E3-43CE-AB1D-E36B5069833A}" presName="sp" presStyleCnt="0"/>
      <dgm:spPr/>
      <dgm:t>
        <a:bodyPr/>
        <a:lstStyle/>
        <a:p>
          <a:endParaRPr lang="en-US"/>
        </a:p>
      </dgm:t>
    </dgm:pt>
    <dgm:pt modelId="{C1956B20-F334-482A-A7DB-E7981C748853}" type="pres">
      <dgm:prSet presAssocID="{CD2DA4D2-EE6B-4076-A321-9F2CAE6376D6}" presName="arrowAndChildren" presStyleCnt="0"/>
      <dgm:spPr/>
      <dgm:t>
        <a:bodyPr/>
        <a:lstStyle/>
        <a:p>
          <a:endParaRPr lang="en-US"/>
        </a:p>
      </dgm:t>
    </dgm:pt>
    <dgm:pt modelId="{560CA5A7-F494-453C-BAEB-9F77526B7D3C}" type="pres">
      <dgm:prSet presAssocID="{CD2DA4D2-EE6B-4076-A321-9F2CAE6376D6}" presName="parentTextArrow" presStyleLbl="node1" presStyleIdx="1" presStyleCnt="4"/>
      <dgm:spPr/>
      <dgm:t>
        <a:bodyPr/>
        <a:lstStyle/>
        <a:p>
          <a:endParaRPr lang="en-US"/>
        </a:p>
      </dgm:t>
    </dgm:pt>
    <dgm:pt modelId="{8EDCEF6F-3B3B-47A4-92A8-C0F4C64A1CA0}" type="pres">
      <dgm:prSet presAssocID="{CD2DA4D2-EE6B-4076-A321-9F2CAE6376D6}" presName="arrow" presStyleLbl="node1" presStyleIdx="2" presStyleCnt="4"/>
      <dgm:spPr/>
      <dgm:t>
        <a:bodyPr/>
        <a:lstStyle/>
        <a:p>
          <a:endParaRPr lang="en-US"/>
        </a:p>
      </dgm:t>
    </dgm:pt>
    <dgm:pt modelId="{B7974903-E3FB-4D71-AF00-5715F79D97B2}" type="pres">
      <dgm:prSet presAssocID="{CD2DA4D2-EE6B-4076-A321-9F2CAE6376D6}" presName="descendantArrow" presStyleCnt="0"/>
      <dgm:spPr/>
      <dgm:t>
        <a:bodyPr/>
        <a:lstStyle/>
        <a:p>
          <a:endParaRPr lang="en-US"/>
        </a:p>
      </dgm:t>
    </dgm:pt>
    <dgm:pt modelId="{C9418ED2-BA4D-4FB1-9015-BCD654E8BC1E}" type="pres">
      <dgm:prSet presAssocID="{87A4296C-E31A-4FCD-9384-312D9FACE9ED}" presName="childTextArrow" presStyleLbl="fgAccFollowNode1" presStyleIdx="3" presStyleCnt="7">
        <dgm:presLayoutVars>
          <dgm:bulletEnabled val="1"/>
        </dgm:presLayoutVars>
      </dgm:prSet>
      <dgm:spPr/>
      <dgm:t>
        <a:bodyPr/>
        <a:lstStyle/>
        <a:p>
          <a:endParaRPr lang="en-US"/>
        </a:p>
      </dgm:t>
    </dgm:pt>
    <dgm:pt modelId="{97E04249-3641-4E8C-8B84-3A288832FCE2}" type="pres">
      <dgm:prSet presAssocID="{D8C3EF5B-9016-4796-989C-9CCD39E0F87F}" presName="childTextArrow" presStyleLbl="fgAccFollowNode1" presStyleIdx="4" presStyleCnt="7">
        <dgm:presLayoutVars>
          <dgm:bulletEnabled val="1"/>
        </dgm:presLayoutVars>
      </dgm:prSet>
      <dgm:spPr/>
      <dgm:t>
        <a:bodyPr/>
        <a:lstStyle/>
        <a:p>
          <a:endParaRPr lang="en-US"/>
        </a:p>
      </dgm:t>
    </dgm:pt>
    <dgm:pt modelId="{7FBFBD7D-8640-4349-9EF0-E581A714B20E}" type="pres">
      <dgm:prSet presAssocID="{FBA95D3B-4C25-4A7E-9D41-7D1CBBEABCC7}" presName="sp" presStyleCnt="0"/>
      <dgm:spPr/>
      <dgm:t>
        <a:bodyPr/>
        <a:lstStyle/>
        <a:p>
          <a:endParaRPr lang="en-US"/>
        </a:p>
      </dgm:t>
    </dgm:pt>
    <dgm:pt modelId="{B62049D4-083C-4CBA-B161-84FF10207096}" type="pres">
      <dgm:prSet presAssocID="{AD3BA9BA-0904-4BD3-8BD7-45EAC484B3DA}" presName="arrowAndChildren" presStyleCnt="0"/>
      <dgm:spPr/>
      <dgm:t>
        <a:bodyPr/>
        <a:lstStyle/>
        <a:p>
          <a:endParaRPr lang="en-US"/>
        </a:p>
      </dgm:t>
    </dgm:pt>
    <dgm:pt modelId="{12951899-C31D-4D3E-9FF3-F1C359422D00}" type="pres">
      <dgm:prSet presAssocID="{AD3BA9BA-0904-4BD3-8BD7-45EAC484B3DA}" presName="parentTextArrow" presStyleLbl="node1" presStyleIdx="2" presStyleCnt="4"/>
      <dgm:spPr/>
      <dgm:t>
        <a:bodyPr/>
        <a:lstStyle/>
        <a:p>
          <a:endParaRPr lang="en-US"/>
        </a:p>
      </dgm:t>
    </dgm:pt>
    <dgm:pt modelId="{E24835F4-6E62-4458-A2EE-CF3860414EB7}" type="pres">
      <dgm:prSet presAssocID="{AD3BA9BA-0904-4BD3-8BD7-45EAC484B3DA}" presName="arrow" presStyleLbl="node1" presStyleIdx="3" presStyleCnt="4" custLinFactNeighborX="-8496" custLinFactNeighborY="-3355"/>
      <dgm:spPr/>
      <dgm:t>
        <a:bodyPr/>
        <a:lstStyle/>
        <a:p>
          <a:endParaRPr lang="en-US"/>
        </a:p>
      </dgm:t>
    </dgm:pt>
    <dgm:pt modelId="{8094FFBB-F28C-41AB-8388-1931B68CBB75}" type="pres">
      <dgm:prSet presAssocID="{AD3BA9BA-0904-4BD3-8BD7-45EAC484B3DA}" presName="descendantArrow" presStyleCnt="0"/>
      <dgm:spPr/>
      <dgm:t>
        <a:bodyPr/>
        <a:lstStyle/>
        <a:p>
          <a:endParaRPr lang="en-US"/>
        </a:p>
      </dgm:t>
    </dgm:pt>
    <dgm:pt modelId="{2F9FDF7F-9942-4212-A59C-0DC2E9D1B987}" type="pres">
      <dgm:prSet presAssocID="{1F9BD769-A113-405A-9136-D532647C86C5}" presName="childTextArrow" presStyleLbl="fgAccFollowNode1" presStyleIdx="5" presStyleCnt="7">
        <dgm:presLayoutVars>
          <dgm:bulletEnabled val="1"/>
        </dgm:presLayoutVars>
      </dgm:prSet>
      <dgm:spPr/>
      <dgm:t>
        <a:bodyPr/>
        <a:lstStyle/>
        <a:p>
          <a:endParaRPr lang="en-US"/>
        </a:p>
      </dgm:t>
    </dgm:pt>
    <dgm:pt modelId="{FE04808B-F65B-4D53-ADF6-D731325BDEAB}" type="pres">
      <dgm:prSet presAssocID="{B8DF9696-7207-43B4-AAA2-D7AD6713B211}" presName="childTextArrow" presStyleLbl="fgAccFollowNode1" presStyleIdx="6" presStyleCnt="7">
        <dgm:presLayoutVars>
          <dgm:bulletEnabled val="1"/>
        </dgm:presLayoutVars>
      </dgm:prSet>
      <dgm:spPr/>
      <dgm:t>
        <a:bodyPr/>
        <a:lstStyle/>
        <a:p>
          <a:endParaRPr lang="en-US"/>
        </a:p>
      </dgm:t>
    </dgm:pt>
  </dgm:ptLst>
  <dgm:cxnLst>
    <dgm:cxn modelId="{133BAD14-7FDC-4E3D-8E86-868483E74C32}" type="presOf" srcId="{40B17D97-F3BD-4729-89BC-59670C07FAED}" destId="{89B162ED-D9BA-45F3-90A0-E055744D89DC}" srcOrd="0" destOrd="0" presId="urn:microsoft.com/office/officeart/2005/8/layout/process4"/>
    <dgm:cxn modelId="{0EA1971B-3550-4F74-AA1B-63C0CA91E9AE}" srcId="{AD3BA9BA-0904-4BD3-8BD7-45EAC484B3DA}" destId="{1F9BD769-A113-405A-9136-D532647C86C5}" srcOrd="0" destOrd="0" parTransId="{DA81233A-6598-48A6-B708-8535A466779A}" sibTransId="{E06B4814-8D8E-4E20-B1FC-B758CBD5E80E}"/>
    <dgm:cxn modelId="{AE2AA791-560F-48D0-B24E-BCFA8CDFAF8D}" type="presOf" srcId="{6291C654-6964-4595-ABD0-A196995BBC53}" destId="{F1FC9829-6C89-4EE3-9871-7D10B1EFDEF0}" srcOrd="0" destOrd="0" presId="urn:microsoft.com/office/officeart/2005/8/layout/process4"/>
    <dgm:cxn modelId="{69B779F0-7156-4FD5-8039-A3EF93328AD2}" srcId="{CD2DA4D2-EE6B-4076-A321-9F2CAE6376D6}" destId="{87A4296C-E31A-4FCD-9384-312D9FACE9ED}" srcOrd="0" destOrd="0" parTransId="{79C36602-98C2-44A5-8523-A38DBCCD0684}" sibTransId="{8AC859BA-BD03-4E33-A2AE-60A2B6D6F537}"/>
    <dgm:cxn modelId="{929323FD-FFFB-42B4-9424-1690F82AFA60}" srcId="{AD3BA9BA-0904-4BD3-8BD7-45EAC484B3DA}" destId="{B8DF9696-7207-43B4-AAA2-D7AD6713B211}" srcOrd="1" destOrd="0" parTransId="{E5BD2E3D-D1D0-4D06-9B35-263291C030E9}" sibTransId="{B1DB7422-1189-462A-85EE-93A353D7A860}"/>
    <dgm:cxn modelId="{A4A22D0D-F9B7-4891-A6D2-8B9016FCD878}" srcId="{8FDE32E9-D144-4276-B7EA-13EC02DCC6A8}" destId="{AD3BA9BA-0904-4BD3-8BD7-45EAC484B3DA}" srcOrd="0" destOrd="0" parTransId="{9F35E561-5CC4-481F-8307-F5A11F3C4DC0}" sibTransId="{FBA95D3B-4C25-4A7E-9D41-7D1CBBEABCC7}"/>
    <dgm:cxn modelId="{AD246D1F-2B95-4BC5-A673-A4F14473F59A}" srcId="{8FDE32E9-D144-4276-B7EA-13EC02DCC6A8}" destId="{7298E18A-0995-4B69-9818-CB04F4540A4B}" srcOrd="2" destOrd="0" parTransId="{611DC705-4D42-4D94-8A1B-4441B1100872}" sibTransId="{27B9E70E-4F9C-41AE-9330-A0B331F24802}"/>
    <dgm:cxn modelId="{5DB479AE-9440-4FFD-8FD9-05A06487B08B}" srcId="{40B17D97-F3BD-4729-89BC-59670C07FAED}" destId="{6291C654-6964-4595-ABD0-A196995BBC53}" srcOrd="0" destOrd="0" parTransId="{956C8712-0CAE-4399-B1A5-40E1F8E34611}" sibTransId="{0C137ED4-78BA-4822-A5D3-B92B944D2C3D}"/>
    <dgm:cxn modelId="{C721BB50-1AD1-4C79-A697-31794F2A5ED3}" type="presOf" srcId="{D8C3EF5B-9016-4796-989C-9CCD39E0F87F}" destId="{97E04249-3641-4E8C-8B84-3A288832FCE2}" srcOrd="0" destOrd="0" presId="urn:microsoft.com/office/officeart/2005/8/layout/process4"/>
    <dgm:cxn modelId="{D6F0289D-AEF6-4DAF-B17B-C080FA04DF11}" type="presOf" srcId="{CD2DA4D2-EE6B-4076-A321-9F2CAE6376D6}" destId="{8EDCEF6F-3B3B-47A4-92A8-C0F4C64A1CA0}" srcOrd="1" destOrd="0" presId="urn:microsoft.com/office/officeart/2005/8/layout/process4"/>
    <dgm:cxn modelId="{FF0300D5-3820-44B1-B93D-492834321E5B}" type="presOf" srcId="{1F9BD769-A113-405A-9136-D532647C86C5}" destId="{2F9FDF7F-9942-4212-A59C-0DC2E9D1B987}" srcOrd="0" destOrd="0" presId="urn:microsoft.com/office/officeart/2005/8/layout/process4"/>
    <dgm:cxn modelId="{79616F5B-1BD3-4A2D-8CAD-991850A6BC12}" srcId="{CD2DA4D2-EE6B-4076-A321-9F2CAE6376D6}" destId="{D8C3EF5B-9016-4796-989C-9CCD39E0F87F}" srcOrd="1" destOrd="0" parTransId="{8EB888A5-22B6-440F-8CB6-87622540681F}" sibTransId="{F89E06FF-DFC7-4A54-9DCA-488407044E84}"/>
    <dgm:cxn modelId="{4A9A9676-A0C8-4290-A6A6-EDEF9A5A9D53}" type="presOf" srcId="{40B17D97-F3BD-4729-89BC-59670C07FAED}" destId="{EEB87BB4-1743-43CD-A3C5-9469CE587C15}" srcOrd="1" destOrd="0" presId="urn:microsoft.com/office/officeart/2005/8/layout/process4"/>
    <dgm:cxn modelId="{24C674FC-A479-424F-AA0E-0D181166F6B4}" type="presOf" srcId="{7298E18A-0995-4B69-9818-CB04F4540A4B}" destId="{1CA29421-CC8B-49F3-8704-B7E07534D252}" srcOrd="1" destOrd="0" presId="urn:microsoft.com/office/officeart/2005/8/layout/process4"/>
    <dgm:cxn modelId="{223FD12A-995B-4C04-84D4-1607AAB80BF0}" type="presOf" srcId="{67AEB945-5E7B-4186-A9D5-A2B01AA0F6C4}" destId="{FA36BABC-5ED3-4A31-9C4E-533C4EA2A89F}" srcOrd="0" destOrd="0" presId="urn:microsoft.com/office/officeart/2005/8/layout/process4"/>
    <dgm:cxn modelId="{43111AAD-F37F-4A25-A35D-4938BDB9960C}" type="presOf" srcId="{7298E18A-0995-4B69-9818-CB04F4540A4B}" destId="{1D0341DF-5660-4AC8-902B-CDF0687ED2F7}" srcOrd="0" destOrd="0" presId="urn:microsoft.com/office/officeart/2005/8/layout/process4"/>
    <dgm:cxn modelId="{F2B41FFF-F16B-4859-A21C-5D09670487DF}" srcId="{8FDE32E9-D144-4276-B7EA-13EC02DCC6A8}" destId="{CD2DA4D2-EE6B-4076-A321-9F2CAE6376D6}" srcOrd="1" destOrd="0" parTransId="{7E4E3B91-884F-4997-B251-19C884B16FA9}" sibTransId="{27F985B9-D4E3-43CE-AB1D-E36B5069833A}"/>
    <dgm:cxn modelId="{38AC30FE-37F4-44CF-8BCA-785CF7C6A330}" srcId="{7298E18A-0995-4B69-9818-CB04F4540A4B}" destId="{67AEB945-5E7B-4186-A9D5-A2B01AA0F6C4}" srcOrd="1" destOrd="0" parTransId="{2C826050-D56A-449E-8C9A-505D02A035BD}" sibTransId="{4A705673-31F9-4C25-8F72-40814E326C1A}"/>
    <dgm:cxn modelId="{09825637-B150-475C-872B-A06DA8F4771A}" type="presOf" srcId="{E033B8C3-A59C-4138-89E9-4699E9BAA3A8}" destId="{A17C7798-4377-469C-8DC1-5D3B89D29DF9}" srcOrd="0" destOrd="0" presId="urn:microsoft.com/office/officeart/2005/8/layout/process4"/>
    <dgm:cxn modelId="{2994FA28-78F2-4758-8063-722BACFC5F4B}" type="presOf" srcId="{87A4296C-E31A-4FCD-9384-312D9FACE9ED}" destId="{C9418ED2-BA4D-4FB1-9015-BCD654E8BC1E}" srcOrd="0" destOrd="0" presId="urn:microsoft.com/office/officeart/2005/8/layout/process4"/>
    <dgm:cxn modelId="{1C4CF324-096D-41C4-81B5-2416A3BA5C4C}" type="presOf" srcId="{AD3BA9BA-0904-4BD3-8BD7-45EAC484B3DA}" destId="{12951899-C31D-4D3E-9FF3-F1C359422D00}" srcOrd="0" destOrd="0" presId="urn:microsoft.com/office/officeart/2005/8/layout/process4"/>
    <dgm:cxn modelId="{75125EFC-0322-458E-967B-A7E4DA78BCE2}" srcId="{8FDE32E9-D144-4276-B7EA-13EC02DCC6A8}" destId="{40B17D97-F3BD-4729-89BC-59670C07FAED}" srcOrd="3" destOrd="0" parTransId="{E04863C5-8582-487A-ABFE-3924469E2B11}" sibTransId="{CD3CC99E-D01F-4236-A0C3-ADC02517EED8}"/>
    <dgm:cxn modelId="{5223BA32-A363-44B0-8399-85208BD26221}" type="presOf" srcId="{CD2DA4D2-EE6B-4076-A321-9F2CAE6376D6}" destId="{560CA5A7-F494-453C-BAEB-9F77526B7D3C}" srcOrd="0" destOrd="0" presId="urn:microsoft.com/office/officeart/2005/8/layout/process4"/>
    <dgm:cxn modelId="{D3169A5B-6876-44A0-B56E-7D5C7E0D4C5B}" srcId="{7298E18A-0995-4B69-9818-CB04F4540A4B}" destId="{E033B8C3-A59C-4138-89E9-4699E9BAA3A8}" srcOrd="0" destOrd="0" parTransId="{7B2D112B-5212-4CDA-8FF6-2A4114018C71}" sibTransId="{1E64D6CF-823E-4D9E-8E31-0F0D3C8E1FE9}"/>
    <dgm:cxn modelId="{2C3B42F9-E41A-44FC-A37C-152F3E96662D}" type="presOf" srcId="{8FDE32E9-D144-4276-B7EA-13EC02DCC6A8}" destId="{B167C864-A922-4C4D-9A45-CA21D0A212E0}" srcOrd="0" destOrd="0" presId="urn:microsoft.com/office/officeart/2005/8/layout/process4"/>
    <dgm:cxn modelId="{EF6D0975-0709-4895-8991-E62CA9DD4EFC}" type="presOf" srcId="{AD3BA9BA-0904-4BD3-8BD7-45EAC484B3DA}" destId="{E24835F4-6E62-4458-A2EE-CF3860414EB7}" srcOrd="1" destOrd="0" presId="urn:microsoft.com/office/officeart/2005/8/layout/process4"/>
    <dgm:cxn modelId="{5439735D-4994-4ABF-A65C-2568C8A5123C}" type="presOf" srcId="{B8DF9696-7207-43B4-AAA2-D7AD6713B211}" destId="{FE04808B-F65B-4D53-ADF6-D731325BDEAB}" srcOrd="0" destOrd="0" presId="urn:microsoft.com/office/officeart/2005/8/layout/process4"/>
    <dgm:cxn modelId="{6E341ACC-1015-4E07-958A-F5D4E77BB237}" type="presParOf" srcId="{B167C864-A922-4C4D-9A45-CA21D0A212E0}" destId="{44F61CB7-7049-4813-9E4F-5B5559402EAA}" srcOrd="0" destOrd="0" presId="urn:microsoft.com/office/officeart/2005/8/layout/process4"/>
    <dgm:cxn modelId="{A09DF203-D3E1-4298-9B4A-023FAFF30D42}" type="presParOf" srcId="{44F61CB7-7049-4813-9E4F-5B5559402EAA}" destId="{89B162ED-D9BA-45F3-90A0-E055744D89DC}" srcOrd="0" destOrd="0" presId="urn:microsoft.com/office/officeart/2005/8/layout/process4"/>
    <dgm:cxn modelId="{DB1897C7-B43C-427C-8A20-16708649AD5D}" type="presParOf" srcId="{44F61CB7-7049-4813-9E4F-5B5559402EAA}" destId="{EEB87BB4-1743-43CD-A3C5-9469CE587C15}" srcOrd="1" destOrd="0" presId="urn:microsoft.com/office/officeart/2005/8/layout/process4"/>
    <dgm:cxn modelId="{BDA2BC09-8909-40E3-9580-797362A059D2}" type="presParOf" srcId="{44F61CB7-7049-4813-9E4F-5B5559402EAA}" destId="{90C60267-33BE-452D-B35F-C65ACB9432BB}" srcOrd="2" destOrd="0" presId="urn:microsoft.com/office/officeart/2005/8/layout/process4"/>
    <dgm:cxn modelId="{42B3D61F-5C85-4EFF-AC51-3B43380DCE04}" type="presParOf" srcId="{90C60267-33BE-452D-B35F-C65ACB9432BB}" destId="{F1FC9829-6C89-4EE3-9871-7D10B1EFDEF0}" srcOrd="0" destOrd="0" presId="urn:microsoft.com/office/officeart/2005/8/layout/process4"/>
    <dgm:cxn modelId="{C1A33048-DD81-4793-8D8A-950FBF822E86}" type="presParOf" srcId="{B167C864-A922-4C4D-9A45-CA21D0A212E0}" destId="{98C03C19-BAD7-466C-A032-DEFA44A4FA59}" srcOrd="1" destOrd="0" presId="urn:microsoft.com/office/officeart/2005/8/layout/process4"/>
    <dgm:cxn modelId="{95A157B2-4ECC-45B9-A9F7-B9482770568C}" type="presParOf" srcId="{B167C864-A922-4C4D-9A45-CA21D0A212E0}" destId="{82FA604D-8E58-4940-8095-80A3912B7F05}" srcOrd="2" destOrd="0" presId="urn:microsoft.com/office/officeart/2005/8/layout/process4"/>
    <dgm:cxn modelId="{B1F0A2B9-C9B2-40D7-A4BA-EDB65160B019}" type="presParOf" srcId="{82FA604D-8E58-4940-8095-80A3912B7F05}" destId="{1D0341DF-5660-4AC8-902B-CDF0687ED2F7}" srcOrd="0" destOrd="0" presId="urn:microsoft.com/office/officeart/2005/8/layout/process4"/>
    <dgm:cxn modelId="{5F701873-B60B-4125-A84D-8E20F4C20492}" type="presParOf" srcId="{82FA604D-8E58-4940-8095-80A3912B7F05}" destId="{1CA29421-CC8B-49F3-8704-B7E07534D252}" srcOrd="1" destOrd="0" presId="urn:microsoft.com/office/officeart/2005/8/layout/process4"/>
    <dgm:cxn modelId="{CC1ED1BA-FB1D-44B3-A87A-E2ADFB8138C6}" type="presParOf" srcId="{82FA604D-8E58-4940-8095-80A3912B7F05}" destId="{203AE379-9E4C-4CC4-BA1C-5C725CB4B55E}" srcOrd="2" destOrd="0" presId="urn:microsoft.com/office/officeart/2005/8/layout/process4"/>
    <dgm:cxn modelId="{A6C2C6B6-D8DF-4EE8-9B04-BDB5F2205EDD}" type="presParOf" srcId="{203AE379-9E4C-4CC4-BA1C-5C725CB4B55E}" destId="{A17C7798-4377-469C-8DC1-5D3B89D29DF9}" srcOrd="0" destOrd="0" presId="urn:microsoft.com/office/officeart/2005/8/layout/process4"/>
    <dgm:cxn modelId="{9BA93C79-9BB2-4FD3-A9FE-1D80C020898F}" type="presParOf" srcId="{203AE379-9E4C-4CC4-BA1C-5C725CB4B55E}" destId="{FA36BABC-5ED3-4A31-9C4E-533C4EA2A89F}" srcOrd="1" destOrd="0" presId="urn:microsoft.com/office/officeart/2005/8/layout/process4"/>
    <dgm:cxn modelId="{6E6047E1-9C32-4751-B3DF-F3538E4A1C98}" type="presParOf" srcId="{B167C864-A922-4C4D-9A45-CA21D0A212E0}" destId="{6E5C6503-F479-4576-B74C-C87555ADB829}" srcOrd="3" destOrd="0" presId="urn:microsoft.com/office/officeart/2005/8/layout/process4"/>
    <dgm:cxn modelId="{8095A203-1A71-42D7-9391-D916B3D6DB3F}" type="presParOf" srcId="{B167C864-A922-4C4D-9A45-CA21D0A212E0}" destId="{C1956B20-F334-482A-A7DB-E7981C748853}" srcOrd="4" destOrd="0" presId="urn:microsoft.com/office/officeart/2005/8/layout/process4"/>
    <dgm:cxn modelId="{0BE7C7D0-A559-4B29-95B9-C2CCD0601845}" type="presParOf" srcId="{C1956B20-F334-482A-A7DB-E7981C748853}" destId="{560CA5A7-F494-453C-BAEB-9F77526B7D3C}" srcOrd="0" destOrd="0" presId="urn:microsoft.com/office/officeart/2005/8/layout/process4"/>
    <dgm:cxn modelId="{3E7AAC26-3107-4BDB-A3F0-B9E00F8C85EC}" type="presParOf" srcId="{C1956B20-F334-482A-A7DB-E7981C748853}" destId="{8EDCEF6F-3B3B-47A4-92A8-C0F4C64A1CA0}" srcOrd="1" destOrd="0" presId="urn:microsoft.com/office/officeart/2005/8/layout/process4"/>
    <dgm:cxn modelId="{2BDCF7B5-3108-4ED6-B060-25BABB310DAB}" type="presParOf" srcId="{C1956B20-F334-482A-A7DB-E7981C748853}" destId="{B7974903-E3FB-4D71-AF00-5715F79D97B2}" srcOrd="2" destOrd="0" presId="urn:microsoft.com/office/officeart/2005/8/layout/process4"/>
    <dgm:cxn modelId="{261D5018-39B9-497F-98C7-B1999108E5D8}" type="presParOf" srcId="{B7974903-E3FB-4D71-AF00-5715F79D97B2}" destId="{C9418ED2-BA4D-4FB1-9015-BCD654E8BC1E}" srcOrd="0" destOrd="0" presId="urn:microsoft.com/office/officeart/2005/8/layout/process4"/>
    <dgm:cxn modelId="{FF7E663A-F044-445C-8AD4-BBBB1455123A}" type="presParOf" srcId="{B7974903-E3FB-4D71-AF00-5715F79D97B2}" destId="{97E04249-3641-4E8C-8B84-3A288832FCE2}" srcOrd="1" destOrd="0" presId="urn:microsoft.com/office/officeart/2005/8/layout/process4"/>
    <dgm:cxn modelId="{03786928-A268-4706-946C-59FBD1A95AD4}" type="presParOf" srcId="{B167C864-A922-4C4D-9A45-CA21D0A212E0}" destId="{7FBFBD7D-8640-4349-9EF0-E581A714B20E}" srcOrd="5" destOrd="0" presId="urn:microsoft.com/office/officeart/2005/8/layout/process4"/>
    <dgm:cxn modelId="{5DCEAA7F-4377-42FB-851A-DBD4D8F33474}" type="presParOf" srcId="{B167C864-A922-4C4D-9A45-CA21D0A212E0}" destId="{B62049D4-083C-4CBA-B161-84FF10207096}" srcOrd="6" destOrd="0" presId="urn:microsoft.com/office/officeart/2005/8/layout/process4"/>
    <dgm:cxn modelId="{DA2456C7-E6CC-43FC-8211-BF9811036536}" type="presParOf" srcId="{B62049D4-083C-4CBA-B161-84FF10207096}" destId="{12951899-C31D-4D3E-9FF3-F1C359422D00}" srcOrd="0" destOrd="0" presId="urn:microsoft.com/office/officeart/2005/8/layout/process4"/>
    <dgm:cxn modelId="{C81F698D-F8F2-4D8F-B168-DDC63AF77C77}" type="presParOf" srcId="{B62049D4-083C-4CBA-B161-84FF10207096}" destId="{E24835F4-6E62-4458-A2EE-CF3860414EB7}" srcOrd="1" destOrd="0" presId="urn:microsoft.com/office/officeart/2005/8/layout/process4"/>
    <dgm:cxn modelId="{BC8B7F02-F94B-4A49-89B8-797A8D356630}" type="presParOf" srcId="{B62049D4-083C-4CBA-B161-84FF10207096}" destId="{8094FFBB-F28C-41AB-8388-1931B68CBB75}" srcOrd="2" destOrd="0" presId="urn:microsoft.com/office/officeart/2005/8/layout/process4"/>
    <dgm:cxn modelId="{3A65FF75-7C6D-4E0D-AD5A-8E502B095BCF}" type="presParOf" srcId="{8094FFBB-F28C-41AB-8388-1931B68CBB75}" destId="{2F9FDF7F-9942-4212-A59C-0DC2E9D1B987}" srcOrd="0" destOrd="0" presId="urn:microsoft.com/office/officeart/2005/8/layout/process4"/>
    <dgm:cxn modelId="{E3923E00-C5B7-4347-9635-353A90764BF1}" type="presParOf" srcId="{8094FFBB-F28C-41AB-8388-1931B68CBB75}" destId="{FE04808B-F65B-4D53-ADF6-D731325BDEA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B7867-18A1-4392-86CF-6B40AFCE38A7}" type="datetimeFigureOut">
              <a:rPr lang="en-US" smtClean="0"/>
              <a:t>8/30/2016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5884B-67FE-45EA-BDFE-0F674B712A9D}" type="slidenum">
              <a:rPr lang="en-US" smtClean="0"/>
              <a:t>‹#›</a:t>
            </a:fld>
            <a:endParaRPr lang="en-US" dirty="0"/>
          </a:p>
        </p:txBody>
      </p:sp>
    </p:spTree>
    <p:extLst>
      <p:ext uri="{BB962C8B-B14F-4D97-AF65-F5344CB8AC3E}">
        <p14:creationId xmlns:p14="http://schemas.microsoft.com/office/powerpoint/2010/main" val="242699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E7C52-6E44-4D50-B71D-B19D88282D11}" type="datetimeFigureOut">
              <a:rPr lang="en-US" smtClean="0"/>
              <a:t>8/30/2016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CA605-50E4-409F-B37E-83030B091BEE}" type="slidenum">
              <a:rPr lang="en-US" smtClean="0"/>
              <a:t>‹#›</a:t>
            </a:fld>
            <a:endParaRPr lang="en-US"/>
          </a:p>
        </p:txBody>
      </p:sp>
    </p:spTree>
    <p:extLst>
      <p:ext uri="{BB962C8B-B14F-4D97-AF65-F5344CB8AC3E}">
        <p14:creationId xmlns:p14="http://schemas.microsoft.com/office/powerpoint/2010/main" val="404483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A35F5-914B-644A-A79B-8DC7F7A64089}" type="slidenum">
              <a:rPr lang="en-US" smtClean="0"/>
              <a:t>15</a:t>
            </a:fld>
            <a:endParaRPr lang="en-US"/>
          </a:p>
        </p:txBody>
      </p:sp>
    </p:spTree>
    <p:extLst>
      <p:ext uri="{BB962C8B-B14F-4D97-AF65-F5344CB8AC3E}">
        <p14:creationId xmlns:p14="http://schemas.microsoft.com/office/powerpoint/2010/main" val="279217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 The importance of updating</a:t>
            </a:r>
            <a:r>
              <a:rPr lang="en-US" baseline="0" dirty="0" smtClean="0"/>
              <a:t> RD2K with the commitments to reflect on the effort forms</a:t>
            </a:r>
          </a:p>
          <a:p>
            <a:r>
              <a:rPr lang="en-US" baseline="0" dirty="0" smtClean="0"/>
              <a:t>4. Non-PI’s who do not direct charge a sponsored award will not have an effort form</a:t>
            </a:r>
          </a:p>
          <a:p>
            <a:r>
              <a:rPr lang="en-US" baseline="0" dirty="0" smtClean="0"/>
              <a:t>5. If the employee has to report cost share, the percentage and dollar value of the cost share is shown here. If changes to effort percentages directly charged to the award need to be made, department must submit a cost transfer and wait for it to post before the form is Pre-Reviewed </a:t>
            </a:r>
          </a:p>
          <a:p>
            <a:r>
              <a:rPr lang="en-US" baseline="0" dirty="0" smtClean="0"/>
              <a:t>6. </a:t>
            </a:r>
            <a:endParaRPr lang="en-US" dirty="0"/>
          </a:p>
        </p:txBody>
      </p:sp>
      <p:sp>
        <p:nvSpPr>
          <p:cNvPr id="4" name="Slide Number Placeholder 3"/>
          <p:cNvSpPr>
            <a:spLocks noGrp="1"/>
          </p:cNvSpPr>
          <p:nvPr>
            <p:ph type="sldNum" sz="quarter" idx="10"/>
          </p:nvPr>
        </p:nvSpPr>
        <p:spPr/>
        <p:txBody>
          <a:bodyPr/>
          <a:lstStyle/>
          <a:p>
            <a:fld id="{B05A35F5-914B-644A-A79B-8DC7F7A6408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6845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t>8/30/2016</a:t>
            </a:fld>
            <a:endParaRPr lang="en-US" dirty="0"/>
          </a:p>
        </p:txBody>
      </p:sp>
      <p:sp>
        <p:nvSpPr>
          <p:cNvPr id="6" name="Slide Number Placeholder 5"/>
          <p:cNvSpPr>
            <a:spLocks noGrp="1"/>
          </p:cNvSpPr>
          <p:nvPr>
            <p:ph type="sldNum" sz="quarter" idx="12"/>
          </p:nvPr>
        </p:nvSpPr>
        <p:spPr/>
        <p:txBody>
          <a:bodyPr/>
          <a:lstStyle/>
          <a:p>
            <a:fld id="{59D31158-297F-46E2-AAA6-73CE052BFEC6}" type="slidenum">
              <a:rPr lang="en-US" smtClean="0"/>
              <a:t>‹#›</a:t>
            </a:fld>
            <a:endParaRPr lang="en-US" dirty="0"/>
          </a:p>
        </p:txBody>
      </p:sp>
      <p:sp>
        <p:nvSpPr>
          <p:cNvPr id="12"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212942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4420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1"/>
            <a:ext cx="4040188"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1"/>
            <a:ext cx="4041775"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9" name="Slide Number Placeholder 8"/>
          <p:cNvSpPr>
            <a:spLocks noGrp="1"/>
          </p:cNvSpPr>
          <p:nvPr>
            <p:ph type="sldNum" sz="quarter" idx="12"/>
          </p:nvPr>
        </p:nvSpPr>
        <p:spPr/>
        <p:txBody>
          <a:bodyPr/>
          <a:lstStyle/>
          <a:p>
            <a:fld id="{A6BA392A-4FEC-4401-A5B4-3DF3792AB581}" type="slidenum">
              <a:rPr lang="en-US" smtClean="0"/>
              <a:t>‹#›</a:t>
            </a:fld>
            <a:endParaRPr lang="en-US" dirty="0"/>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6856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No Sub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5" name="Slide Number Placeholder 4"/>
          <p:cNvSpPr>
            <a:spLocks noGrp="1"/>
          </p:cNvSpPr>
          <p:nvPr>
            <p:ph type="sldNum" sz="quarter" idx="12"/>
          </p:nvPr>
        </p:nvSpPr>
        <p:spPr/>
        <p:txBody>
          <a:bodyPr/>
          <a:lstStyle/>
          <a:p>
            <a:fld id="{A6BA392A-4FEC-4401-A5B4-3DF3792AB581}" type="slidenum">
              <a:rPr lang="en-US" smtClean="0"/>
              <a:t>‹#›</a:t>
            </a:fld>
            <a:endParaRPr lang="en-US" dirty="0"/>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7329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5050" y="1371600"/>
            <a:ext cx="5111750" cy="4754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371600"/>
            <a:ext cx="3008313" cy="47545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832745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609600" y="1371601"/>
            <a:ext cx="79248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0656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5" name="Slide Number Placeholder 4"/>
          <p:cNvSpPr>
            <a:spLocks noGrp="1"/>
          </p:cNvSpPr>
          <p:nvPr>
            <p:ph type="sldNum" sz="quarter" idx="12"/>
          </p:nvPr>
        </p:nvSpPr>
        <p:spPr/>
        <p:txBody>
          <a:bodyPr/>
          <a:lstStyle/>
          <a:p>
            <a:fld id="{A6BA392A-4FEC-4401-A5B4-3DF3792AB581}" type="slidenum">
              <a:rPr lang="en-US" smtClean="0"/>
              <a:t>‹#›</a:t>
            </a:fld>
            <a:endParaRPr lang="en-US" dirty="0"/>
          </a:p>
        </p:txBody>
      </p:sp>
      <p:sp>
        <p:nvSpPr>
          <p:cNvPr id="11" name="Title 10"/>
          <p:cNvSpPr>
            <a:spLocks noGrp="1"/>
          </p:cNvSpPr>
          <p:nvPr>
            <p:ph type="title"/>
          </p:nvPr>
        </p:nvSpPr>
        <p:spPr>
          <a:xfrm>
            <a:off x="647700" y="2514600"/>
            <a:ext cx="7848600" cy="838200"/>
          </a:xfrm>
          <a:prstGeom prst="rect">
            <a:avLst/>
          </a:prstGeom>
        </p:spPr>
        <p:txBody>
          <a:bodyPr>
            <a:normAutofit/>
          </a:bodyPr>
          <a:lstStyle>
            <a:lvl1pPr algn="ctr">
              <a:defRPr sz="3600"/>
            </a:lvl1pPr>
          </a:lstStyle>
          <a:p>
            <a:r>
              <a:rPr lang="en-US" smtClean="0"/>
              <a:t>Click to edit Master title style</a:t>
            </a:r>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019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4931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31158-297F-46E2-AAA6-73CE052BFEC6}"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144298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31158-297F-46E2-AAA6-73CE052BFEC6}" type="slidenum">
              <a:rPr lang="en-US" smtClean="0">
                <a:solidFill>
                  <a:prstClr val="black">
                    <a:tint val="75000"/>
                  </a:prstClr>
                </a:solidFill>
              </a:rPr>
              <a:pPr/>
              <a:t>‹#›</a:t>
            </a:fld>
            <a:endParaRPr lang="en-US">
              <a:solidFill>
                <a:prstClr val="black">
                  <a:tint val="75000"/>
                </a:prstClr>
              </a:solidFill>
            </a:endParaRPr>
          </a:p>
        </p:txBody>
      </p:sp>
      <p:sp>
        <p:nvSpPr>
          <p:cNvPr id="8"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36722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828800"/>
            <a:ext cx="8229600" cy="4297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9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t>8/30/2016</a:t>
            </a:fld>
            <a:endParaRPr lang="en-US" dirty="0"/>
          </a:p>
        </p:txBody>
      </p:sp>
      <p:sp>
        <p:nvSpPr>
          <p:cNvPr id="6" name="Slide Number Placeholder 5"/>
          <p:cNvSpPr>
            <a:spLocks noGrp="1"/>
          </p:cNvSpPr>
          <p:nvPr>
            <p:ph type="sldNum" sz="quarter" idx="12"/>
          </p:nvPr>
        </p:nvSpPr>
        <p:spPr/>
        <p:txBody>
          <a:bodyPr/>
          <a:lstStyle/>
          <a:p>
            <a:fld id="{59D31158-297F-46E2-AAA6-73CE052BFEC6}" type="slidenum">
              <a:rPr lang="en-US" smtClean="0"/>
              <a:t>‹#›</a:t>
            </a:fld>
            <a:endParaRPr lang="en-US" dirty="0"/>
          </a:p>
        </p:txBody>
      </p:sp>
      <p:sp>
        <p:nvSpPr>
          <p:cNvPr id="8"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19072225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95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787525"/>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87525"/>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1"/>
          <p:cNvSpPr>
            <a:spLocks noGrp="1"/>
          </p:cNvSpPr>
          <p:nvPr>
            <p:ph type="body" sz="quarter" idx="13" hasCustomPrompt="1"/>
          </p:nvPr>
        </p:nvSpPr>
        <p:spPr>
          <a:xfrm>
            <a:off x="478302"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4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0"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8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297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57200" y="1828799"/>
            <a:ext cx="8229600" cy="3505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1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No Sub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371600"/>
            <a:ext cx="8229600" cy="475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2"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3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09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1"/>
            <a:ext cx="4040188"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1"/>
            <a:ext cx="4041775"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7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No Sub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5050" y="1371600"/>
            <a:ext cx="5111750" cy="4754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371600"/>
            <a:ext cx="3008313" cy="47545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9714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828800"/>
            <a:ext cx="8229600" cy="4297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6" name="Slide Number Placeholder 5"/>
          <p:cNvSpPr>
            <a:spLocks noGrp="1"/>
          </p:cNvSpPr>
          <p:nvPr>
            <p:ph type="sldNum" sz="quarter" idx="12"/>
          </p:nvPr>
        </p:nvSpPr>
        <p:spPr/>
        <p:txBody>
          <a:bodyPr/>
          <a:lstStyle/>
          <a:p>
            <a:fld id="{A6BA392A-4FEC-4401-A5B4-3DF3792AB581}" type="slidenum">
              <a:rPr lang="en-US" smtClean="0"/>
              <a:t>‹#›</a:t>
            </a:fld>
            <a:endParaRPr lang="en-US" dirty="0"/>
          </a:p>
        </p:txBody>
      </p:sp>
      <p:sp>
        <p:nvSpPr>
          <p:cNvPr id="11"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6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609600" y="1371601"/>
            <a:ext cx="79248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itle 10"/>
          <p:cNvSpPr>
            <a:spLocks noGrp="1"/>
          </p:cNvSpPr>
          <p:nvPr>
            <p:ph type="title"/>
          </p:nvPr>
        </p:nvSpPr>
        <p:spPr>
          <a:xfrm>
            <a:off x="647700" y="2514600"/>
            <a:ext cx="7848600" cy="838200"/>
          </a:xfrm>
          <a:prstGeom prst="rect">
            <a:avLst/>
          </a:prstGeom>
        </p:spPr>
        <p:txBody>
          <a:bodyPr>
            <a:normAutofit/>
          </a:bodyPr>
          <a:lstStyle>
            <a:lvl1pPr algn="ctr">
              <a:defRPr sz="3600"/>
            </a:lvl1pPr>
          </a:lstStyle>
          <a:p>
            <a:r>
              <a:rPr lang="en-US" smtClean="0"/>
              <a:t>Click to edit Master title style</a:t>
            </a:r>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2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35608" y="1371600"/>
            <a:ext cx="749808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71020B02-5764-4059-BA89-21ECC612ACD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2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1_Two Content">
    <p:bg>
      <p:bgRef idx="1001">
        <a:schemeClr val="bg1"/>
      </p:bgRef>
    </p:bg>
    <p:spTree>
      <p:nvGrpSpPr>
        <p:cNvPr id="1" name=""/>
        <p:cNvGrpSpPr/>
        <p:nvPr/>
      </p:nvGrpSpPr>
      <p:grpSpPr>
        <a:xfrm>
          <a:off x="0" y="0"/>
          <a:ext cx="0" cy="0"/>
          <a:chOff x="0" y="0"/>
          <a:chExt cx="0" cy="0"/>
        </a:xfrm>
      </p:grpSpPr>
      <p:sp>
        <p:nvSpPr>
          <p:cNvPr id="16" name="bk object 16"/>
          <p:cNvSpPr/>
          <p:nvPr/>
        </p:nvSpPr>
        <p:spPr>
          <a:xfrm>
            <a:off x="415637" y="403412"/>
            <a:ext cx="8312727"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957455" y="6051176"/>
            <a:ext cx="2525683" cy="151952"/>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407170" y="403412"/>
            <a:ext cx="8312727" cy="6051176"/>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19" name="bk object 19"/>
          <p:cNvSpPr/>
          <p:nvPr/>
        </p:nvSpPr>
        <p:spPr>
          <a:xfrm>
            <a:off x="5957455" y="6051176"/>
            <a:ext cx="2525683" cy="151952"/>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25764" y="766202"/>
            <a:ext cx="7892472" cy="515471"/>
          </a:xfrm>
          <a:prstGeom prst="rect">
            <a:avLst/>
          </a:prstGeom>
        </p:spPr>
        <p:txBody>
          <a:bodyPr lIns="0" tIns="0" rIns="0" bIns="0"/>
          <a:lstStyle>
            <a:lvl1pPr>
              <a:defRPr sz="3883" b="0" i="0">
                <a:solidFill>
                  <a:schemeClr val="bg1"/>
                </a:solidFill>
                <a:latin typeface="Calibri"/>
                <a:cs typeface="Calibri"/>
              </a:defRPr>
            </a:lvl1pPr>
          </a:lstStyle>
          <a:p>
            <a:endParaRPr/>
          </a:p>
        </p:txBody>
      </p:sp>
      <p:sp>
        <p:nvSpPr>
          <p:cNvPr id="3" name="Holder 3"/>
          <p:cNvSpPr>
            <a:spLocks noGrp="1"/>
          </p:cNvSpPr>
          <p:nvPr>
            <p:ph sz="half" idx="2"/>
          </p:nvPr>
        </p:nvSpPr>
        <p:spPr>
          <a:xfrm>
            <a:off x="902817" y="1911219"/>
            <a:ext cx="3574473" cy="434606"/>
          </a:xfrm>
          <a:prstGeom prst="rect">
            <a:avLst/>
          </a:prstGeom>
        </p:spPr>
        <p:txBody>
          <a:bodyPr wrap="square" lIns="0" tIns="0" rIns="0" bIns="0">
            <a:spAutoFit/>
          </a:bodyPr>
          <a:lstStyle>
            <a:lvl1pPr>
              <a:defRPr sz="2824" b="1" i="0">
                <a:solidFill>
                  <a:schemeClr val="tx1"/>
                </a:solidFill>
                <a:latin typeface="Calibri"/>
                <a:cs typeface="Calibri"/>
              </a:defRPr>
            </a:lvl1pPr>
          </a:lstStyle>
          <a:p>
            <a:endParaRPr/>
          </a:p>
        </p:txBody>
      </p:sp>
      <p:sp>
        <p:nvSpPr>
          <p:cNvPr id="4" name="Holder 4"/>
          <p:cNvSpPr>
            <a:spLocks noGrp="1"/>
          </p:cNvSpPr>
          <p:nvPr>
            <p:ph sz="half" idx="3"/>
          </p:nvPr>
        </p:nvSpPr>
        <p:spPr>
          <a:xfrm>
            <a:off x="4709159"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8/30/2016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44513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5764" y="766202"/>
            <a:ext cx="7892472" cy="515471"/>
          </a:xfrm>
          <a:prstGeom prst="rect">
            <a:avLst/>
          </a:prstGeom>
        </p:spPr>
        <p:txBody>
          <a:bodyPr lIns="0" tIns="0" rIns="0" bIns="0"/>
          <a:lstStyle>
            <a:lvl1pPr>
              <a:defRPr sz="3883" b="0" i="0">
                <a:solidFill>
                  <a:schemeClr val="bg1"/>
                </a:solidFill>
                <a:latin typeface="Calibri"/>
                <a:cs typeface="Calibri"/>
              </a:defRPr>
            </a:lvl1pPr>
          </a:lstStyle>
          <a:p>
            <a:endParaRPr/>
          </a:p>
        </p:txBody>
      </p:sp>
      <p:sp>
        <p:nvSpPr>
          <p:cNvPr id="3" name="Holder 3"/>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8/30/2016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246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31158-297F-46E2-AAA6-73CE052BFEC6}"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170950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with Text Box">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14401"/>
            <a:ext cx="7772400" cy="1143000"/>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4" name="Date Placeholder 3"/>
          <p:cNvSpPr>
            <a:spLocks noGrp="1"/>
          </p:cNvSpPr>
          <p:nvPr>
            <p:ph type="dt" sz="half" idx="10"/>
          </p:nvPr>
        </p:nvSpPr>
        <p:spPr/>
        <p:txBody>
          <a:body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31158-297F-46E2-AAA6-73CE052BFEC6}" type="slidenum">
              <a:rPr lang="en-US" smtClean="0">
                <a:solidFill>
                  <a:prstClr val="black">
                    <a:tint val="75000"/>
                  </a:prstClr>
                </a:solidFill>
              </a:rPr>
              <a:pPr/>
              <a:t>‹#›</a:t>
            </a:fld>
            <a:endParaRPr lang="en-US">
              <a:solidFill>
                <a:prstClr val="black">
                  <a:tint val="75000"/>
                </a:prstClr>
              </a:solidFill>
            </a:endParaRPr>
          </a:p>
        </p:txBody>
      </p:sp>
      <p:sp>
        <p:nvSpPr>
          <p:cNvPr id="8" name="Text Placeholder 11"/>
          <p:cNvSpPr>
            <a:spLocks noGrp="1"/>
          </p:cNvSpPr>
          <p:nvPr>
            <p:ph type="body" sz="quarter" idx="13" hasCustomPrompt="1"/>
          </p:nvPr>
        </p:nvSpPr>
        <p:spPr>
          <a:xfrm>
            <a:off x="1295400" y="2133600"/>
            <a:ext cx="3124200" cy="457200"/>
          </a:xfrm>
          <a:prstGeom prst="rect">
            <a:avLst/>
          </a:prstGeom>
        </p:spPr>
        <p:txBody>
          <a:bodyPr/>
          <a:lstStyle>
            <a:lvl1pPr marL="0" indent="0">
              <a:buNone/>
              <a:defRPr sz="20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45867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828800"/>
            <a:ext cx="8229600" cy="4297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1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6618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787525"/>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87525"/>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1"/>
          <p:cNvSpPr>
            <a:spLocks noGrp="1"/>
          </p:cNvSpPr>
          <p:nvPr>
            <p:ph type="body" sz="quarter" idx="13" hasCustomPrompt="1"/>
          </p:nvPr>
        </p:nvSpPr>
        <p:spPr>
          <a:xfrm>
            <a:off x="478302"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82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0"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297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57200" y="1828799"/>
            <a:ext cx="8229600" cy="3505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74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No Sub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371600"/>
            <a:ext cx="8229600" cy="475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2"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52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 No Sub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1"/>
            <a:ext cx="4040188"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1"/>
            <a:ext cx="4041775" cy="4221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8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 No Sub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5050" y="1371600"/>
            <a:ext cx="5111750" cy="4754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371600"/>
            <a:ext cx="3008313" cy="47545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475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 No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609600" y="1371601"/>
            <a:ext cx="79248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787525"/>
            <a:ext cx="4040188"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87525"/>
            <a:ext cx="4041775" cy="422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9" name="Slide Number Placeholder 8"/>
          <p:cNvSpPr>
            <a:spLocks noGrp="1"/>
          </p:cNvSpPr>
          <p:nvPr>
            <p:ph type="sldNum" sz="quarter" idx="12"/>
          </p:nvPr>
        </p:nvSpPr>
        <p:spPr/>
        <p:txBody>
          <a:bodyPr/>
          <a:lstStyle/>
          <a:p>
            <a:fld id="{A6BA392A-4FEC-4401-A5B4-3DF3792AB581}" type="slidenum">
              <a:rPr lang="en-US" smtClean="0"/>
              <a:t>‹#›</a:t>
            </a:fld>
            <a:endParaRPr lang="en-US" dirty="0"/>
          </a:p>
        </p:txBody>
      </p:sp>
      <p:sp>
        <p:nvSpPr>
          <p:cNvPr id="14" name="Text Placeholder 11"/>
          <p:cNvSpPr>
            <a:spLocks noGrp="1"/>
          </p:cNvSpPr>
          <p:nvPr>
            <p:ph type="body" sz="quarter" idx="13" hasCustomPrompt="1"/>
          </p:nvPr>
        </p:nvSpPr>
        <p:spPr>
          <a:xfrm>
            <a:off x="478302"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5"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4897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solidFill>
                  <a:prstClr val="black">
                    <a:tint val="75000"/>
                  </a:prstClr>
                </a:solidFill>
              </a:rPr>
              <a:pPr/>
              <a:t>8/30/2016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BA392A-4FEC-4401-A5B4-3DF3792AB581}" type="slidenum">
              <a:rPr lang="en-US" smtClean="0">
                <a:solidFill>
                  <a:prstClr val="black">
                    <a:tint val="75000"/>
                  </a:prstClr>
                </a:solidFill>
              </a:rPr>
              <a:pPr/>
              <a:t>‹#›</a:t>
            </a:fld>
            <a:endParaRPr lang="en-US">
              <a:solidFill>
                <a:prstClr val="black">
                  <a:tint val="75000"/>
                </a:prstClr>
              </a:solidFill>
            </a:endParaRPr>
          </a:p>
        </p:txBody>
      </p:sp>
      <p:sp>
        <p:nvSpPr>
          <p:cNvPr id="11" name="Title 10"/>
          <p:cNvSpPr>
            <a:spLocks noGrp="1"/>
          </p:cNvSpPr>
          <p:nvPr>
            <p:ph type="title"/>
          </p:nvPr>
        </p:nvSpPr>
        <p:spPr>
          <a:xfrm>
            <a:off x="647700" y="2514600"/>
            <a:ext cx="7848600" cy="838200"/>
          </a:xfrm>
          <a:prstGeom prst="rect">
            <a:avLst/>
          </a:prstGeom>
        </p:spPr>
        <p:txBody>
          <a:bodyPr>
            <a:normAutofit/>
          </a:bodyPr>
          <a:lstStyle>
            <a:lvl1pPr algn="ctr">
              <a:defRPr sz="3600"/>
            </a:lvl1pPr>
          </a:lstStyle>
          <a:p>
            <a:r>
              <a:rPr lang="en-US" smtClean="0"/>
              <a:t>Click to edit Master title style</a:t>
            </a:r>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8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4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35608" y="1371600"/>
            <a:ext cx="749808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71020B02-5764-4059-BA89-21ECC612ACD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77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cSld name="1_Two Content">
    <p:bg>
      <p:bgRef idx="1001">
        <a:schemeClr val="bg1"/>
      </p:bgRef>
    </p:bg>
    <p:spTree>
      <p:nvGrpSpPr>
        <p:cNvPr id="1" name=""/>
        <p:cNvGrpSpPr/>
        <p:nvPr/>
      </p:nvGrpSpPr>
      <p:grpSpPr>
        <a:xfrm>
          <a:off x="0" y="0"/>
          <a:ext cx="0" cy="0"/>
          <a:chOff x="0" y="0"/>
          <a:chExt cx="0" cy="0"/>
        </a:xfrm>
      </p:grpSpPr>
      <p:sp>
        <p:nvSpPr>
          <p:cNvPr id="16" name="bk object 16"/>
          <p:cNvSpPr/>
          <p:nvPr/>
        </p:nvSpPr>
        <p:spPr>
          <a:xfrm>
            <a:off x="415637" y="403412"/>
            <a:ext cx="8312727"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957455" y="6051176"/>
            <a:ext cx="2525683" cy="151952"/>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407170" y="403412"/>
            <a:ext cx="8312727" cy="6051176"/>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19" name="bk object 19"/>
          <p:cNvSpPr/>
          <p:nvPr/>
        </p:nvSpPr>
        <p:spPr>
          <a:xfrm>
            <a:off x="5957455" y="6051176"/>
            <a:ext cx="2525683" cy="151952"/>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25764" y="766202"/>
            <a:ext cx="7892472" cy="515471"/>
          </a:xfrm>
          <a:prstGeom prst="rect">
            <a:avLst/>
          </a:prstGeom>
        </p:spPr>
        <p:txBody>
          <a:bodyPr lIns="0" tIns="0" rIns="0" bIns="0"/>
          <a:lstStyle>
            <a:lvl1pPr>
              <a:defRPr sz="3883" b="0" i="0">
                <a:solidFill>
                  <a:schemeClr val="bg1"/>
                </a:solidFill>
                <a:latin typeface="Calibri"/>
                <a:cs typeface="Calibri"/>
              </a:defRPr>
            </a:lvl1pPr>
          </a:lstStyle>
          <a:p>
            <a:endParaRPr/>
          </a:p>
        </p:txBody>
      </p:sp>
      <p:sp>
        <p:nvSpPr>
          <p:cNvPr id="3" name="Holder 3"/>
          <p:cNvSpPr>
            <a:spLocks noGrp="1"/>
          </p:cNvSpPr>
          <p:nvPr>
            <p:ph sz="half" idx="2"/>
          </p:nvPr>
        </p:nvSpPr>
        <p:spPr>
          <a:xfrm>
            <a:off x="902817" y="1911219"/>
            <a:ext cx="3574473" cy="434606"/>
          </a:xfrm>
          <a:prstGeom prst="rect">
            <a:avLst/>
          </a:prstGeom>
        </p:spPr>
        <p:txBody>
          <a:bodyPr wrap="square" lIns="0" tIns="0" rIns="0" bIns="0">
            <a:spAutoFit/>
          </a:bodyPr>
          <a:lstStyle>
            <a:lvl1pPr>
              <a:defRPr sz="2824" b="1" i="0">
                <a:solidFill>
                  <a:schemeClr val="tx1"/>
                </a:solidFill>
                <a:latin typeface="Calibri"/>
                <a:cs typeface="Calibri"/>
              </a:defRPr>
            </a:lvl1pPr>
          </a:lstStyle>
          <a:p>
            <a:endParaRPr/>
          </a:p>
        </p:txBody>
      </p:sp>
      <p:sp>
        <p:nvSpPr>
          <p:cNvPr id="4" name="Holder 4"/>
          <p:cNvSpPr>
            <a:spLocks noGrp="1"/>
          </p:cNvSpPr>
          <p:nvPr>
            <p:ph sz="half" idx="3"/>
          </p:nvPr>
        </p:nvSpPr>
        <p:spPr>
          <a:xfrm>
            <a:off x="4709159"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8/30/2016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37077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5764" y="766202"/>
            <a:ext cx="7892472" cy="515471"/>
          </a:xfrm>
          <a:prstGeom prst="rect">
            <a:avLst/>
          </a:prstGeom>
        </p:spPr>
        <p:txBody>
          <a:bodyPr lIns="0" tIns="0" rIns="0" bIns="0"/>
          <a:lstStyle>
            <a:lvl1pPr>
              <a:defRPr sz="3883" b="0" i="0">
                <a:solidFill>
                  <a:schemeClr val="bg1"/>
                </a:solidFill>
                <a:latin typeface="Calibri"/>
                <a:cs typeface="Calibri"/>
              </a:defRPr>
            </a:lvl1pPr>
          </a:lstStyle>
          <a:p>
            <a:endParaRPr/>
          </a:p>
        </p:txBody>
      </p:sp>
      <p:sp>
        <p:nvSpPr>
          <p:cNvPr id="3" name="Holder 3"/>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8/30/2016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399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5" name="Slide Number Placeholder 4"/>
          <p:cNvSpPr>
            <a:spLocks noGrp="1"/>
          </p:cNvSpPr>
          <p:nvPr>
            <p:ph type="sldNum" sz="quarter" idx="12"/>
          </p:nvPr>
        </p:nvSpPr>
        <p:spPr/>
        <p:txBody>
          <a:bodyPr/>
          <a:lstStyle/>
          <a:p>
            <a:fld id="{A6BA392A-4FEC-4401-A5B4-3DF3792AB581}" type="slidenum">
              <a:rPr lang="en-US" smtClean="0"/>
              <a:t>‹#›</a:t>
            </a:fld>
            <a:endParaRPr lang="en-US" dirty="0"/>
          </a:p>
        </p:txBody>
      </p:sp>
      <p:sp>
        <p:nvSpPr>
          <p:cNvPr id="10"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1"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14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297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6094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57200" y="1828799"/>
            <a:ext cx="8229600" cy="3505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7" name="Slide Number Placeholder 6"/>
          <p:cNvSpPr>
            <a:spLocks noGrp="1"/>
          </p:cNvSpPr>
          <p:nvPr>
            <p:ph type="sldNum" sz="quarter" idx="12"/>
          </p:nvPr>
        </p:nvSpPr>
        <p:spPr/>
        <p:txBody>
          <a:bodyPr/>
          <a:lstStyle/>
          <a:p>
            <a:fld id="{A6BA392A-4FEC-4401-A5B4-3DF3792AB581}" type="slidenum">
              <a:rPr lang="en-US" smtClean="0"/>
              <a:t>‹#›</a:t>
            </a:fld>
            <a:endParaRPr lang="en-US" dirty="0"/>
          </a:p>
        </p:txBody>
      </p:sp>
      <p:sp>
        <p:nvSpPr>
          <p:cNvPr id="13" name="Text Placeholder 11"/>
          <p:cNvSpPr>
            <a:spLocks noGrp="1"/>
          </p:cNvSpPr>
          <p:nvPr>
            <p:ph type="body" sz="quarter" idx="13" hasCustomPrompt="1"/>
          </p:nvPr>
        </p:nvSpPr>
        <p:spPr>
          <a:xfrm>
            <a:off x="457200" y="1219200"/>
            <a:ext cx="3124200" cy="457200"/>
          </a:xfrm>
          <a:prstGeom prst="rect">
            <a:avLst/>
          </a:prstGeom>
        </p:spPr>
        <p:txBody>
          <a:bodyPr/>
          <a:lstStyle>
            <a:lvl1pPr marL="0" indent="0">
              <a:buNone/>
              <a:defRPr sz="2000">
                <a:solidFill>
                  <a:schemeClr val="tx1"/>
                </a:solidFill>
              </a:defRPr>
            </a:lvl1pPr>
          </a:lstStyle>
          <a:p>
            <a:pPr lvl="0"/>
            <a:r>
              <a:rPr lang="en-US" dirty="0" smtClean="0"/>
              <a:t>Subtitle</a:t>
            </a:r>
            <a:endParaRPr lang="en-US" dirty="0"/>
          </a:p>
        </p:txBody>
      </p:sp>
      <p:sp>
        <p:nvSpPr>
          <p:cNvPr id="14"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0" y="6386732"/>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1434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No Sub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371600"/>
            <a:ext cx="8229600" cy="475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8A525-82A4-446D-BE78-26134F3316FB}" type="datetimeFigureOut">
              <a:rPr lang="en-US" smtClean="0"/>
              <a:t>8/30/2016</a:t>
            </a:fld>
            <a:endParaRPr lang="en-US" dirty="0"/>
          </a:p>
        </p:txBody>
      </p:sp>
      <p:sp>
        <p:nvSpPr>
          <p:cNvPr id="6" name="Slide Number Placeholder 5"/>
          <p:cNvSpPr>
            <a:spLocks noGrp="1"/>
          </p:cNvSpPr>
          <p:nvPr>
            <p:ph type="sldNum" sz="quarter" idx="12"/>
          </p:nvPr>
        </p:nvSpPr>
        <p:spPr/>
        <p:txBody>
          <a:bodyPr/>
          <a:lstStyle/>
          <a:p>
            <a:fld id="{A6BA392A-4FEC-4401-A5B4-3DF3792AB581}" type="slidenum">
              <a:rPr lang="en-US" smtClean="0"/>
              <a:t>‹#›</a:t>
            </a:fld>
            <a:endParaRPr lang="en-US" dirty="0"/>
          </a:p>
        </p:txBody>
      </p:sp>
      <p:sp>
        <p:nvSpPr>
          <p:cNvPr id="12" name="Title 4"/>
          <p:cNvSpPr>
            <a:spLocks noGrp="1"/>
          </p:cNvSpPr>
          <p:nvPr>
            <p:ph type="title"/>
          </p:nvPr>
        </p:nvSpPr>
        <p:spPr>
          <a:xfrm>
            <a:off x="457200" y="274638"/>
            <a:ext cx="8229600" cy="792162"/>
          </a:xfrm>
          <a:prstGeom prst="rect">
            <a:avLst/>
          </a:prstGeom>
        </p:spPr>
        <p:txBody>
          <a:bodyPr/>
          <a:lstStyle/>
          <a:p>
            <a:r>
              <a:rPr lang="en-US" smtClean="0"/>
              <a:t>Click to edit Master title style</a:t>
            </a:r>
            <a:endParaRPr lang="en-US"/>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8059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3.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jpe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3.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bg1"/>
          </a:fgClr>
          <a:bgClr>
            <a:schemeClr val="accent2"/>
          </a:bgClr>
        </a:patt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BE9A2-9C50-4D55-BEF1-AD9525D78B2B}" type="datetimeFigureOut">
              <a:rPr lang="en-US" smtClean="0"/>
              <a:t>8/30/2016</a:t>
            </a:fld>
            <a:endParaRPr lang="en-US" dirty="0"/>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9D31158-297F-46E2-AAA6-73CE052BFEC6}" type="slidenum">
              <a:rPr lang="en-US" smtClean="0"/>
              <a:pPr/>
              <a:t>‹#›</a:t>
            </a:fld>
            <a:endParaRPr lang="en-US" dirty="0"/>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96000" y="6400800"/>
            <a:ext cx="2778252" cy="172212"/>
          </a:xfrm>
          <a:prstGeom prst="rect">
            <a:avLst/>
          </a:prstGeom>
        </p:spPr>
      </p:pic>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222769"/>
      </p:ext>
    </p:extLst>
  </p:cSld>
  <p:clrMap bg1="lt1" tx1="dk1" bg2="lt2" tx2="dk2" accent1="accent1" accent2="accent2" accent3="accent3" accent4="accent4" accent5="accent5" accent6="accent6" hlink="hlink" folHlink="folHlink"/>
  <p:sldLayoutIdLst>
    <p:sldLayoutId id="2147483680" r:id="rId1"/>
    <p:sldLayoutId id="2147483657" r:id="rId2"/>
    <p:sldLayoutId id="2147483672" r:id="rId3"/>
    <p:sldLayoutId id="2147483674" r:id="rId4"/>
    <p:sldLayoutId id="2147483675" r:id="rId5"/>
    <p:sldLayoutId id="2147483676" r:id="rId6"/>
    <p:sldLayoutId id="2147483678" r:id="rId7"/>
    <p:sldLayoutId id="2147483679"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9D31158-297F-46E2-AAA6-73CE052BFE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096000" y="6400800"/>
            <a:ext cx="2778252" cy="172212"/>
          </a:xfrm>
          <a:prstGeom prst="rect">
            <a:avLst/>
          </a:prstGeom>
        </p:spPr>
      </p:pic>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591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BE9A2-9C50-4D55-BEF1-AD9525D78B2B}" type="datetimeFigureOut">
              <a:rPr lang="en-US" smtClean="0">
                <a:solidFill>
                  <a:prstClr val="black">
                    <a:tint val="75000"/>
                  </a:prstClr>
                </a:solidFill>
              </a:rPr>
              <a:pPr/>
              <a:t>8/30/2016</a:t>
            </a:fld>
            <a:endParaRPr lang="en-US">
              <a:solidFill>
                <a:prstClr val="black">
                  <a:tint val="75000"/>
                </a:prstClr>
              </a:solidFill>
            </a:endParaRPr>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9D31158-297F-46E2-AAA6-73CE052BFE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096000" y="6400800"/>
            <a:ext cx="2778252" cy="172212"/>
          </a:xfrm>
          <a:prstGeom prst="rect">
            <a:avLst/>
          </a:prstGeom>
        </p:spPr>
      </p:pic>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101074" y="6400800"/>
            <a:ext cx="2774350" cy="1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5321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uh.edu/research/compliance/effort-reporting/" TargetMode="External"/><Relationship Id="rId2" Type="http://schemas.openxmlformats.org/officeDocument/2006/relationships/hyperlink" Target="https://ersprd.my.uh.edu/GenericERS/custom/index.jsp"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mailto:doreffort@uh.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81000" y="304800"/>
            <a:ext cx="8229600" cy="792162"/>
          </a:xfrm>
        </p:spPr>
        <p:txBody>
          <a:bodyPr/>
          <a:lstStyle/>
          <a:p>
            <a:r>
              <a:rPr lang="en-US" sz="2800" b="1" dirty="0" smtClean="0">
                <a:solidFill>
                  <a:srgbClr val="C8102E"/>
                </a:solidFill>
                <a:latin typeface="MiloOT-Light" panose="020B0504020101010102" pitchFamily="34" charset="0"/>
              </a:rPr>
              <a:t>Research </a:t>
            </a:r>
            <a:r>
              <a:rPr lang="en-US" sz="2800" b="1" dirty="0">
                <a:solidFill>
                  <a:srgbClr val="C8102E"/>
                </a:solidFill>
                <a:latin typeface="MiloOT-Light" panose="020B0504020101010102" pitchFamily="34" charset="0"/>
              </a:rPr>
              <a:t>Administration Certification </a:t>
            </a:r>
            <a:r>
              <a:rPr lang="en-US" sz="2800" b="1" dirty="0" smtClean="0">
                <a:solidFill>
                  <a:srgbClr val="C8102E"/>
                </a:solidFill>
                <a:latin typeface="MiloOT-Light" panose="020B0504020101010102" pitchFamily="34" charset="0"/>
              </a:rPr>
              <a:t>Program (RACP)</a:t>
            </a:r>
            <a:endParaRPr lang="en-US" sz="1600" b="1" dirty="0">
              <a:solidFill>
                <a:srgbClr val="C8102E"/>
              </a:solidFill>
              <a:latin typeface="MiloOT-Light" panose="020B0504020101010102" pitchFamily="34" charset="0"/>
            </a:endParaRPr>
          </a:p>
        </p:txBody>
      </p:sp>
      <p:pic>
        <p:nvPicPr>
          <p:cNvPr id="8" name="Welcoem RACP">
            <a:hlinkClick r:id="" action="ppaction://media"/>
          </p:cNvPr>
          <p:cNvPicPr>
            <a:picLocks noChangeAspect="1"/>
          </p:cNvPicPr>
          <p:nvPr>
            <a:audioFile r:link="rId1"/>
            <p:extLst>
              <p:ext uri="{DAA4B4D4-6D71-4841-9C94-3DE7FCFB9230}">
                <p14:media xmlns:p14="http://schemas.microsoft.com/office/powerpoint/2010/main" r:embed="rId2">
                  <p14:trim st="531" end="924.1814"/>
                </p14:media>
              </p:ext>
            </p:extLst>
          </p:nvPr>
        </p:nvPicPr>
        <p:blipFill>
          <a:blip r:embed="rId5"/>
          <a:stretch>
            <a:fillRect/>
          </a:stretch>
        </p:blipFill>
        <p:spPr>
          <a:xfrm>
            <a:off x="-1066800" y="2895600"/>
            <a:ext cx="609600" cy="609600"/>
          </a:xfrm>
          <a:prstGeom prst="rect">
            <a:avLst/>
          </a:prstGeom>
        </p:spPr>
      </p:pic>
    </p:spTree>
    <p:extLst>
      <p:ext uri="{BB962C8B-B14F-4D97-AF65-F5344CB8AC3E}">
        <p14:creationId xmlns:p14="http://schemas.microsoft.com/office/powerpoint/2010/main" val="300212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6858000" cy="4419600"/>
          </a:xfrm>
        </p:spPr>
        <p:txBody>
          <a:bodyPr>
            <a:normAutofit/>
          </a:bodyPr>
          <a:lstStyle/>
          <a:p>
            <a:pPr marL="0" indent="0">
              <a:buNone/>
            </a:pPr>
            <a:endParaRPr lang="en-US" sz="2400" dirty="0" smtClean="0">
              <a:solidFill>
                <a:srgbClr val="56595A"/>
              </a:solidFill>
            </a:endParaRPr>
          </a:p>
          <a:p>
            <a:endParaRPr lang="en-US" dirty="0" smtClean="0"/>
          </a:p>
          <a:p>
            <a:endParaRPr lang="en-US" dirty="0"/>
          </a:p>
        </p:txBody>
      </p:sp>
      <p:sp>
        <p:nvSpPr>
          <p:cNvPr id="4" name="TextBox 3"/>
          <p:cNvSpPr txBox="1"/>
          <p:nvPr/>
        </p:nvSpPr>
        <p:spPr>
          <a:xfrm>
            <a:off x="685800" y="0"/>
            <a:ext cx="7294011" cy="769441"/>
          </a:xfrm>
          <a:prstGeom prst="rect">
            <a:avLst/>
          </a:prstGeom>
          <a:noFill/>
        </p:spPr>
        <p:txBody>
          <a:bodyPr wrap="square" rtlCol="0">
            <a:spAutoFit/>
          </a:bodyPr>
          <a:lstStyle/>
          <a:p>
            <a:r>
              <a:rPr lang="en-US" sz="4400" dirty="0">
                <a:solidFill>
                  <a:prstClr val="white"/>
                </a:solidFill>
                <a:ea typeface="+mj-ea"/>
                <a:cs typeface="+mj-cs"/>
              </a:rPr>
              <a:t>Committed Effort…The </a:t>
            </a:r>
            <a:r>
              <a:rPr lang="en-US" sz="4400" dirty="0" smtClean="0">
                <a:solidFill>
                  <a:prstClr val="white"/>
                </a:solidFill>
                <a:ea typeface="+mj-ea"/>
                <a:cs typeface="+mj-cs"/>
              </a:rPr>
              <a:t>Risks</a:t>
            </a:r>
            <a:endParaRPr lang="en-US" sz="4000" dirty="0">
              <a:solidFill>
                <a:schemeClr val="bg1"/>
              </a:solidFill>
              <a:latin typeface="MiloOT-Light" panose="020B0504020101010102"/>
            </a:endParaRPr>
          </a:p>
        </p:txBody>
      </p:sp>
      <p:sp>
        <p:nvSpPr>
          <p:cNvPr id="2" name="Rectangle 1"/>
          <p:cNvSpPr/>
          <p:nvPr/>
        </p:nvSpPr>
        <p:spPr>
          <a:xfrm>
            <a:off x="914400" y="1066800"/>
            <a:ext cx="5867400" cy="4524315"/>
          </a:xfrm>
          <a:prstGeom prst="rect">
            <a:avLst/>
          </a:prstGeom>
        </p:spPr>
        <p:txBody>
          <a:bodyPr wrap="square">
            <a:spAutoFit/>
          </a:bodyPr>
          <a:lstStyle/>
          <a:p>
            <a:pPr marL="0" lvl="1" indent="0">
              <a:buNone/>
            </a:pPr>
            <a:r>
              <a:rPr lang="en-US" sz="2400" dirty="0"/>
              <a:t>UH and Principal Investigators risk penalties if the minimum obligated effort is not met. </a:t>
            </a:r>
          </a:p>
          <a:p>
            <a:pPr marL="0" lvl="1" indent="0">
              <a:buNone/>
            </a:pPr>
            <a:endParaRPr lang="en-US" sz="2400" dirty="0"/>
          </a:p>
          <a:p>
            <a:pPr marL="0" lvl="1" indent="0">
              <a:buNone/>
            </a:pPr>
            <a:r>
              <a:rPr lang="en-US" sz="2400" dirty="0"/>
              <a:t>Examples of such risks are:	</a:t>
            </a:r>
          </a:p>
          <a:p>
            <a:pPr marL="857250" lvl="2" indent="-457200">
              <a:buFont typeface="+mj-lt"/>
              <a:buAutoNum type="arabicPeriod"/>
            </a:pPr>
            <a:r>
              <a:rPr lang="en-US" sz="2400" dirty="0"/>
              <a:t>Sponsor refusing to pay outstanding </a:t>
            </a:r>
            <a:r>
              <a:rPr lang="en-US" sz="2400" dirty="0" smtClean="0"/>
              <a:t>invoices</a:t>
            </a:r>
            <a:endParaRPr lang="en-US" sz="2400" dirty="0"/>
          </a:p>
          <a:p>
            <a:pPr marL="857250" lvl="2" indent="-457200">
              <a:buFont typeface="+mj-lt"/>
              <a:buAutoNum type="arabicPeriod"/>
            </a:pPr>
            <a:endParaRPr lang="en-US" sz="2400" dirty="0"/>
          </a:p>
          <a:p>
            <a:pPr marL="857250" lvl="2" indent="-457200">
              <a:buFont typeface="+mj-lt"/>
              <a:buAutoNum type="arabicPeriod"/>
            </a:pPr>
            <a:r>
              <a:rPr lang="en-US" sz="2400" dirty="0"/>
              <a:t>Sponsor canceling the agreement, or</a:t>
            </a:r>
          </a:p>
          <a:p>
            <a:pPr marL="857250" lvl="2" indent="-457200">
              <a:buFont typeface="+mj-lt"/>
              <a:buAutoNum type="arabicPeriod"/>
            </a:pPr>
            <a:endParaRPr lang="en-US" sz="2400" dirty="0"/>
          </a:p>
          <a:p>
            <a:pPr lvl="2" indent="-514350">
              <a:buFont typeface="+mj-lt"/>
              <a:buAutoNum type="arabicPeriod"/>
            </a:pPr>
            <a:r>
              <a:rPr lang="en-US" sz="2400" dirty="0"/>
              <a:t>Sponsor refusing to award pending proposals for other faculty at the university </a:t>
            </a:r>
          </a:p>
        </p:txBody>
      </p:sp>
    </p:spTree>
    <p:extLst>
      <p:ext uri="{BB962C8B-B14F-4D97-AF65-F5344CB8AC3E}">
        <p14:creationId xmlns:p14="http://schemas.microsoft.com/office/powerpoint/2010/main" val="227618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6858000" cy="4419600"/>
          </a:xfrm>
        </p:spPr>
        <p:txBody>
          <a:bodyPr>
            <a:normAutofit/>
          </a:bodyPr>
          <a:lstStyle/>
          <a:p>
            <a:pPr marL="0" indent="0">
              <a:buNone/>
            </a:pPr>
            <a:endParaRPr lang="en-US" sz="2400" dirty="0" smtClean="0">
              <a:solidFill>
                <a:srgbClr val="56595A"/>
              </a:solidFill>
            </a:endParaRPr>
          </a:p>
          <a:p>
            <a:endParaRPr lang="en-US" dirty="0" smtClean="0"/>
          </a:p>
          <a:p>
            <a:endParaRPr lang="en-US" dirty="0"/>
          </a:p>
        </p:txBody>
      </p:sp>
      <p:sp>
        <p:nvSpPr>
          <p:cNvPr id="6" name="TextBox 5"/>
          <p:cNvSpPr txBox="1"/>
          <p:nvPr/>
        </p:nvSpPr>
        <p:spPr>
          <a:xfrm>
            <a:off x="685800" y="129570"/>
            <a:ext cx="7187338" cy="523220"/>
          </a:xfrm>
          <a:prstGeom prst="rect">
            <a:avLst/>
          </a:prstGeom>
          <a:noFill/>
        </p:spPr>
        <p:txBody>
          <a:bodyPr wrap="square" rtlCol="0">
            <a:spAutoFit/>
          </a:bodyPr>
          <a:lstStyle/>
          <a:p>
            <a:r>
              <a:rPr lang="en-US" sz="2800" dirty="0">
                <a:solidFill>
                  <a:schemeClr val="bg1"/>
                </a:solidFill>
                <a:latin typeface="MiloOT-Light" panose="020B0504020101010102"/>
              </a:rPr>
              <a:t>Effort Reporting Roles and Responsibilities</a:t>
            </a:r>
          </a:p>
        </p:txBody>
      </p:sp>
      <p:sp>
        <p:nvSpPr>
          <p:cNvPr id="7" name="Rectangle 6"/>
          <p:cNvSpPr/>
          <p:nvPr/>
        </p:nvSpPr>
        <p:spPr>
          <a:xfrm>
            <a:off x="888569" y="1447800"/>
            <a:ext cx="6781800" cy="3139321"/>
          </a:xfrm>
          <a:prstGeom prst="rect">
            <a:avLst/>
          </a:prstGeom>
        </p:spPr>
        <p:txBody>
          <a:bodyPr wrap="square">
            <a:spAutoFit/>
          </a:bodyPr>
          <a:lstStyle/>
          <a:p>
            <a:r>
              <a:rPr lang="en-US" b="1" dirty="0"/>
              <a:t>Faculty:</a:t>
            </a:r>
            <a:r>
              <a:rPr lang="en-US" dirty="0"/>
              <a:t> Reviews, adjusts effort percentage allocation (as necessary) and legally certifies by e-signature the accuracy of the effort report.</a:t>
            </a:r>
          </a:p>
          <a:p>
            <a:endParaRPr lang="en-US" dirty="0"/>
          </a:p>
          <a:p>
            <a:r>
              <a:rPr lang="en-US" b="1" dirty="0"/>
              <a:t>Department Administrators (DBA):</a:t>
            </a:r>
            <a:r>
              <a:rPr lang="en-US" dirty="0"/>
              <a:t> Review effort reports online for payroll accuracy, process payroll reallocations to update distribution of effort charged, update any cost sharing information, and send forms electronically to Principal Investigator for e-signature.</a:t>
            </a:r>
          </a:p>
          <a:p>
            <a:endParaRPr lang="en-US" b="1" dirty="0"/>
          </a:p>
          <a:p>
            <a:r>
              <a:rPr lang="en-US" b="1" dirty="0"/>
              <a:t>Office of Contracts and Grants (OCG):</a:t>
            </a:r>
            <a:r>
              <a:rPr lang="en-US" dirty="0"/>
              <a:t> Releases effort forms for certification, track the receipt of forms to ensure 100% compliance, and contact DBA and Faculty regarding outstanding effort forms</a:t>
            </a:r>
          </a:p>
        </p:txBody>
      </p:sp>
    </p:spTree>
    <p:extLst>
      <p:ext uri="{BB962C8B-B14F-4D97-AF65-F5344CB8AC3E}">
        <p14:creationId xmlns:p14="http://schemas.microsoft.com/office/powerpoint/2010/main" val="2588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81600"/>
          </a:xfrm>
        </p:spPr>
        <p:txBody>
          <a:bodyPr/>
          <a:lstStyle/>
          <a:p>
            <a:r>
              <a:rPr lang="en-US" dirty="0" smtClean="0"/>
              <a:t>Awarded Committed Effort is the amount of effort the PI and Sponsor has agreed upon at the award stage.</a:t>
            </a:r>
          </a:p>
          <a:p>
            <a:endParaRPr lang="en-US" dirty="0" smtClean="0"/>
          </a:p>
          <a:p>
            <a:r>
              <a:rPr lang="en-US" dirty="0"/>
              <a:t>Meet the level of effort </a:t>
            </a:r>
            <a:r>
              <a:rPr lang="en-US" dirty="0" smtClean="0"/>
              <a:t>obligated</a:t>
            </a:r>
          </a:p>
          <a:p>
            <a:pPr lvl="1"/>
            <a:r>
              <a:rPr lang="en-US" dirty="0" smtClean="0"/>
              <a:t>25% reduction of committed effort is considered significant, and is a change in the scope of work </a:t>
            </a:r>
            <a:endParaRPr lang="en-US" dirty="0"/>
          </a:p>
        </p:txBody>
      </p:sp>
      <p:sp>
        <p:nvSpPr>
          <p:cNvPr id="3" name="Title 2"/>
          <p:cNvSpPr>
            <a:spLocks noGrp="1"/>
          </p:cNvSpPr>
          <p:nvPr>
            <p:ph type="title"/>
          </p:nvPr>
        </p:nvSpPr>
        <p:spPr/>
        <p:txBody>
          <a:bodyPr/>
          <a:lstStyle/>
          <a:p>
            <a:pPr algn="ctr"/>
            <a:r>
              <a:rPr lang="en-US" dirty="0" smtClean="0"/>
              <a:t>Committed Effort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p:nvGrpSpPr>
        <p:grpSpPr>
          <a:xfrm>
            <a:off x="1828800" y="1066800"/>
            <a:ext cx="4514850" cy="4772025"/>
            <a:chOff x="393539" y="-771430"/>
            <a:chExt cx="5829300" cy="6038850"/>
          </a:xfrm>
        </p:grpSpPr>
        <p:sp>
          <p:nvSpPr>
            <p:cNvPr id="6" name="Oval 5"/>
            <p:cNvSpPr/>
            <p:nvPr/>
          </p:nvSpPr>
          <p:spPr>
            <a:xfrm>
              <a:off x="393539" y="-771430"/>
              <a:ext cx="5829300" cy="603885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ndParaRPr>
            </a:p>
          </p:txBody>
        </p:sp>
        <p:sp>
          <p:nvSpPr>
            <p:cNvPr id="7" name="TextBox 2"/>
            <p:cNvSpPr txBox="1"/>
            <p:nvPr/>
          </p:nvSpPr>
          <p:spPr>
            <a:xfrm>
              <a:off x="1672542" y="1288584"/>
              <a:ext cx="3143250" cy="185855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ysClr val="window" lastClr="FFFFFF"/>
                  </a:solidFill>
                  <a:effectLst/>
                  <a:uLnTx/>
                  <a:uFillTx/>
                  <a:latin typeface="Calibri" panose="020F0502020204030204"/>
                </a:rPr>
                <a:t>100%</a:t>
              </a:r>
            </a:p>
          </p:txBody>
        </p:sp>
      </p:grpSp>
      <p:sp>
        <p:nvSpPr>
          <p:cNvPr id="8" name="TextBox 7"/>
          <p:cNvSpPr txBox="1"/>
          <p:nvPr/>
        </p:nvSpPr>
        <p:spPr>
          <a:xfrm>
            <a:off x="1752600" y="-70147"/>
            <a:ext cx="5943600" cy="769441"/>
          </a:xfrm>
          <a:prstGeom prst="rect">
            <a:avLst/>
          </a:prstGeom>
          <a:noFill/>
        </p:spPr>
        <p:txBody>
          <a:bodyPr wrap="square" rtlCol="0">
            <a:spAutoFit/>
          </a:bodyPr>
          <a:lstStyle/>
          <a:p>
            <a:r>
              <a:rPr lang="en-US" sz="4400" dirty="0">
                <a:solidFill>
                  <a:prstClr val="white"/>
                </a:solidFill>
                <a:ea typeface="+mj-ea"/>
                <a:cs typeface="+mj-cs"/>
              </a:rPr>
              <a:t>Total Effort =100%</a:t>
            </a:r>
            <a:endParaRPr lang="en-US" dirty="0"/>
          </a:p>
        </p:txBody>
      </p:sp>
    </p:spTree>
    <p:extLst>
      <p:ext uri="{BB962C8B-B14F-4D97-AF65-F5344CB8AC3E}">
        <p14:creationId xmlns:p14="http://schemas.microsoft.com/office/powerpoint/2010/main" val="34803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181600" y="4267200"/>
          <a:ext cx="3657600" cy="1981200"/>
        </p:xfrm>
        <a:graphic>
          <a:graphicData uri="http://schemas.openxmlformats.org/drawingml/2006/table">
            <a:tbl>
              <a:tblPr firstRow="1" lastRow="1">
                <a:tableStyleId>{68D230F3-CF80-4859-8CE7-A43EE81993B5}</a:tableStyleId>
              </a:tblPr>
              <a:tblGrid>
                <a:gridCol w="1828800"/>
                <a:gridCol w="1828800"/>
              </a:tblGrid>
              <a:tr h="396240">
                <a:tc>
                  <a:txBody>
                    <a:bodyPr/>
                    <a:lstStyle/>
                    <a:p>
                      <a:r>
                        <a:rPr lang="en-US" sz="1600" dirty="0" smtClean="0"/>
                        <a:t>Account</a:t>
                      </a:r>
                      <a:endParaRPr lang="en-US" sz="1600" dirty="0"/>
                    </a:p>
                  </a:txBody>
                  <a:tcPr marL="56797" marR="56797"/>
                </a:tc>
                <a:tc>
                  <a:txBody>
                    <a:bodyPr/>
                    <a:lstStyle/>
                    <a:p>
                      <a:r>
                        <a:rPr lang="en-US" sz="1600" dirty="0" smtClean="0"/>
                        <a:t>Salary (Sept</a:t>
                      </a:r>
                      <a:r>
                        <a:rPr lang="en-US" sz="1600" baseline="0" dirty="0" smtClean="0"/>
                        <a:t> – Nov)</a:t>
                      </a:r>
                      <a:endParaRPr lang="en-US" sz="1600" dirty="0"/>
                    </a:p>
                  </a:txBody>
                  <a:tcPr marL="56797" marR="56797"/>
                </a:tc>
              </a:tr>
              <a:tr h="396240">
                <a:tc>
                  <a:txBody>
                    <a:bodyPr/>
                    <a:lstStyle/>
                    <a:p>
                      <a:r>
                        <a:rPr lang="en-US" sz="1600" dirty="0" smtClean="0"/>
                        <a:t>G111122</a:t>
                      </a:r>
                      <a:endParaRPr lang="en-US" sz="1600" dirty="0"/>
                    </a:p>
                  </a:txBody>
                  <a:tcPr marL="56797" marR="56797"/>
                </a:tc>
                <a:tc>
                  <a:txBody>
                    <a:bodyPr/>
                    <a:lstStyle/>
                    <a:p>
                      <a:r>
                        <a:rPr lang="en-US" sz="1600" dirty="0" smtClean="0"/>
                        <a:t>$4,500</a:t>
                      </a:r>
                    </a:p>
                  </a:txBody>
                  <a:tcPr marL="56797" marR="56797"/>
                </a:tc>
              </a:tr>
              <a:tr h="396240">
                <a:tc>
                  <a:txBody>
                    <a:bodyPr/>
                    <a:lstStyle/>
                    <a:p>
                      <a:r>
                        <a:rPr lang="en-US" sz="1600" dirty="0" smtClean="0"/>
                        <a:t>G222233</a:t>
                      </a:r>
                      <a:endParaRPr lang="en-US" sz="1600" dirty="0"/>
                    </a:p>
                  </a:txBody>
                  <a:tcPr marL="56797" marR="56797"/>
                </a:tc>
                <a:tc>
                  <a:txBody>
                    <a:bodyPr/>
                    <a:lstStyle/>
                    <a:p>
                      <a:r>
                        <a:rPr lang="en-US" sz="1600" dirty="0" smtClean="0"/>
                        <a:t>$4,500</a:t>
                      </a:r>
                    </a:p>
                  </a:txBody>
                  <a:tcPr marL="56797" marR="56797"/>
                </a:tc>
              </a:tr>
              <a:tr h="396240">
                <a:tc>
                  <a:txBody>
                    <a:bodyPr/>
                    <a:lstStyle/>
                    <a:p>
                      <a:r>
                        <a:rPr lang="en-US" sz="1600" dirty="0" smtClean="0"/>
                        <a:t>NA</a:t>
                      </a:r>
                      <a:endParaRPr lang="en-US" sz="1600" dirty="0"/>
                    </a:p>
                  </a:txBody>
                  <a:tcPr marL="56797" marR="56797"/>
                </a:tc>
                <a:tc>
                  <a:txBody>
                    <a:bodyPr/>
                    <a:lstStyle/>
                    <a:p>
                      <a:r>
                        <a:rPr lang="en-US" sz="1600" dirty="0" smtClean="0"/>
                        <a:t>$4,500</a:t>
                      </a:r>
                    </a:p>
                  </a:txBody>
                  <a:tcPr marL="56797" marR="56797"/>
                </a:tc>
              </a:tr>
              <a:tr h="396240">
                <a:tc>
                  <a:txBody>
                    <a:bodyPr/>
                    <a:lstStyle/>
                    <a:p>
                      <a:r>
                        <a:rPr lang="en-US" sz="1600" dirty="0" smtClean="0"/>
                        <a:t>Total 3mth Salary</a:t>
                      </a:r>
                      <a:endParaRPr lang="en-US" sz="1600" dirty="0"/>
                    </a:p>
                  </a:txBody>
                  <a:tcPr marL="56797" marR="56797"/>
                </a:tc>
                <a:tc>
                  <a:txBody>
                    <a:bodyPr/>
                    <a:lstStyle/>
                    <a:p>
                      <a:r>
                        <a:rPr lang="en-US" sz="1600" dirty="0" smtClean="0"/>
                        <a:t>$13,500</a:t>
                      </a:r>
                    </a:p>
                  </a:txBody>
                  <a:tcPr marL="56797" marR="56797"/>
                </a:tc>
              </a:tr>
            </a:tbl>
          </a:graphicData>
        </a:graphic>
      </p:graphicFrame>
      <p:sp>
        <p:nvSpPr>
          <p:cNvPr id="3" name="Title 2"/>
          <p:cNvSpPr>
            <a:spLocks noGrp="1"/>
          </p:cNvSpPr>
          <p:nvPr>
            <p:ph type="title"/>
          </p:nvPr>
        </p:nvSpPr>
        <p:spPr/>
        <p:txBody>
          <a:bodyPr/>
          <a:lstStyle/>
          <a:p>
            <a:pPr algn="ctr"/>
            <a:r>
              <a:rPr lang="en-US" dirty="0" smtClean="0"/>
              <a:t>How Effort is Calculated	</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872626783"/>
              </p:ext>
            </p:extLst>
          </p:nvPr>
        </p:nvGraphicFramePr>
        <p:xfrm>
          <a:off x="381000" y="3048000"/>
          <a:ext cx="4246880" cy="1854200"/>
        </p:xfrm>
        <a:graphic>
          <a:graphicData uri="http://schemas.openxmlformats.org/drawingml/2006/table">
            <a:tbl>
              <a:tblPr firstRow="1" lastRow="1">
                <a:tableStyleId>{3B4B98B0-60AC-42C2-AFA5-B58CD77FA1E5}</a:tableStyleId>
              </a:tblPr>
              <a:tblGrid>
                <a:gridCol w="1639147"/>
                <a:gridCol w="2607733"/>
              </a:tblGrid>
              <a:tr h="370840">
                <a:tc>
                  <a:txBody>
                    <a:bodyPr/>
                    <a:lstStyle/>
                    <a:p>
                      <a:r>
                        <a:rPr lang="en-US" sz="1600" dirty="0" smtClean="0"/>
                        <a:t>Account</a:t>
                      </a:r>
                      <a:endParaRPr lang="en-US" sz="1600" dirty="0"/>
                    </a:p>
                  </a:txBody>
                  <a:tcPr marL="56797" marR="56797"/>
                </a:tc>
                <a:tc>
                  <a:txBody>
                    <a:bodyPr/>
                    <a:lstStyle/>
                    <a:p>
                      <a:r>
                        <a:rPr lang="en-US" sz="1600" dirty="0" smtClean="0"/>
                        <a:t>Effort (Sept</a:t>
                      </a:r>
                      <a:r>
                        <a:rPr lang="en-US" sz="1600" baseline="0" dirty="0" smtClean="0"/>
                        <a:t> – Nov)</a:t>
                      </a:r>
                      <a:endParaRPr lang="en-US" sz="1600" dirty="0"/>
                    </a:p>
                  </a:txBody>
                  <a:tcPr marL="56797" marR="56797"/>
                </a:tc>
              </a:tr>
              <a:tr h="370840">
                <a:tc>
                  <a:txBody>
                    <a:bodyPr/>
                    <a:lstStyle/>
                    <a:p>
                      <a:r>
                        <a:rPr lang="en-US" sz="1600" dirty="0" smtClean="0"/>
                        <a:t>G111122</a:t>
                      </a:r>
                      <a:endParaRPr lang="en-US" sz="1600" dirty="0"/>
                    </a:p>
                  </a:txBody>
                  <a:tcPr marL="56797" marR="56797"/>
                </a:tc>
                <a:tc>
                  <a:txBody>
                    <a:bodyPr/>
                    <a:lstStyle/>
                    <a:p>
                      <a:r>
                        <a:rPr lang="en-US" sz="1600" dirty="0" smtClean="0"/>
                        <a:t>$4,500</a:t>
                      </a:r>
                      <a:r>
                        <a:rPr lang="en-US" sz="1600" baseline="0" dirty="0" smtClean="0"/>
                        <a:t> / $13,500 = 33.33%</a:t>
                      </a:r>
                      <a:endParaRPr lang="en-US" sz="1600" b="1" dirty="0"/>
                    </a:p>
                  </a:txBody>
                  <a:tcPr marL="56797" marR="56797"/>
                </a:tc>
              </a:tr>
              <a:tr h="370840">
                <a:tc>
                  <a:txBody>
                    <a:bodyPr/>
                    <a:lstStyle/>
                    <a:p>
                      <a:r>
                        <a:rPr lang="en-US" sz="1600" smtClean="0"/>
                        <a:t>G222233</a:t>
                      </a:r>
                      <a:endParaRPr lang="en-US" sz="1600" dirty="0"/>
                    </a:p>
                  </a:txBody>
                  <a:tcPr marL="56797" marR="56797"/>
                </a:tc>
                <a:tc>
                  <a:txBody>
                    <a:bodyPr/>
                    <a:lstStyle/>
                    <a:p>
                      <a:r>
                        <a:rPr lang="en-US" sz="1600" dirty="0" smtClean="0"/>
                        <a:t>$4,500</a:t>
                      </a:r>
                      <a:r>
                        <a:rPr lang="en-US" sz="1600" baseline="0" dirty="0" smtClean="0"/>
                        <a:t> / $13,500 = 33.33%</a:t>
                      </a:r>
                      <a:endParaRPr lang="en-US" sz="1600" b="1" dirty="0"/>
                    </a:p>
                  </a:txBody>
                  <a:tcPr marL="56797" marR="56797"/>
                </a:tc>
              </a:tr>
              <a:tr h="370840">
                <a:tc>
                  <a:txBody>
                    <a:bodyPr/>
                    <a:lstStyle/>
                    <a:p>
                      <a:r>
                        <a:rPr lang="en-US" sz="1600" dirty="0" smtClean="0"/>
                        <a:t>NA</a:t>
                      </a:r>
                      <a:endParaRPr lang="en-US" sz="1600" dirty="0"/>
                    </a:p>
                  </a:txBody>
                  <a:tcPr marL="56797" marR="56797"/>
                </a:tc>
                <a:tc>
                  <a:txBody>
                    <a:bodyPr/>
                    <a:lstStyle/>
                    <a:p>
                      <a:r>
                        <a:rPr lang="en-US" sz="1600" dirty="0" smtClean="0"/>
                        <a:t>$4,500</a:t>
                      </a:r>
                      <a:r>
                        <a:rPr lang="en-US" sz="1600" baseline="0" dirty="0" smtClean="0"/>
                        <a:t> / $13,500 = 33.33%</a:t>
                      </a:r>
                      <a:endParaRPr lang="en-US" sz="1600" b="1" dirty="0"/>
                    </a:p>
                  </a:txBody>
                  <a:tcPr marL="56797" marR="56797"/>
                </a:tc>
              </a:tr>
              <a:tr h="370840">
                <a:tc>
                  <a:txBody>
                    <a:bodyPr/>
                    <a:lstStyle/>
                    <a:p>
                      <a:r>
                        <a:rPr lang="en-US" sz="1600" dirty="0" smtClean="0"/>
                        <a:t>Total 3mth Effort</a:t>
                      </a:r>
                      <a:endParaRPr lang="en-US" sz="1600" dirty="0"/>
                    </a:p>
                  </a:txBody>
                  <a:tcPr marL="56797" marR="56797"/>
                </a:tc>
                <a:tc>
                  <a:txBody>
                    <a:bodyPr/>
                    <a:lstStyle/>
                    <a:p>
                      <a:r>
                        <a:rPr lang="en-US" sz="1600" dirty="0" smtClean="0"/>
                        <a:t>$13,500 / $13,500 =</a:t>
                      </a:r>
                      <a:r>
                        <a:rPr lang="en-US" sz="1600" baseline="0" dirty="0" smtClean="0"/>
                        <a:t> </a:t>
                      </a:r>
                      <a:r>
                        <a:rPr lang="en-US" sz="1600" baseline="0" dirty="0" smtClean="0">
                          <a:solidFill>
                            <a:schemeClr val="tx1"/>
                          </a:solidFill>
                        </a:rPr>
                        <a:t>100%</a:t>
                      </a:r>
                      <a:endParaRPr lang="en-US" sz="1600" dirty="0" smtClean="0">
                        <a:solidFill>
                          <a:schemeClr val="tx1"/>
                        </a:solidFill>
                      </a:endParaRPr>
                    </a:p>
                  </a:txBody>
                  <a:tcPr marL="56797" marR="56797">
                    <a:solidFill>
                      <a:srgbClr val="FFFF00"/>
                    </a:solidFill>
                  </a:tcPr>
                </a:tc>
              </a:tr>
            </a:tbl>
          </a:graphicData>
        </a:graphic>
      </p:graphicFrame>
      <p:sp>
        <p:nvSpPr>
          <p:cNvPr id="7" name="TextBox 6"/>
          <p:cNvSpPr txBox="1"/>
          <p:nvPr/>
        </p:nvSpPr>
        <p:spPr>
          <a:xfrm>
            <a:off x="6400800" y="3733800"/>
            <a:ext cx="1905000" cy="533400"/>
          </a:xfrm>
          <a:prstGeom prst="rect">
            <a:avLst/>
          </a:prstGeom>
          <a:noFill/>
          <a:ln>
            <a:noFill/>
          </a:ln>
        </p:spPr>
        <p:txBody>
          <a:bodyPr wrap="square" rtlCol="0">
            <a:spAutoFit/>
          </a:bodyPr>
          <a:lstStyle/>
          <a:p>
            <a:r>
              <a:rPr lang="en-US" sz="2800" b="1" dirty="0" smtClean="0">
                <a:solidFill>
                  <a:schemeClr val="accent3">
                    <a:lumMod val="50000"/>
                  </a:schemeClr>
                </a:solidFill>
              </a:rPr>
              <a:t>Payroll</a:t>
            </a:r>
            <a:endParaRPr lang="en-US" b="1" dirty="0">
              <a:solidFill>
                <a:schemeClr val="accent3">
                  <a:lumMod val="50000"/>
                </a:schemeClr>
              </a:solidFill>
            </a:endParaRPr>
          </a:p>
        </p:txBody>
      </p:sp>
      <p:sp>
        <p:nvSpPr>
          <p:cNvPr id="8" name="TextBox 7"/>
          <p:cNvSpPr txBox="1"/>
          <p:nvPr/>
        </p:nvSpPr>
        <p:spPr>
          <a:xfrm>
            <a:off x="1371600" y="2514600"/>
            <a:ext cx="1828800" cy="533400"/>
          </a:xfrm>
          <a:prstGeom prst="rect">
            <a:avLst/>
          </a:prstGeom>
          <a:noFill/>
          <a:ln>
            <a:noFill/>
          </a:ln>
        </p:spPr>
        <p:txBody>
          <a:bodyPr wrap="square" rtlCol="0">
            <a:spAutoFit/>
          </a:bodyPr>
          <a:lstStyle/>
          <a:p>
            <a:r>
              <a:rPr lang="en-US" sz="2800" b="1" dirty="0" smtClean="0">
                <a:solidFill>
                  <a:schemeClr val="accent3">
                    <a:lumMod val="50000"/>
                  </a:schemeClr>
                </a:solidFill>
              </a:rPr>
              <a:t>Effort</a:t>
            </a:r>
            <a:endParaRPr lang="en-US" b="1" dirty="0">
              <a:solidFill>
                <a:schemeClr val="accent3">
                  <a:lumMod val="50000"/>
                </a:schemeClr>
              </a:solidFill>
            </a:endParaRPr>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292100" y="1428750"/>
            <a:ext cx="8559800" cy="647700"/>
          </a:xfrm>
          <a:prstGeom prst="rect">
            <a:avLst/>
          </a:prstGeom>
        </p:spPr>
      </p:pic>
    </p:spTree>
    <p:extLst>
      <p:ext uri="{BB962C8B-B14F-4D97-AF65-F5344CB8AC3E}">
        <p14:creationId xmlns:p14="http://schemas.microsoft.com/office/powerpoint/2010/main" val="246146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Payroll showcases the allocation of salary</a:t>
            </a:r>
          </a:p>
          <a:p>
            <a:r>
              <a:rPr lang="en-US" dirty="0" smtClean="0"/>
              <a:t>Effort showcases the allocation of an activity </a:t>
            </a:r>
          </a:p>
          <a:p>
            <a:endParaRPr lang="en-US" dirty="0"/>
          </a:p>
          <a:p>
            <a:pPr lvl="1"/>
            <a:r>
              <a:rPr lang="en-US" u="sng" dirty="0" smtClean="0"/>
              <a:t>Payroll is the basis for accessing the effort </a:t>
            </a:r>
            <a:r>
              <a:rPr lang="en-US" dirty="0" smtClean="0"/>
              <a:t>worked on an activity based on the accounts salary is initially allocated too.</a:t>
            </a:r>
          </a:p>
          <a:p>
            <a:pPr marL="457200" lvl="1" indent="0">
              <a:buNone/>
            </a:pPr>
            <a:endParaRPr lang="en-US" dirty="0" smtClean="0"/>
          </a:p>
          <a:p>
            <a:pPr lvl="1"/>
            <a:r>
              <a:rPr lang="en-US" dirty="0" smtClean="0"/>
              <a:t>Other factors, such as </a:t>
            </a:r>
            <a:r>
              <a:rPr lang="en-US" u="sng" dirty="0" smtClean="0"/>
              <a:t>cost share</a:t>
            </a:r>
            <a:r>
              <a:rPr lang="en-US" dirty="0" smtClean="0"/>
              <a:t>, is used to accurately reflect the effort worked on awarded projects</a:t>
            </a:r>
            <a:endParaRPr lang="en-US" dirty="0"/>
          </a:p>
        </p:txBody>
      </p:sp>
      <p:sp>
        <p:nvSpPr>
          <p:cNvPr id="3" name="Title 2"/>
          <p:cNvSpPr>
            <a:spLocks noGrp="1"/>
          </p:cNvSpPr>
          <p:nvPr>
            <p:ph type="title"/>
          </p:nvPr>
        </p:nvSpPr>
        <p:spPr/>
        <p:txBody>
          <a:bodyPr/>
          <a:lstStyle/>
          <a:p>
            <a:pPr algn="ctr"/>
            <a:r>
              <a:rPr lang="en-US" dirty="0" smtClean="0"/>
              <a:t>Payroll vs. Effort	</a:t>
            </a:r>
            <a:endParaRPr lang="en-US" dirty="0"/>
          </a:p>
        </p:txBody>
      </p:sp>
    </p:spTree>
    <p:extLst>
      <p:ext uri="{BB962C8B-B14F-4D97-AF65-F5344CB8AC3E}">
        <p14:creationId xmlns:p14="http://schemas.microsoft.com/office/powerpoint/2010/main" val="665765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754563"/>
          </a:xfrm>
        </p:spPr>
        <p:txBody>
          <a:bodyPr/>
          <a:lstStyle/>
          <a:p>
            <a:r>
              <a:rPr lang="en-US" dirty="0" smtClean="0"/>
              <a:t>There are some Sponsors that impose a salary limitation that Key Personnel can directly charge to the project.</a:t>
            </a:r>
          </a:p>
          <a:p>
            <a:pPr lvl="1"/>
            <a:r>
              <a:rPr lang="en-US" dirty="0" smtClean="0">
                <a:solidFill>
                  <a:srgbClr val="0033CC"/>
                </a:solidFill>
              </a:rPr>
              <a:t>National Institutes of Health (NIH)</a:t>
            </a:r>
          </a:p>
          <a:p>
            <a:pPr lvl="2"/>
            <a:r>
              <a:rPr lang="en-US" dirty="0"/>
              <a:t>$</a:t>
            </a:r>
            <a:r>
              <a:rPr lang="en-US" dirty="0" smtClean="0"/>
              <a:t>185,100 </a:t>
            </a:r>
            <a:r>
              <a:rPr lang="en-US" dirty="0"/>
              <a:t>per year for awards issued/modified between </a:t>
            </a:r>
            <a:r>
              <a:rPr lang="en-US" dirty="0" smtClean="0"/>
              <a:t>January </a:t>
            </a:r>
            <a:r>
              <a:rPr lang="en-US" dirty="0"/>
              <a:t>10, </a:t>
            </a:r>
            <a:r>
              <a:rPr lang="en-US" dirty="0" smtClean="0"/>
              <a:t>2016 through September 30, 2016</a:t>
            </a:r>
          </a:p>
          <a:p>
            <a:pPr lvl="2"/>
            <a:r>
              <a:rPr lang="en-US" dirty="0" smtClean="0"/>
              <a:t>$185,300 per year for awards issued/modified between January 11, 2015 and January 9, 2016</a:t>
            </a:r>
          </a:p>
          <a:p>
            <a:pPr lvl="1"/>
            <a:r>
              <a:rPr lang="en-US" dirty="0" smtClean="0">
                <a:solidFill>
                  <a:srgbClr val="0033CC"/>
                </a:solidFill>
              </a:rPr>
              <a:t>National Science Foundation (NSF)</a:t>
            </a:r>
          </a:p>
          <a:p>
            <a:pPr lvl="2"/>
            <a:r>
              <a:rPr lang="en-US" dirty="0" smtClean="0"/>
              <a:t>Limiting faculty summer salaries to no more than 2/9</a:t>
            </a:r>
            <a:r>
              <a:rPr lang="en-US" baseline="30000" dirty="0" smtClean="0"/>
              <a:t>th</a:t>
            </a:r>
            <a:r>
              <a:rPr lang="en-US" dirty="0" smtClean="0"/>
              <a:t> of the academic salary</a:t>
            </a:r>
            <a:endParaRPr lang="en-US" dirty="0"/>
          </a:p>
        </p:txBody>
      </p:sp>
      <p:sp>
        <p:nvSpPr>
          <p:cNvPr id="3" name="Title 2"/>
          <p:cNvSpPr>
            <a:spLocks noGrp="1"/>
          </p:cNvSpPr>
          <p:nvPr>
            <p:ph type="title"/>
          </p:nvPr>
        </p:nvSpPr>
        <p:spPr/>
        <p:txBody>
          <a:bodyPr/>
          <a:lstStyle/>
          <a:p>
            <a:r>
              <a:rPr lang="en-US" dirty="0" smtClean="0"/>
              <a:t>Salary Cap</a:t>
            </a:r>
            <a:endParaRPr lang="en-US" dirty="0"/>
          </a:p>
        </p:txBody>
      </p:sp>
    </p:spTree>
    <p:extLst>
      <p:ext uri="{BB962C8B-B14F-4D97-AF65-F5344CB8AC3E}">
        <p14:creationId xmlns:p14="http://schemas.microsoft.com/office/powerpoint/2010/main" val="294174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380756"/>
              </p:ext>
            </p:extLst>
          </p:nvPr>
        </p:nvGraphicFramePr>
        <p:xfrm>
          <a:off x="914400" y="1676400"/>
          <a:ext cx="7086600" cy="4267200"/>
        </p:xfrm>
        <a:graphic>
          <a:graphicData uri="http://schemas.openxmlformats.org/drawingml/2006/table">
            <a:tbl>
              <a:tblPr bandRow="1" bandCol="1">
                <a:tableStyleId>{72833802-FEF1-4C79-8D5D-14CF1EAF98D9}</a:tableStyleId>
              </a:tblPr>
              <a:tblGrid>
                <a:gridCol w="3543300"/>
                <a:gridCol w="3543300"/>
              </a:tblGrid>
              <a:tr h="533400">
                <a:tc>
                  <a:txBody>
                    <a:bodyPr/>
                    <a:lstStyle/>
                    <a:p>
                      <a:r>
                        <a:rPr lang="en-US" baseline="0" dirty="0" smtClean="0"/>
                        <a:t>Institutional Base Salary</a:t>
                      </a:r>
                    </a:p>
                    <a:p>
                      <a:r>
                        <a:rPr lang="en-US" baseline="0" dirty="0" smtClean="0"/>
                        <a:t>(</a:t>
                      </a:r>
                      <a:r>
                        <a:rPr lang="en-US" dirty="0" smtClean="0"/>
                        <a:t>9</a:t>
                      </a:r>
                      <a:r>
                        <a:rPr lang="en-US" baseline="0" dirty="0" smtClean="0"/>
                        <a:t> month</a:t>
                      </a:r>
                      <a:r>
                        <a:rPr lang="en-US" dirty="0" smtClean="0"/>
                        <a:t> appointment) </a:t>
                      </a:r>
                      <a:endParaRPr lang="en-US" dirty="0"/>
                    </a:p>
                  </a:txBody>
                  <a:tcPr marL="45720" marR="45720"/>
                </a:tc>
                <a:tc>
                  <a:txBody>
                    <a:bodyPr/>
                    <a:lstStyle/>
                    <a:p>
                      <a:r>
                        <a:rPr lang="en-US" dirty="0" smtClean="0"/>
                        <a:t>$200,000</a:t>
                      </a:r>
                      <a:endParaRPr lang="en-US" dirty="0"/>
                    </a:p>
                  </a:txBody>
                  <a:tcPr marL="45720" marR="45720"/>
                </a:tc>
              </a:tr>
              <a:tr h="426720">
                <a:tc>
                  <a:txBody>
                    <a:bodyPr/>
                    <a:lstStyle/>
                    <a:p>
                      <a:r>
                        <a:rPr lang="en-US" dirty="0" smtClean="0"/>
                        <a:t>NIH Salary Cap</a:t>
                      </a:r>
                      <a:endParaRPr lang="en-US" dirty="0"/>
                    </a:p>
                  </a:txBody>
                  <a:tcPr marL="45720" marR="45720"/>
                </a:tc>
                <a:tc>
                  <a:txBody>
                    <a:bodyPr/>
                    <a:lstStyle/>
                    <a:p>
                      <a:r>
                        <a:rPr lang="en-US" dirty="0" smtClean="0"/>
                        <a:t>$185,100</a:t>
                      </a:r>
                      <a:endParaRPr lang="en-US" dirty="0"/>
                    </a:p>
                  </a:txBody>
                  <a:tcPr marL="45720" marR="45720"/>
                </a:tc>
              </a:tr>
              <a:tr h="640080">
                <a:tc>
                  <a:txBody>
                    <a:bodyPr/>
                    <a:lstStyle/>
                    <a:p>
                      <a:r>
                        <a:rPr lang="en-US" dirty="0" smtClean="0"/>
                        <a:t>Committed</a:t>
                      </a:r>
                      <a:r>
                        <a:rPr lang="en-US" baseline="0" dirty="0" smtClean="0"/>
                        <a:t> Effort</a:t>
                      </a:r>
                      <a:endParaRPr lang="en-US" dirty="0"/>
                    </a:p>
                  </a:txBody>
                  <a:tcPr marL="45720" marR="45720"/>
                </a:tc>
                <a:tc>
                  <a:txBody>
                    <a:bodyPr/>
                    <a:lstStyle/>
                    <a:p>
                      <a:r>
                        <a:rPr lang="en-US" dirty="0" smtClean="0"/>
                        <a:t>3 person</a:t>
                      </a:r>
                      <a:r>
                        <a:rPr lang="en-US" baseline="0" dirty="0" smtClean="0"/>
                        <a:t> month </a:t>
                      </a:r>
                    </a:p>
                    <a:p>
                      <a:r>
                        <a:rPr lang="en-US" baseline="0" dirty="0" smtClean="0"/>
                        <a:t>(3/9 = 33% effort)</a:t>
                      </a:r>
                      <a:endParaRPr lang="en-US" dirty="0"/>
                    </a:p>
                  </a:txBody>
                  <a:tcPr marL="45720" marR="45720"/>
                </a:tc>
              </a:tr>
              <a:tr h="640080">
                <a:tc>
                  <a:txBody>
                    <a:bodyPr/>
                    <a:lstStyle/>
                    <a:p>
                      <a:r>
                        <a:rPr lang="en-US" dirty="0" smtClean="0"/>
                        <a:t>Proposed</a:t>
                      </a:r>
                      <a:r>
                        <a:rPr lang="en-US" baseline="0" dirty="0" smtClean="0"/>
                        <a:t> salary @ 33% effort</a:t>
                      </a:r>
                    </a:p>
                    <a:p>
                      <a:r>
                        <a:rPr lang="en-US" baseline="0" dirty="0" smtClean="0"/>
                        <a:t> (w/o salary cap limitation)</a:t>
                      </a:r>
                      <a:endParaRPr lang="en-US" dirty="0"/>
                    </a:p>
                  </a:txBody>
                  <a:tcPr marL="45720" marR="45720"/>
                </a:tc>
                <a:tc>
                  <a:txBody>
                    <a:bodyPr/>
                    <a:lstStyle/>
                    <a:p>
                      <a:r>
                        <a:rPr lang="en-US" dirty="0" smtClean="0"/>
                        <a:t>$66,000</a:t>
                      </a:r>
                      <a:endParaRPr lang="en-US" dirty="0"/>
                    </a:p>
                  </a:txBody>
                  <a:tcPr marL="45720" marR="45720"/>
                </a:tc>
              </a:tr>
              <a:tr h="640080">
                <a:tc>
                  <a:txBody>
                    <a:bodyPr/>
                    <a:lstStyle/>
                    <a:p>
                      <a:r>
                        <a:rPr lang="en-US" b="1" dirty="0" smtClean="0"/>
                        <a:t>Proposed salary</a:t>
                      </a:r>
                      <a:r>
                        <a:rPr lang="en-US" b="1" baseline="0" dirty="0" smtClean="0"/>
                        <a:t> @ 33% effort</a:t>
                      </a:r>
                    </a:p>
                    <a:p>
                      <a:r>
                        <a:rPr lang="en-US" b="1" baseline="0" dirty="0" smtClean="0"/>
                        <a:t>(w/ salary cap limitation)</a:t>
                      </a:r>
                      <a:endParaRPr lang="en-US" b="1" dirty="0"/>
                    </a:p>
                  </a:txBody>
                  <a:tcPr marL="45720" marR="45720">
                    <a:solidFill>
                      <a:srgbClr val="F2DCDB"/>
                    </a:solidFill>
                  </a:tcPr>
                </a:tc>
                <a:tc>
                  <a:txBody>
                    <a:bodyPr/>
                    <a:lstStyle/>
                    <a:p>
                      <a:r>
                        <a:rPr lang="en-US" dirty="0" smtClean="0"/>
                        <a:t>$61,083</a:t>
                      </a:r>
                      <a:endParaRPr lang="en-US" b="1" dirty="0"/>
                    </a:p>
                  </a:txBody>
                  <a:tcPr marL="45720" marR="45720">
                    <a:solidFill>
                      <a:schemeClr val="accent2">
                        <a:lumMod val="20000"/>
                        <a:lumOff val="80000"/>
                      </a:schemeClr>
                    </a:solidFill>
                  </a:tcPr>
                </a:tc>
              </a:tr>
              <a:tr h="640080">
                <a:tc>
                  <a:txBody>
                    <a:bodyPr/>
                    <a:lstStyle/>
                    <a:p>
                      <a:r>
                        <a:rPr lang="en-US" dirty="0" smtClean="0"/>
                        <a:t>Difference</a:t>
                      </a:r>
                      <a:r>
                        <a:rPr lang="en-US" baseline="0" dirty="0" smtClean="0"/>
                        <a:t> charged to non-sponsored account</a:t>
                      </a:r>
                      <a:endParaRPr lang="en-US" dirty="0"/>
                    </a:p>
                  </a:txBody>
                  <a:tcPr marL="45720" marR="45720"/>
                </a:tc>
                <a:tc>
                  <a:txBody>
                    <a:bodyPr/>
                    <a:lstStyle/>
                    <a:p>
                      <a:r>
                        <a:rPr lang="en-US" dirty="0" smtClean="0"/>
                        <a:t>$4,917</a:t>
                      </a:r>
                      <a:endParaRPr lang="en-US" dirty="0"/>
                    </a:p>
                  </a:txBody>
                  <a:tcPr marL="45720" marR="45720"/>
                </a:tc>
              </a:tr>
              <a:tr h="640080">
                <a:tc>
                  <a:txBody>
                    <a:bodyPr/>
                    <a:lstStyle/>
                    <a:p>
                      <a:r>
                        <a:rPr lang="en-US" dirty="0" smtClean="0"/>
                        <a:t>FTE</a:t>
                      </a:r>
                      <a:r>
                        <a:rPr lang="en-US" baseline="0" dirty="0" smtClean="0"/>
                        <a:t> distribution to NIH project (equitable to 33% committed effort)</a:t>
                      </a:r>
                      <a:endParaRPr lang="en-US" dirty="0"/>
                    </a:p>
                  </a:txBody>
                  <a:tcPr marL="45720" marR="45720"/>
                </a:tc>
                <a:tc>
                  <a:txBody>
                    <a:bodyPr/>
                    <a:lstStyle/>
                    <a:p>
                      <a:r>
                        <a:rPr lang="en-US" dirty="0" smtClean="0"/>
                        <a:t>30.5%</a:t>
                      </a:r>
                      <a:endParaRPr lang="en-US" dirty="0"/>
                    </a:p>
                  </a:txBody>
                  <a:tcPr marL="45720" marR="45720"/>
                </a:tc>
              </a:tr>
            </a:tbl>
          </a:graphicData>
        </a:graphic>
      </p:graphicFrame>
      <p:sp>
        <p:nvSpPr>
          <p:cNvPr id="3" name="Content Placeholder 1"/>
          <p:cNvSpPr txBox="1">
            <a:spLocks/>
          </p:cNvSpPr>
          <p:nvPr/>
        </p:nvSpPr>
        <p:spPr>
          <a:xfrm>
            <a:off x="381000" y="304800"/>
            <a:ext cx="8534400" cy="106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Example of Salary Cap:</a:t>
            </a:r>
          </a:p>
          <a:p>
            <a:r>
              <a:rPr lang="en-US" sz="2000" dirty="0"/>
              <a:t>S</a:t>
            </a:r>
            <a:r>
              <a:rPr lang="en-US" sz="2000" dirty="0" smtClean="0"/>
              <a:t>alary requested</a:t>
            </a:r>
            <a:r>
              <a:rPr lang="en-US" sz="2000" dirty="0"/>
              <a:t> </a:t>
            </a:r>
            <a:r>
              <a:rPr lang="en-US" sz="2000" dirty="0" smtClean="0"/>
              <a:t>(committed effort), is based on the salary cap, when the annual IBS is </a:t>
            </a:r>
            <a:r>
              <a:rPr lang="en-US" sz="2000" b="1" dirty="0" smtClean="0"/>
              <a:t>greater</a:t>
            </a:r>
            <a:r>
              <a:rPr lang="en-US" sz="2000" dirty="0" smtClean="0"/>
              <a:t> than the cap.</a:t>
            </a:r>
          </a:p>
          <a:p>
            <a:pPr lvl="1"/>
            <a:endParaRPr lang="en-US" sz="2000" dirty="0"/>
          </a:p>
        </p:txBody>
      </p:sp>
    </p:spTree>
    <p:extLst>
      <p:ext uri="{BB962C8B-B14F-4D97-AF65-F5344CB8AC3E}">
        <p14:creationId xmlns:p14="http://schemas.microsoft.com/office/powerpoint/2010/main" val="3754357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
            <a:ext cx="8229600" cy="792162"/>
          </a:xfrm>
        </p:spPr>
        <p:txBody>
          <a:bodyPr>
            <a:noAutofit/>
          </a:bodyPr>
          <a:lstStyle/>
          <a:p>
            <a:pPr algn="ctr"/>
            <a:r>
              <a:rPr lang="en-US" sz="3600" dirty="0" smtClean="0"/>
              <a:t>Effort Reporting Process </a:t>
            </a:r>
            <a:br>
              <a:rPr lang="en-US" sz="3600" dirty="0" smtClean="0"/>
            </a:br>
            <a:r>
              <a:rPr lang="en-US" sz="3600" dirty="0" smtClean="0"/>
              <a:t>Flow Chart</a:t>
            </a:r>
            <a:endParaRPr lang="en-US" sz="3600" dirty="0"/>
          </a:p>
        </p:txBody>
      </p:sp>
      <p:graphicFrame>
        <p:nvGraphicFramePr>
          <p:cNvPr id="4" name="Diagram 3"/>
          <p:cNvGraphicFramePr/>
          <p:nvPr>
            <p:extLst>
              <p:ext uri="{D42A27DB-BD31-4B8C-83A1-F6EECF244321}">
                <p14:modId xmlns:p14="http://schemas.microsoft.com/office/powerpoint/2010/main" val="2832170649"/>
              </p:ext>
            </p:extLst>
          </p:nvPr>
        </p:nvGraphicFramePr>
        <p:xfrm>
          <a:off x="540327" y="1343610"/>
          <a:ext cx="814647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13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85899" y="3943350"/>
            <a:ext cx="7145241" cy="2406650"/>
          </a:xfrm>
        </p:spPr>
        <p:txBody>
          <a:bodyPr>
            <a:normAutofit fontScale="70000" lnSpcReduction="20000"/>
          </a:bodyPr>
          <a:lstStyle/>
          <a:p>
            <a:pPr marL="257175" indent="-257175">
              <a:lnSpc>
                <a:spcPct val="170000"/>
              </a:lnSpc>
              <a:buFont typeface="+mj-lt"/>
              <a:buAutoNum type="arabicPeriod"/>
            </a:pPr>
            <a:r>
              <a:rPr lang="en-US" b="1" dirty="0" smtClean="0"/>
              <a:t>Employee Information</a:t>
            </a:r>
            <a:r>
              <a:rPr lang="en-US" dirty="0" smtClean="0"/>
              <a:t>: Demographics on the employee e.g. Name/EMPL/Title/Department</a:t>
            </a:r>
          </a:p>
          <a:p>
            <a:pPr marL="257175" indent="-257175">
              <a:lnSpc>
                <a:spcPct val="170000"/>
              </a:lnSpc>
              <a:buFont typeface="+mj-lt"/>
              <a:buAutoNum type="arabicPeriod"/>
            </a:pPr>
            <a:r>
              <a:rPr lang="en-US" b="1" dirty="0" smtClean="0"/>
              <a:t>Commitment</a:t>
            </a:r>
            <a:r>
              <a:rPr lang="en-US" dirty="0" smtClean="0"/>
              <a:t>:  Cost Share and Committed Direct Charges are group together under this column</a:t>
            </a:r>
          </a:p>
          <a:p>
            <a:pPr marL="257175" indent="-257175">
              <a:lnSpc>
                <a:spcPct val="170000"/>
              </a:lnSpc>
              <a:buFont typeface="+mj-lt"/>
              <a:buAutoNum type="arabicPeriod"/>
            </a:pPr>
            <a:r>
              <a:rPr lang="en-US" b="1" dirty="0" smtClean="0"/>
              <a:t>Payroll</a:t>
            </a:r>
            <a:r>
              <a:rPr lang="en-US" dirty="0" smtClean="0"/>
              <a:t>: Payroll from PeopleSoft only on viewable effort forms (</a:t>
            </a:r>
            <a:r>
              <a:rPr lang="en-US" i="1" dirty="0" smtClean="0"/>
              <a:t>not</a:t>
            </a:r>
            <a:r>
              <a:rPr lang="en-US" dirty="0" smtClean="0"/>
              <a:t> on the print out of the effort form)</a:t>
            </a:r>
          </a:p>
          <a:p>
            <a:pPr marL="257175" indent="-257175">
              <a:lnSpc>
                <a:spcPct val="170000"/>
              </a:lnSpc>
              <a:buFont typeface="+mj-lt"/>
              <a:buAutoNum type="arabicPeriod"/>
            </a:pPr>
            <a:r>
              <a:rPr lang="en-US" b="1" dirty="0" smtClean="0"/>
              <a:t>Accounts</a:t>
            </a:r>
            <a:r>
              <a:rPr lang="en-US" dirty="0" smtClean="0"/>
              <a:t>: List of </a:t>
            </a:r>
            <a:r>
              <a:rPr lang="en-US" b="1" dirty="0" smtClean="0"/>
              <a:t>all</a:t>
            </a:r>
            <a:r>
              <a:rPr lang="en-US" dirty="0" smtClean="0"/>
              <a:t> accounts for the PI’s only, even if payroll was not charged. </a:t>
            </a:r>
          </a:p>
          <a:p>
            <a:pPr marL="257175" indent="-257175">
              <a:lnSpc>
                <a:spcPct val="170000"/>
              </a:lnSpc>
              <a:buFont typeface="+mj-lt"/>
              <a:buAutoNum type="arabicPeriod"/>
            </a:pPr>
            <a:r>
              <a:rPr lang="en-US" b="1" dirty="0" smtClean="0"/>
              <a:t>Cost Share</a:t>
            </a:r>
            <a:r>
              <a:rPr lang="en-US" dirty="0" smtClean="0"/>
              <a:t>: Changes to effort percentages on the form are updates to cost share.</a:t>
            </a:r>
          </a:p>
          <a:p>
            <a:pPr marL="257175" indent="-257175">
              <a:lnSpc>
                <a:spcPct val="170000"/>
              </a:lnSpc>
              <a:buFont typeface="+mj-lt"/>
              <a:buAutoNum type="arabicPeriod"/>
            </a:pPr>
            <a:r>
              <a:rPr lang="en-US" b="1" dirty="0" smtClean="0"/>
              <a:t>Certified Effort</a:t>
            </a:r>
            <a:r>
              <a:rPr lang="en-US" dirty="0" smtClean="0"/>
              <a:t>: Percentage and dollar value the PI certified too</a:t>
            </a:r>
          </a:p>
          <a:p>
            <a:pPr marL="257175" indent="-257175">
              <a:lnSpc>
                <a:spcPct val="170000"/>
              </a:lnSpc>
              <a:buFont typeface="+mj-lt"/>
              <a:buAutoNum type="arabicPeriod"/>
            </a:pPr>
            <a:r>
              <a:rPr lang="en-US" b="1" dirty="0" smtClean="0"/>
              <a:t>Post Review Information</a:t>
            </a:r>
            <a:r>
              <a:rPr lang="en-US" dirty="0" smtClean="0"/>
              <a:t>: Changes to the effort form after the form was certified by the PI and adjusted by Post-Reviewer</a:t>
            </a:r>
          </a:p>
          <a:p>
            <a:pPr marL="257175" indent="-257175">
              <a:lnSpc>
                <a:spcPct val="170000"/>
              </a:lnSpc>
              <a:buFont typeface="+mj-lt"/>
              <a:buAutoNum type="arabicPeriod"/>
            </a:pPr>
            <a:r>
              <a:rPr lang="en-US" b="1" dirty="0" smtClean="0"/>
              <a:t>Adjustments</a:t>
            </a:r>
            <a:r>
              <a:rPr lang="en-US" dirty="0" smtClean="0"/>
              <a:t>: any adjustments to the original form</a:t>
            </a:r>
          </a:p>
          <a:p>
            <a:pPr marL="257175" indent="-257175">
              <a:lnSpc>
                <a:spcPct val="170000"/>
              </a:lnSpc>
              <a:buFont typeface="+mj-lt"/>
              <a:buAutoNum type="arabicPeriod"/>
            </a:pPr>
            <a:r>
              <a:rPr lang="en-US" b="1" dirty="0" smtClean="0"/>
              <a:t>Effort Report Information</a:t>
            </a:r>
            <a:r>
              <a:rPr lang="en-US" dirty="0" smtClean="0"/>
              <a:t>: Shows the reporting period for the effort form</a:t>
            </a:r>
          </a:p>
          <a:p>
            <a:pPr marL="257175" indent="-257175">
              <a:buFont typeface="+mj-lt"/>
              <a:buAutoNum type="arabicPeriod"/>
            </a:pPr>
            <a:endParaRPr lang="en-US" dirty="0" smtClean="0"/>
          </a:p>
          <a:p>
            <a:endParaRPr lang="en-US" dirty="0"/>
          </a:p>
        </p:txBody>
      </p:sp>
      <p:sp>
        <p:nvSpPr>
          <p:cNvPr id="3" name="Title 2"/>
          <p:cNvSpPr>
            <a:spLocks noGrp="1"/>
          </p:cNvSpPr>
          <p:nvPr>
            <p:ph type="title"/>
          </p:nvPr>
        </p:nvSpPr>
        <p:spPr>
          <a:xfrm>
            <a:off x="457200" y="179388"/>
            <a:ext cx="8229600" cy="792162"/>
          </a:xfrm>
        </p:spPr>
        <p:txBody>
          <a:bodyPr>
            <a:noAutofit/>
          </a:bodyPr>
          <a:lstStyle/>
          <a:p>
            <a:pPr algn="ctr"/>
            <a:r>
              <a:rPr lang="en-US" dirty="0"/>
              <a:t>MAXIMUS Effort </a:t>
            </a:r>
            <a:r>
              <a:rPr lang="en-US" dirty="0" smtClean="0"/>
              <a:t>Reports</a:t>
            </a:r>
            <a:r>
              <a:rPr lang="en-US" sz="2400" dirty="0" smtClean="0"/>
              <a:t> </a:t>
            </a:r>
            <a:endParaRPr lang="en-US" sz="2400" dirty="0"/>
          </a:p>
        </p:txBody>
      </p:sp>
      <p:grpSp>
        <p:nvGrpSpPr>
          <p:cNvPr id="10" name="Group 9"/>
          <p:cNvGrpSpPr/>
          <p:nvPr/>
        </p:nvGrpSpPr>
        <p:grpSpPr>
          <a:xfrm>
            <a:off x="331099" y="1239533"/>
            <a:ext cx="8300042" cy="2532367"/>
            <a:chOff x="331099" y="1239533"/>
            <a:chExt cx="8300042" cy="2532367"/>
          </a:xfrm>
        </p:grpSpPr>
        <p:pic>
          <p:nvPicPr>
            <p:cNvPr id="9" name="Picture 8"/>
            <p:cNvPicPr>
              <a:picLocks noChangeAspect="1"/>
            </p:cNvPicPr>
            <p:nvPr/>
          </p:nvPicPr>
          <p:blipFill>
            <a:blip r:embed="rId3"/>
            <a:stretch>
              <a:fillRect/>
            </a:stretch>
          </p:blipFill>
          <p:spPr>
            <a:xfrm>
              <a:off x="331099" y="1239533"/>
              <a:ext cx="8300042" cy="2532367"/>
            </a:xfrm>
            <a:prstGeom prst="rect">
              <a:avLst/>
            </a:prstGeom>
          </p:spPr>
        </p:pic>
        <p:sp>
          <p:nvSpPr>
            <p:cNvPr id="7" name="Rectangle 6"/>
            <p:cNvSpPr/>
            <p:nvPr/>
          </p:nvSpPr>
          <p:spPr>
            <a:xfrm>
              <a:off x="4086970" y="1645920"/>
              <a:ext cx="349858" cy="95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591" y="1645920"/>
              <a:ext cx="929309" cy="95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0074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05000"/>
            <a:ext cx="4038600" cy="381000"/>
          </a:xfrm>
        </p:spPr>
        <p:txBody>
          <a:bodyPr/>
          <a:lstStyle/>
          <a:p>
            <a:pPr marL="0" indent="0">
              <a:buNone/>
            </a:pPr>
            <a:r>
              <a:rPr lang="en-US" sz="1800" b="1" dirty="0">
                <a:hlinkClick r:id="rId2"/>
              </a:rPr>
              <a:t>EFFORT </a:t>
            </a:r>
            <a:r>
              <a:rPr lang="en-US" sz="1800" b="1" dirty="0" smtClean="0">
                <a:hlinkClick r:id="rId2"/>
              </a:rPr>
              <a:t>REPORTING SYSTEM </a:t>
            </a:r>
            <a:r>
              <a:rPr lang="en-US" sz="1800" b="1" dirty="0">
                <a:hlinkClick r:id="rId2"/>
              </a:rPr>
              <a:t>(ERS)</a:t>
            </a:r>
            <a:endParaRPr lang="en-US" sz="1800" b="1" dirty="0"/>
          </a:p>
          <a:p>
            <a:endParaRPr lang="en-US" dirty="0"/>
          </a:p>
          <a:p>
            <a:endParaRPr lang="en-US" dirty="0" smtClean="0"/>
          </a:p>
          <a:p>
            <a:endParaRPr lang="en-US" sz="1800" dirty="0" smtClean="0">
              <a:hlinkClick r:id="rId3"/>
            </a:endParaRPr>
          </a:p>
          <a:p>
            <a:endParaRPr lang="en-US" sz="1800" dirty="0" smtClean="0">
              <a:hlinkClick r:id="rId3"/>
            </a:endParaRPr>
          </a:p>
          <a:p>
            <a:endParaRPr lang="en-US" sz="1800" dirty="0">
              <a:hlinkClick r:id="rId3"/>
            </a:endParaRPr>
          </a:p>
          <a:p>
            <a:endParaRPr lang="en-US" sz="1800" dirty="0" smtClean="0">
              <a:hlinkClick r:id="rId3"/>
            </a:endParaRPr>
          </a:p>
          <a:p>
            <a:endParaRPr lang="en-US" sz="1800" dirty="0">
              <a:hlinkClick r:id="rId3"/>
            </a:endParaRPr>
          </a:p>
          <a:p>
            <a:endParaRPr lang="en-US" sz="1800" dirty="0" smtClean="0">
              <a:hlinkClick r:id="rId3"/>
            </a:endParaRPr>
          </a:p>
          <a:p>
            <a:endParaRPr lang="en-US" sz="1800" dirty="0">
              <a:hlinkClick r:id="rId3"/>
            </a:endParaRPr>
          </a:p>
          <a:p>
            <a:endParaRPr lang="en-US" sz="1800" dirty="0" smtClean="0">
              <a:hlinkClick r:id="rId3"/>
            </a:endParaRPr>
          </a:p>
          <a:p>
            <a:pPr marL="0" indent="0">
              <a:buNone/>
            </a:pPr>
            <a:endParaRPr lang="en-US" sz="1800" dirty="0" smtClean="0">
              <a:hlinkClick r:id="rId3"/>
            </a:endParaRPr>
          </a:p>
          <a:p>
            <a:pPr marL="0" indent="0">
              <a:buNone/>
            </a:pPr>
            <a:endParaRPr lang="en-US" sz="1200" dirty="0" smtClean="0">
              <a:hlinkClick r:id="rId3"/>
            </a:endParaRPr>
          </a:p>
          <a:p>
            <a:endParaRPr lang="en-US" dirty="0" smtClean="0"/>
          </a:p>
          <a:p>
            <a:endParaRPr lang="en-US" dirty="0"/>
          </a:p>
          <a:p>
            <a:endParaRPr lang="en-US" dirty="0"/>
          </a:p>
        </p:txBody>
      </p:sp>
      <p:sp>
        <p:nvSpPr>
          <p:cNvPr id="3" name="Content Placeholder 2"/>
          <p:cNvSpPr>
            <a:spLocks noGrp="1"/>
          </p:cNvSpPr>
          <p:nvPr>
            <p:ph sz="half" idx="2"/>
          </p:nvPr>
        </p:nvSpPr>
        <p:spPr>
          <a:xfrm>
            <a:off x="4648200" y="1828800"/>
            <a:ext cx="4191000" cy="4495800"/>
          </a:xfrm>
        </p:spPr>
        <p:txBody>
          <a:bodyPr>
            <a:normAutofit fontScale="85000" lnSpcReduction="20000"/>
          </a:bodyPr>
          <a:lstStyle/>
          <a:p>
            <a:pPr marL="355600">
              <a:lnSpc>
                <a:spcPct val="130000"/>
              </a:lnSpc>
              <a:buFont typeface="Arial"/>
              <a:buChar char="•"/>
              <a:tabLst>
                <a:tab pos="356235" algn="l"/>
              </a:tabLst>
            </a:pPr>
            <a:r>
              <a:rPr lang="en-US" sz="1800" spc="-10" dirty="0">
                <a:cs typeface="Calibri"/>
              </a:rPr>
              <a:t>Log</a:t>
            </a:r>
            <a:r>
              <a:rPr lang="en-US" sz="1800" spc="-15" dirty="0">
                <a:cs typeface="Calibri"/>
              </a:rPr>
              <a:t> </a:t>
            </a:r>
            <a:r>
              <a:rPr lang="en-US" sz="1800" spc="-10" dirty="0">
                <a:cs typeface="Calibri"/>
              </a:rPr>
              <a:t>on: </a:t>
            </a:r>
            <a:r>
              <a:rPr lang="en-US" sz="1800" spc="-15" dirty="0">
                <a:cs typeface="Calibri"/>
              </a:rPr>
              <a:t>Use</a:t>
            </a:r>
            <a:r>
              <a:rPr lang="en-US" sz="1800" spc="15" dirty="0">
                <a:cs typeface="Calibri"/>
              </a:rPr>
              <a:t> </a:t>
            </a:r>
            <a:r>
              <a:rPr lang="en-US" sz="1800" spc="-35" dirty="0">
                <a:cs typeface="Calibri"/>
              </a:rPr>
              <a:t>y</a:t>
            </a:r>
            <a:r>
              <a:rPr lang="en-US" sz="1800" spc="-15" dirty="0">
                <a:cs typeface="Calibri"/>
              </a:rPr>
              <a:t>o</a:t>
            </a:r>
            <a:r>
              <a:rPr lang="en-US" sz="1800" spc="-20" dirty="0">
                <a:cs typeface="Calibri"/>
              </a:rPr>
              <a:t>u</a:t>
            </a:r>
            <a:r>
              <a:rPr lang="en-US" sz="1800" spc="-10" dirty="0">
                <a:cs typeface="Calibri"/>
              </a:rPr>
              <a:t>r </a:t>
            </a:r>
            <a:r>
              <a:rPr lang="en-US" sz="1800" spc="-15" dirty="0">
                <a:cs typeface="Calibri"/>
              </a:rPr>
              <a:t>Cou</a:t>
            </a:r>
            <a:r>
              <a:rPr lang="en-US" sz="1800" spc="-45" dirty="0">
                <a:cs typeface="Calibri"/>
              </a:rPr>
              <a:t>g</a:t>
            </a:r>
            <a:r>
              <a:rPr lang="en-US" sz="1800" spc="-10" dirty="0">
                <a:cs typeface="Calibri"/>
              </a:rPr>
              <a:t>arN</a:t>
            </a:r>
            <a:r>
              <a:rPr lang="en-US" sz="1800" spc="-20" dirty="0">
                <a:cs typeface="Calibri"/>
              </a:rPr>
              <a:t>e</a:t>
            </a:r>
            <a:r>
              <a:rPr lang="en-US" sz="1800" spc="-10" dirty="0">
                <a:cs typeface="Calibri"/>
              </a:rPr>
              <a:t>t ID</a:t>
            </a:r>
            <a:r>
              <a:rPr lang="en-US" sz="1800" spc="-15" dirty="0">
                <a:cs typeface="Calibri"/>
              </a:rPr>
              <a:t> and</a:t>
            </a:r>
            <a:r>
              <a:rPr lang="en-US" sz="1800" dirty="0">
                <a:cs typeface="Calibri"/>
              </a:rPr>
              <a:t> </a:t>
            </a:r>
            <a:r>
              <a:rPr lang="en-US" sz="1800" dirty="0" smtClean="0">
                <a:cs typeface="Calibri"/>
              </a:rPr>
              <a:t>P</a:t>
            </a:r>
            <a:r>
              <a:rPr lang="en-US" sz="1800" spc="-15" dirty="0" smtClean="0">
                <a:cs typeface="Calibri"/>
              </a:rPr>
              <a:t>as</a:t>
            </a:r>
            <a:r>
              <a:rPr lang="en-US" sz="1800" spc="-25" dirty="0" smtClean="0">
                <a:cs typeface="Calibri"/>
              </a:rPr>
              <a:t>s</a:t>
            </a:r>
            <a:r>
              <a:rPr lang="en-US" sz="1800" spc="-35" dirty="0" smtClean="0">
                <a:cs typeface="Calibri"/>
              </a:rPr>
              <a:t>w</a:t>
            </a:r>
            <a:r>
              <a:rPr lang="en-US" sz="1800" spc="-15" dirty="0" smtClean="0">
                <a:cs typeface="Calibri"/>
              </a:rPr>
              <a:t>o</a:t>
            </a:r>
            <a:r>
              <a:rPr lang="en-US" sz="1800" spc="-40" dirty="0" smtClean="0">
                <a:cs typeface="Calibri"/>
              </a:rPr>
              <a:t>r</a:t>
            </a:r>
            <a:r>
              <a:rPr lang="en-US" sz="1800" spc="-15" dirty="0" smtClean="0">
                <a:cs typeface="Calibri"/>
              </a:rPr>
              <a:t>d</a:t>
            </a:r>
            <a:endParaRPr lang="en-US" sz="1800" dirty="0">
              <a:cs typeface="Calibri"/>
            </a:endParaRPr>
          </a:p>
          <a:p>
            <a:pPr marL="355600">
              <a:lnSpc>
                <a:spcPct val="130000"/>
              </a:lnSpc>
              <a:spcBef>
                <a:spcPts val="240"/>
              </a:spcBef>
              <a:buFont typeface="Arial"/>
              <a:buChar char="•"/>
              <a:tabLst>
                <a:tab pos="355600" algn="l"/>
              </a:tabLst>
            </a:pPr>
            <a:r>
              <a:rPr lang="en-US" sz="1800" spc="-15" dirty="0">
                <a:cs typeface="Calibri"/>
              </a:rPr>
              <a:t>Clic</a:t>
            </a:r>
            <a:r>
              <a:rPr lang="en-US" sz="1800" spc="-10" dirty="0">
                <a:cs typeface="Calibri"/>
              </a:rPr>
              <a:t>k</a:t>
            </a:r>
            <a:r>
              <a:rPr lang="en-US" sz="1800" spc="15" dirty="0">
                <a:cs typeface="Calibri"/>
              </a:rPr>
              <a:t> </a:t>
            </a:r>
            <a:r>
              <a:rPr lang="en-US" sz="1800" spc="-15" dirty="0">
                <a:cs typeface="Calibri"/>
              </a:rPr>
              <a:t>on</a:t>
            </a:r>
            <a:r>
              <a:rPr lang="en-US" sz="1800" spc="-10" dirty="0">
                <a:cs typeface="Calibri"/>
              </a:rPr>
              <a:t> the</a:t>
            </a:r>
            <a:r>
              <a:rPr lang="en-US" sz="1800" spc="5" dirty="0">
                <a:cs typeface="Calibri"/>
              </a:rPr>
              <a:t> </a:t>
            </a:r>
            <a:r>
              <a:rPr lang="en-US" sz="1800" spc="-20" dirty="0">
                <a:cs typeface="Calibri"/>
              </a:rPr>
              <a:t>numbe</a:t>
            </a:r>
            <a:r>
              <a:rPr lang="en-US" sz="1800" spc="-10" dirty="0">
                <a:cs typeface="Calibri"/>
              </a:rPr>
              <a:t>r</a:t>
            </a:r>
            <a:r>
              <a:rPr lang="en-US" sz="1800" spc="10" dirty="0">
                <a:cs typeface="Calibri"/>
              </a:rPr>
              <a:t> </a:t>
            </a:r>
            <a:r>
              <a:rPr lang="en-US" sz="1800" spc="10" dirty="0" smtClean="0">
                <a:cs typeface="Calibri"/>
              </a:rPr>
              <a:t>“</a:t>
            </a:r>
            <a:r>
              <a:rPr lang="en-US" sz="1800" spc="-15" dirty="0" smtClean="0">
                <a:cs typeface="Calibri"/>
              </a:rPr>
              <a:t>S</a:t>
            </a:r>
            <a:r>
              <a:rPr lang="en-US" sz="1800" spc="-35" dirty="0" smtClean="0">
                <a:cs typeface="Calibri"/>
              </a:rPr>
              <a:t>t</a:t>
            </a:r>
            <a:r>
              <a:rPr lang="en-US" sz="1800" spc="-25" dirty="0" smtClean="0">
                <a:cs typeface="Calibri"/>
              </a:rPr>
              <a:t>a</a:t>
            </a:r>
            <a:r>
              <a:rPr lang="en-US" sz="1800" spc="-10" dirty="0" smtClean="0">
                <a:cs typeface="Calibri"/>
              </a:rPr>
              <a:t>t</a:t>
            </a:r>
            <a:r>
              <a:rPr lang="en-US" sz="1800" spc="-20" dirty="0" smtClean="0">
                <a:cs typeface="Calibri"/>
              </a:rPr>
              <a:t>us/M</a:t>
            </a:r>
            <a:r>
              <a:rPr lang="en-US" sz="1800" spc="-10" dirty="0" smtClean="0">
                <a:cs typeface="Calibri"/>
              </a:rPr>
              <a:t>y</a:t>
            </a:r>
            <a:r>
              <a:rPr lang="en-US" sz="1800" spc="25" dirty="0" smtClean="0">
                <a:cs typeface="Calibri"/>
              </a:rPr>
              <a:t> T</a:t>
            </a:r>
            <a:r>
              <a:rPr lang="en-US" sz="1800" spc="-15" dirty="0" smtClean="0">
                <a:cs typeface="Calibri"/>
              </a:rPr>
              <a:t>o</a:t>
            </a:r>
            <a:r>
              <a:rPr lang="en-US" sz="1800" spc="-10" dirty="0" smtClean="0">
                <a:cs typeface="Calibri"/>
              </a:rPr>
              <a:t>-D</a:t>
            </a:r>
            <a:r>
              <a:rPr lang="en-US" sz="1800" spc="-20" dirty="0" smtClean="0">
                <a:cs typeface="Calibri"/>
              </a:rPr>
              <a:t>o” box</a:t>
            </a:r>
            <a:endParaRPr lang="en-US" sz="1800" dirty="0">
              <a:cs typeface="Calibri"/>
            </a:endParaRPr>
          </a:p>
          <a:p>
            <a:pPr marL="355600">
              <a:lnSpc>
                <a:spcPct val="130000"/>
              </a:lnSpc>
              <a:spcBef>
                <a:spcPts val="240"/>
              </a:spcBef>
              <a:buFont typeface="Arial"/>
              <a:buChar char="•"/>
              <a:tabLst>
                <a:tab pos="356235" algn="l"/>
              </a:tabLst>
            </a:pPr>
            <a:r>
              <a:rPr lang="en-US" sz="1800" spc="-15" dirty="0">
                <a:cs typeface="Calibri"/>
              </a:rPr>
              <a:t>Clic</a:t>
            </a:r>
            <a:r>
              <a:rPr lang="en-US" sz="1800" spc="-10" dirty="0">
                <a:cs typeface="Calibri"/>
              </a:rPr>
              <a:t>k</a:t>
            </a:r>
            <a:r>
              <a:rPr lang="en-US" sz="1800" spc="15" dirty="0">
                <a:cs typeface="Calibri"/>
              </a:rPr>
              <a:t> </a:t>
            </a:r>
            <a:r>
              <a:rPr lang="en-US" sz="1800" spc="-15" dirty="0">
                <a:cs typeface="Calibri"/>
              </a:rPr>
              <a:t>on</a:t>
            </a:r>
            <a:r>
              <a:rPr lang="en-US" sz="1800" spc="-10" dirty="0">
                <a:cs typeface="Calibri"/>
              </a:rPr>
              <a:t> the</a:t>
            </a:r>
            <a:r>
              <a:rPr lang="en-US" sz="1800" spc="5" dirty="0">
                <a:cs typeface="Calibri"/>
              </a:rPr>
              <a:t> </a:t>
            </a:r>
            <a:r>
              <a:rPr lang="en-US" sz="1800" spc="-15" dirty="0" smtClean="0">
                <a:cs typeface="Calibri"/>
              </a:rPr>
              <a:t>individual (</a:t>
            </a:r>
            <a:r>
              <a:rPr lang="en-US" sz="1800" spc="-10" dirty="0" smtClean="0">
                <a:cs typeface="Calibri"/>
              </a:rPr>
              <a:t>s)</a:t>
            </a:r>
            <a:r>
              <a:rPr lang="en-US" sz="1800" spc="30" dirty="0" smtClean="0">
                <a:cs typeface="Calibri"/>
              </a:rPr>
              <a:t> </a:t>
            </a:r>
            <a:r>
              <a:rPr lang="en-US" sz="1800" spc="-5" dirty="0">
                <a:cs typeface="Calibri"/>
              </a:rPr>
              <a:t>li</a:t>
            </a:r>
            <a:r>
              <a:rPr lang="en-US" sz="1800" spc="-30" dirty="0">
                <a:cs typeface="Calibri"/>
              </a:rPr>
              <a:t>s</a:t>
            </a:r>
            <a:r>
              <a:rPr lang="en-US" sz="1800" spc="-35" dirty="0">
                <a:cs typeface="Calibri"/>
              </a:rPr>
              <a:t>t</a:t>
            </a:r>
            <a:r>
              <a:rPr lang="en-US" sz="1800" spc="-15" dirty="0">
                <a:cs typeface="Calibri"/>
              </a:rPr>
              <a:t>ed</a:t>
            </a:r>
            <a:r>
              <a:rPr lang="en-US" sz="1800" spc="25" dirty="0">
                <a:cs typeface="Calibri"/>
              </a:rPr>
              <a:t> </a:t>
            </a:r>
            <a:r>
              <a:rPr lang="en-US" sz="1800" spc="-10" dirty="0">
                <a:cs typeface="Calibri"/>
              </a:rPr>
              <a:t>as</a:t>
            </a:r>
            <a:r>
              <a:rPr lang="en-US" sz="1800" spc="5" dirty="0">
                <a:cs typeface="Calibri"/>
              </a:rPr>
              <a:t> </a:t>
            </a:r>
            <a:r>
              <a:rPr lang="en-US" sz="1800" spc="-35" dirty="0">
                <a:cs typeface="Calibri"/>
              </a:rPr>
              <a:t>r</a:t>
            </a:r>
            <a:r>
              <a:rPr lang="en-US" sz="1800" spc="-10" dirty="0">
                <a:cs typeface="Calibri"/>
              </a:rPr>
              <a:t>e</a:t>
            </a:r>
            <a:r>
              <a:rPr lang="en-US" sz="1800" spc="-15" dirty="0">
                <a:cs typeface="Calibri"/>
              </a:rPr>
              <a:t>quirin</a:t>
            </a:r>
            <a:r>
              <a:rPr lang="en-US" sz="1800" spc="-10" dirty="0">
                <a:cs typeface="Calibri"/>
              </a:rPr>
              <a:t>g</a:t>
            </a:r>
            <a:r>
              <a:rPr lang="en-US" sz="1800" spc="20" dirty="0">
                <a:cs typeface="Calibri"/>
              </a:rPr>
              <a:t> </a:t>
            </a:r>
            <a:r>
              <a:rPr lang="en-US" sz="1800" spc="20" dirty="0" smtClean="0">
                <a:cs typeface="Calibri"/>
              </a:rPr>
              <a:t>c</a:t>
            </a:r>
            <a:r>
              <a:rPr lang="en-US" sz="1800" spc="-10" dirty="0" smtClean="0">
                <a:cs typeface="Calibri"/>
              </a:rPr>
              <a:t>ertification </a:t>
            </a:r>
            <a:r>
              <a:rPr lang="en-US" sz="1800" spc="-30" dirty="0" smtClean="0">
                <a:cs typeface="Calibri"/>
              </a:rPr>
              <a:t>t</a:t>
            </a:r>
            <a:r>
              <a:rPr lang="en-US" sz="1800" spc="-15" dirty="0" smtClean="0">
                <a:cs typeface="Calibri"/>
              </a:rPr>
              <a:t>o</a:t>
            </a:r>
            <a:r>
              <a:rPr lang="en-US" sz="1800" dirty="0" smtClean="0">
                <a:cs typeface="Calibri"/>
              </a:rPr>
              <a:t> </a:t>
            </a:r>
            <a:r>
              <a:rPr lang="en-US" sz="1800" spc="-10" dirty="0" smtClean="0">
                <a:cs typeface="Calibri"/>
              </a:rPr>
              <a:t>view the</a:t>
            </a:r>
            <a:r>
              <a:rPr lang="en-US" sz="1800" spc="5" dirty="0" smtClean="0">
                <a:cs typeface="Calibri"/>
              </a:rPr>
              <a:t> </a:t>
            </a:r>
            <a:r>
              <a:rPr lang="en-US" sz="1800" spc="-30" dirty="0">
                <a:cs typeface="Calibri"/>
              </a:rPr>
              <a:t>ef</a:t>
            </a:r>
            <a:r>
              <a:rPr lang="en-US" sz="1800" spc="-55" dirty="0">
                <a:cs typeface="Calibri"/>
              </a:rPr>
              <a:t>f</a:t>
            </a:r>
            <a:r>
              <a:rPr lang="en-US" sz="1800" spc="-10" dirty="0">
                <a:cs typeface="Calibri"/>
              </a:rPr>
              <a:t>ort</a:t>
            </a:r>
            <a:r>
              <a:rPr lang="en-US" sz="1800" spc="5" dirty="0">
                <a:cs typeface="Calibri"/>
              </a:rPr>
              <a:t> </a:t>
            </a:r>
            <a:r>
              <a:rPr lang="en-US" sz="1800" spc="-55" dirty="0">
                <a:cs typeface="Calibri"/>
              </a:rPr>
              <a:t>f</a:t>
            </a:r>
            <a:r>
              <a:rPr lang="en-US" sz="1800" spc="-15" dirty="0">
                <a:cs typeface="Calibri"/>
              </a:rPr>
              <a:t>orm</a:t>
            </a:r>
            <a:endParaRPr lang="en-US" sz="1800" dirty="0">
              <a:cs typeface="Calibri"/>
            </a:endParaRPr>
          </a:p>
          <a:p>
            <a:pPr marL="355600">
              <a:lnSpc>
                <a:spcPct val="130000"/>
              </a:lnSpc>
              <a:spcBef>
                <a:spcPts val="240"/>
              </a:spcBef>
              <a:buFont typeface="Arial"/>
              <a:buChar char="•"/>
              <a:tabLst>
                <a:tab pos="356235" algn="l"/>
              </a:tabLst>
            </a:pPr>
            <a:r>
              <a:rPr lang="en-US" sz="1800" spc="-50" dirty="0">
                <a:cs typeface="Calibri"/>
              </a:rPr>
              <a:t>R</a:t>
            </a:r>
            <a:r>
              <a:rPr lang="en-US" sz="1800" spc="-20" dirty="0">
                <a:cs typeface="Calibri"/>
              </a:rPr>
              <a:t>e</a:t>
            </a:r>
            <a:r>
              <a:rPr lang="en-US" sz="1800" spc="-15" dirty="0">
                <a:cs typeface="Calibri"/>
              </a:rPr>
              <a:t>v</a:t>
            </a:r>
            <a:r>
              <a:rPr lang="en-US" sz="1800" spc="-5" dirty="0">
                <a:cs typeface="Calibri"/>
              </a:rPr>
              <a:t>i</a:t>
            </a:r>
            <a:r>
              <a:rPr lang="en-US" sz="1800" spc="-20" dirty="0">
                <a:cs typeface="Calibri"/>
              </a:rPr>
              <a:t>e</a:t>
            </a:r>
            <a:r>
              <a:rPr lang="en-US" sz="1800" spc="-15" dirty="0">
                <a:cs typeface="Calibri"/>
              </a:rPr>
              <a:t>w</a:t>
            </a:r>
            <a:r>
              <a:rPr lang="en-US" sz="1800" spc="10" dirty="0">
                <a:cs typeface="Calibri"/>
              </a:rPr>
              <a:t> </a:t>
            </a:r>
            <a:r>
              <a:rPr lang="en-US" sz="1800" spc="-10" dirty="0">
                <a:cs typeface="Calibri"/>
              </a:rPr>
              <a:t>the</a:t>
            </a:r>
            <a:r>
              <a:rPr lang="en-US" sz="1800" spc="5" dirty="0">
                <a:cs typeface="Calibri"/>
              </a:rPr>
              <a:t> </a:t>
            </a:r>
            <a:r>
              <a:rPr lang="en-US" sz="1800" spc="-55" dirty="0">
                <a:cs typeface="Calibri"/>
              </a:rPr>
              <a:t>f</a:t>
            </a:r>
            <a:r>
              <a:rPr lang="en-US" sz="1800" spc="-15" dirty="0">
                <a:cs typeface="Calibri"/>
              </a:rPr>
              <a:t>orm</a:t>
            </a:r>
            <a:r>
              <a:rPr lang="en-US" sz="1800" dirty="0">
                <a:cs typeface="Calibri"/>
              </a:rPr>
              <a:t> </a:t>
            </a:r>
            <a:r>
              <a:rPr lang="en-US" sz="1800" spc="-30" dirty="0">
                <a:cs typeface="Calibri"/>
              </a:rPr>
              <a:t>t</a:t>
            </a:r>
            <a:r>
              <a:rPr lang="en-US" sz="1800" spc="-15" dirty="0">
                <a:cs typeface="Calibri"/>
              </a:rPr>
              <a:t>o</a:t>
            </a:r>
            <a:r>
              <a:rPr lang="en-US" sz="1800" spc="-10" dirty="0">
                <a:cs typeface="Calibri"/>
              </a:rPr>
              <a:t> </a:t>
            </a:r>
            <a:r>
              <a:rPr lang="en-US" sz="1800" spc="-25" dirty="0">
                <a:cs typeface="Calibri"/>
              </a:rPr>
              <a:t>c</a:t>
            </a:r>
            <a:r>
              <a:rPr lang="en-US" sz="1800" spc="-15" dirty="0">
                <a:cs typeface="Calibri"/>
              </a:rPr>
              <a:t>o</a:t>
            </a:r>
            <a:r>
              <a:rPr lang="en-US" sz="1800" spc="-35" dirty="0">
                <a:cs typeface="Calibri"/>
              </a:rPr>
              <a:t>n</a:t>
            </a:r>
            <a:r>
              <a:rPr lang="en-US" sz="1800" spc="-10" dirty="0">
                <a:cs typeface="Calibri"/>
              </a:rPr>
              <a:t>f</a:t>
            </a:r>
            <a:r>
              <a:rPr lang="en-US" sz="1800" spc="-5" dirty="0">
                <a:cs typeface="Calibri"/>
              </a:rPr>
              <a:t>i</a:t>
            </a:r>
            <a:r>
              <a:rPr lang="en-US" sz="1800" spc="-15" dirty="0">
                <a:cs typeface="Calibri"/>
              </a:rPr>
              <a:t>rm</a:t>
            </a:r>
            <a:r>
              <a:rPr lang="en-US" sz="1800" spc="10" dirty="0">
                <a:cs typeface="Calibri"/>
              </a:rPr>
              <a:t> </a:t>
            </a:r>
            <a:r>
              <a:rPr lang="en-US" sz="1800" spc="-10" dirty="0">
                <a:cs typeface="Calibri"/>
              </a:rPr>
              <a:t>the</a:t>
            </a:r>
            <a:r>
              <a:rPr lang="en-US" sz="1800" spc="10" dirty="0">
                <a:cs typeface="Calibri"/>
              </a:rPr>
              <a:t> </a:t>
            </a:r>
            <a:r>
              <a:rPr lang="en-US" sz="1800" spc="-15" dirty="0" smtClean="0">
                <a:cs typeface="Calibri"/>
              </a:rPr>
              <a:t>% of</a:t>
            </a:r>
            <a:r>
              <a:rPr lang="en-US" sz="1800" spc="-10" dirty="0" smtClean="0">
                <a:cs typeface="Calibri"/>
              </a:rPr>
              <a:t> </a:t>
            </a:r>
            <a:r>
              <a:rPr lang="en-US" sz="1800" spc="-30" dirty="0">
                <a:cs typeface="Calibri"/>
              </a:rPr>
              <a:t>ef</a:t>
            </a:r>
            <a:r>
              <a:rPr lang="en-US" sz="1800" spc="-55" dirty="0">
                <a:cs typeface="Calibri"/>
              </a:rPr>
              <a:t>f</a:t>
            </a:r>
            <a:r>
              <a:rPr lang="en-US" sz="1800" spc="-10" dirty="0">
                <a:cs typeface="Calibri"/>
              </a:rPr>
              <a:t>ort</a:t>
            </a:r>
            <a:r>
              <a:rPr lang="en-US" sz="1800" spc="5" dirty="0">
                <a:cs typeface="Calibri"/>
              </a:rPr>
              <a:t> </a:t>
            </a:r>
            <a:r>
              <a:rPr lang="en-US" sz="1800" spc="-30" dirty="0">
                <a:cs typeface="Calibri"/>
              </a:rPr>
              <a:t>c</a:t>
            </a:r>
            <a:r>
              <a:rPr lang="en-US" sz="1800" spc="-15" dirty="0">
                <a:cs typeface="Calibri"/>
              </a:rPr>
              <a:t>o</a:t>
            </a:r>
            <a:r>
              <a:rPr lang="en-US" sz="1800" spc="-35" dirty="0">
                <a:cs typeface="Calibri"/>
              </a:rPr>
              <a:t>n</a:t>
            </a:r>
            <a:r>
              <a:rPr lang="en-US" sz="1800" spc="-10" dirty="0">
                <a:cs typeface="Calibri"/>
              </a:rPr>
              <a:t>tribu</a:t>
            </a:r>
            <a:r>
              <a:rPr lang="en-US" sz="1800" spc="-40" dirty="0">
                <a:cs typeface="Calibri"/>
              </a:rPr>
              <a:t>t</a:t>
            </a:r>
            <a:r>
              <a:rPr lang="en-US" sz="1800" spc="-15" dirty="0">
                <a:cs typeface="Calibri"/>
              </a:rPr>
              <a:t>ed</a:t>
            </a:r>
            <a:r>
              <a:rPr lang="en-US" sz="1800" spc="20" dirty="0">
                <a:cs typeface="Calibri"/>
              </a:rPr>
              <a:t> </a:t>
            </a:r>
            <a:r>
              <a:rPr lang="en-US" sz="1800" spc="-30" dirty="0">
                <a:cs typeface="Calibri"/>
              </a:rPr>
              <a:t>t</a:t>
            </a:r>
            <a:r>
              <a:rPr lang="en-US" sz="1800" spc="-15" dirty="0">
                <a:cs typeface="Calibri"/>
              </a:rPr>
              <a:t>o</a:t>
            </a:r>
            <a:r>
              <a:rPr lang="en-US" sz="1800" spc="-10" dirty="0">
                <a:cs typeface="Calibri"/>
              </a:rPr>
              <a:t> each</a:t>
            </a:r>
            <a:r>
              <a:rPr lang="en-US" sz="1800" spc="5" dirty="0">
                <a:cs typeface="Calibri"/>
              </a:rPr>
              <a:t> </a:t>
            </a:r>
            <a:r>
              <a:rPr lang="en-US" sz="1800" spc="-15" dirty="0">
                <a:cs typeface="Calibri"/>
              </a:rPr>
              <a:t>p</a:t>
            </a:r>
            <a:r>
              <a:rPr lang="en-US" sz="1800" spc="-40" dirty="0">
                <a:cs typeface="Calibri"/>
              </a:rPr>
              <a:t>r</a:t>
            </a:r>
            <a:r>
              <a:rPr lang="en-US" sz="1800" spc="-10" dirty="0">
                <a:cs typeface="Calibri"/>
              </a:rPr>
              <a:t>oject</a:t>
            </a:r>
            <a:endParaRPr lang="en-US" sz="1800" dirty="0">
              <a:cs typeface="Calibri"/>
            </a:endParaRPr>
          </a:p>
          <a:p>
            <a:pPr marL="355600">
              <a:lnSpc>
                <a:spcPct val="130000"/>
              </a:lnSpc>
              <a:spcBef>
                <a:spcPts val="240"/>
              </a:spcBef>
              <a:buFont typeface="Arial"/>
              <a:buChar char="•"/>
              <a:tabLst>
                <a:tab pos="355600" algn="l"/>
              </a:tabLst>
            </a:pPr>
            <a:r>
              <a:rPr lang="en-US" sz="1800" spc="-10" dirty="0">
                <a:cs typeface="Calibri"/>
              </a:rPr>
              <a:t>If </a:t>
            </a:r>
            <a:r>
              <a:rPr lang="en-US" sz="1800" spc="-30" dirty="0">
                <a:cs typeface="Calibri"/>
              </a:rPr>
              <a:t>c</a:t>
            </a:r>
            <a:r>
              <a:rPr lang="en-US" sz="1800" spc="-10" dirty="0">
                <a:cs typeface="Calibri"/>
              </a:rPr>
              <a:t>or</a:t>
            </a:r>
            <a:r>
              <a:rPr lang="en-US" sz="1800" spc="-35" dirty="0">
                <a:cs typeface="Calibri"/>
              </a:rPr>
              <a:t>r</a:t>
            </a:r>
            <a:r>
              <a:rPr lang="en-US" sz="1800" spc="-10" dirty="0">
                <a:cs typeface="Calibri"/>
              </a:rPr>
              <a:t>ect</a:t>
            </a:r>
            <a:r>
              <a:rPr lang="en-US" sz="1800" spc="15" dirty="0">
                <a:cs typeface="Calibri"/>
              </a:rPr>
              <a:t> </a:t>
            </a:r>
            <a:r>
              <a:rPr lang="en-US" sz="1800" spc="-15" dirty="0">
                <a:cs typeface="Calibri"/>
              </a:rPr>
              <a:t>clic</a:t>
            </a:r>
            <a:r>
              <a:rPr lang="en-US" sz="1800" spc="-10" dirty="0">
                <a:cs typeface="Calibri"/>
              </a:rPr>
              <a:t>k</a:t>
            </a:r>
            <a:r>
              <a:rPr lang="en-US" sz="1800" spc="25" dirty="0">
                <a:cs typeface="Calibri"/>
              </a:rPr>
              <a:t> </a:t>
            </a:r>
            <a:r>
              <a:rPr lang="en-US" sz="1800" spc="-10" dirty="0">
                <a:cs typeface="Calibri"/>
              </a:rPr>
              <a:t>the</a:t>
            </a:r>
            <a:r>
              <a:rPr lang="en-US" sz="1800" spc="5" dirty="0">
                <a:cs typeface="Calibri"/>
              </a:rPr>
              <a:t> </a:t>
            </a:r>
            <a:r>
              <a:rPr lang="en-US" sz="1800" spc="-10" dirty="0">
                <a:cs typeface="Calibri"/>
              </a:rPr>
              <a:t>certi</a:t>
            </a:r>
            <a:r>
              <a:rPr lang="en-US" sz="1800" dirty="0">
                <a:cs typeface="Calibri"/>
              </a:rPr>
              <a:t>f</a:t>
            </a:r>
            <a:r>
              <a:rPr lang="en-US" sz="1800" spc="-10" dirty="0">
                <a:cs typeface="Calibri"/>
              </a:rPr>
              <a:t>y</a:t>
            </a:r>
            <a:r>
              <a:rPr lang="en-US" sz="1800" spc="10" dirty="0">
                <a:cs typeface="Calibri"/>
              </a:rPr>
              <a:t> </a:t>
            </a:r>
            <a:r>
              <a:rPr lang="en-US" sz="1800" spc="-20" dirty="0">
                <a:cs typeface="Calibri"/>
              </a:rPr>
              <a:t>bu</a:t>
            </a:r>
            <a:r>
              <a:rPr lang="en-US" sz="1800" spc="-40" dirty="0">
                <a:cs typeface="Calibri"/>
              </a:rPr>
              <a:t>t</a:t>
            </a:r>
            <a:r>
              <a:rPr lang="en-US" sz="1800" spc="-30" dirty="0">
                <a:cs typeface="Calibri"/>
              </a:rPr>
              <a:t>t</a:t>
            </a:r>
            <a:r>
              <a:rPr lang="en-US" sz="1800" spc="-15" dirty="0">
                <a:cs typeface="Calibri"/>
              </a:rPr>
              <a:t>o</a:t>
            </a:r>
            <a:r>
              <a:rPr lang="en-US" sz="1800" spc="-5" dirty="0">
                <a:cs typeface="Calibri"/>
              </a:rPr>
              <a:t>n</a:t>
            </a:r>
            <a:r>
              <a:rPr lang="en-US" sz="1800" dirty="0">
                <a:cs typeface="Calibri"/>
              </a:rPr>
              <a:t>. </a:t>
            </a:r>
            <a:r>
              <a:rPr lang="en-US" sz="1800" spc="-10" dirty="0">
                <a:cs typeface="Calibri"/>
              </a:rPr>
              <a:t>If </a:t>
            </a:r>
            <a:r>
              <a:rPr lang="en-US" sz="1800" spc="-15" dirty="0">
                <a:cs typeface="Calibri"/>
              </a:rPr>
              <a:t>in</a:t>
            </a:r>
            <a:r>
              <a:rPr lang="en-US" sz="1800" spc="-30" dirty="0">
                <a:cs typeface="Calibri"/>
              </a:rPr>
              <a:t>c</a:t>
            </a:r>
            <a:r>
              <a:rPr lang="en-US" sz="1800" spc="-10" dirty="0">
                <a:cs typeface="Calibri"/>
              </a:rPr>
              <a:t>or</a:t>
            </a:r>
            <a:r>
              <a:rPr lang="en-US" sz="1800" spc="-35" dirty="0">
                <a:cs typeface="Calibri"/>
              </a:rPr>
              <a:t>r</a:t>
            </a:r>
            <a:r>
              <a:rPr lang="en-US" sz="1800" spc="-10" dirty="0">
                <a:cs typeface="Calibri"/>
              </a:rPr>
              <a:t>ect,</a:t>
            </a:r>
            <a:r>
              <a:rPr lang="en-US" sz="1800" spc="15" dirty="0">
                <a:cs typeface="Calibri"/>
              </a:rPr>
              <a:t> </a:t>
            </a:r>
            <a:r>
              <a:rPr lang="en-US" sz="1800" spc="-30" dirty="0">
                <a:cs typeface="Calibri"/>
              </a:rPr>
              <a:t>c</a:t>
            </a:r>
            <a:r>
              <a:rPr lang="en-US" sz="1800" spc="-15" dirty="0">
                <a:cs typeface="Calibri"/>
              </a:rPr>
              <a:t>o</a:t>
            </a:r>
            <a:r>
              <a:rPr lang="en-US" sz="1800" spc="-30" dirty="0">
                <a:cs typeface="Calibri"/>
              </a:rPr>
              <a:t>nt</a:t>
            </a:r>
            <a:r>
              <a:rPr lang="en-US" sz="1800" spc="-10" dirty="0">
                <a:cs typeface="Calibri"/>
              </a:rPr>
              <a:t>act</a:t>
            </a:r>
            <a:r>
              <a:rPr lang="en-US" sz="1800" spc="10" dirty="0">
                <a:cs typeface="Calibri"/>
              </a:rPr>
              <a:t> </a:t>
            </a:r>
            <a:r>
              <a:rPr lang="en-US" sz="1800" spc="-35" dirty="0">
                <a:cs typeface="Calibri"/>
              </a:rPr>
              <a:t>y</a:t>
            </a:r>
            <a:r>
              <a:rPr lang="en-US" sz="1800" spc="-15" dirty="0">
                <a:cs typeface="Calibri"/>
              </a:rPr>
              <a:t>o</a:t>
            </a:r>
            <a:r>
              <a:rPr lang="en-US" sz="1800" spc="-20" dirty="0">
                <a:cs typeface="Calibri"/>
              </a:rPr>
              <a:t>u</a:t>
            </a:r>
            <a:r>
              <a:rPr lang="en-US" sz="1800" spc="-10" dirty="0">
                <a:cs typeface="Calibri"/>
              </a:rPr>
              <a:t>r </a:t>
            </a:r>
            <a:r>
              <a:rPr lang="en-US" sz="1800" spc="-15" dirty="0">
                <a:cs typeface="Calibri"/>
              </a:rPr>
              <a:t>D</a:t>
            </a:r>
            <a:r>
              <a:rPr lang="en-US" sz="1800" spc="-35" dirty="0">
                <a:cs typeface="Calibri"/>
              </a:rPr>
              <a:t>B</a:t>
            </a:r>
            <a:r>
              <a:rPr lang="en-US" sz="1800" spc="-15" dirty="0">
                <a:cs typeface="Calibri"/>
              </a:rPr>
              <a:t>A</a:t>
            </a:r>
            <a:endParaRPr lang="en-US" sz="1800" dirty="0">
              <a:cs typeface="Calibri"/>
            </a:endParaRPr>
          </a:p>
          <a:p>
            <a:pPr marL="355600" marR="283845">
              <a:lnSpc>
                <a:spcPct val="130000"/>
              </a:lnSpc>
              <a:spcBef>
                <a:spcPts val="509"/>
              </a:spcBef>
              <a:buFont typeface="Arial"/>
              <a:buChar char="•"/>
              <a:tabLst>
                <a:tab pos="356235" algn="l"/>
              </a:tabLst>
            </a:pPr>
            <a:r>
              <a:rPr lang="en-US" sz="1800" spc="-195" dirty="0">
                <a:cs typeface="Calibri"/>
              </a:rPr>
              <a:t>T</a:t>
            </a:r>
            <a:r>
              <a:rPr lang="en-US" sz="1800" spc="-15" dirty="0">
                <a:cs typeface="Calibri"/>
              </a:rPr>
              <a:t>o</a:t>
            </a:r>
            <a:r>
              <a:rPr lang="en-US" sz="1800" dirty="0">
                <a:cs typeface="Calibri"/>
              </a:rPr>
              <a:t> </a:t>
            </a:r>
            <a:r>
              <a:rPr lang="en-US" sz="1800" spc="-15" dirty="0">
                <a:cs typeface="Calibri"/>
              </a:rPr>
              <a:t>pri</a:t>
            </a:r>
            <a:r>
              <a:rPr lang="en-US" sz="1800" spc="-35" dirty="0">
                <a:cs typeface="Calibri"/>
              </a:rPr>
              <a:t>n</a:t>
            </a:r>
            <a:r>
              <a:rPr lang="en-US" sz="1800" spc="-10" dirty="0">
                <a:cs typeface="Calibri"/>
              </a:rPr>
              <a:t>t</a:t>
            </a:r>
            <a:r>
              <a:rPr lang="en-US" sz="1800" spc="15" dirty="0">
                <a:cs typeface="Calibri"/>
              </a:rPr>
              <a:t> </a:t>
            </a:r>
            <a:r>
              <a:rPr lang="en-US" sz="1800" spc="-10" dirty="0">
                <a:cs typeface="Calibri"/>
              </a:rPr>
              <a:t>a</a:t>
            </a:r>
            <a:r>
              <a:rPr lang="en-US" sz="1800" spc="5" dirty="0">
                <a:cs typeface="Calibri"/>
              </a:rPr>
              <a:t> </a:t>
            </a:r>
            <a:r>
              <a:rPr lang="en-US" sz="1800" spc="-15" dirty="0">
                <a:cs typeface="Calibri"/>
              </a:rPr>
              <a:t>summa</a:t>
            </a:r>
            <a:r>
              <a:rPr lang="en-US" sz="1800" dirty="0">
                <a:cs typeface="Calibri"/>
              </a:rPr>
              <a:t>r</a:t>
            </a:r>
            <a:r>
              <a:rPr lang="en-US" sz="1800" spc="-10" dirty="0">
                <a:cs typeface="Calibri"/>
              </a:rPr>
              <a:t>y</a:t>
            </a:r>
            <a:r>
              <a:rPr lang="en-US" sz="1800" spc="10" dirty="0">
                <a:cs typeface="Calibri"/>
              </a:rPr>
              <a:t> </a:t>
            </a:r>
            <a:r>
              <a:rPr lang="en-US" sz="1800" spc="-10" dirty="0">
                <a:cs typeface="Calibri"/>
              </a:rPr>
              <a:t>of the</a:t>
            </a:r>
            <a:r>
              <a:rPr lang="en-US" sz="1800" spc="5" dirty="0">
                <a:cs typeface="Calibri"/>
              </a:rPr>
              <a:t> </a:t>
            </a:r>
            <a:r>
              <a:rPr lang="en-US" sz="1800" spc="-35" dirty="0">
                <a:cs typeface="Calibri"/>
              </a:rPr>
              <a:t>r</a:t>
            </a:r>
            <a:r>
              <a:rPr lang="en-US" sz="1800" spc="-10" dirty="0">
                <a:cs typeface="Calibri"/>
              </a:rPr>
              <a:t>e</a:t>
            </a:r>
            <a:r>
              <a:rPr lang="en-US" sz="1800" spc="-20" dirty="0">
                <a:cs typeface="Calibri"/>
              </a:rPr>
              <a:t>p</a:t>
            </a:r>
            <a:r>
              <a:rPr lang="en-US" sz="1800" spc="-10" dirty="0">
                <a:cs typeface="Calibri"/>
              </a:rPr>
              <a:t>ort,</a:t>
            </a:r>
            <a:r>
              <a:rPr lang="en-US" sz="1800" spc="5" dirty="0">
                <a:cs typeface="Calibri"/>
              </a:rPr>
              <a:t> </a:t>
            </a:r>
            <a:r>
              <a:rPr lang="en-US" sz="1800" spc="-15" dirty="0">
                <a:cs typeface="Calibri"/>
              </a:rPr>
              <a:t>clic</a:t>
            </a:r>
            <a:r>
              <a:rPr lang="en-US" sz="1800" spc="-10" dirty="0">
                <a:cs typeface="Calibri"/>
              </a:rPr>
              <a:t>k</a:t>
            </a:r>
            <a:r>
              <a:rPr lang="en-US" sz="1800" spc="15" dirty="0">
                <a:cs typeface="Calibri"/>
              </a:rPr>
              <a:t> </a:t>
            </a:r>
            <a:r>
              <a:rPr lang="en-US" sz="1800" spc="-15" dirty="0">
                <a:cs typeface="Calibri"/>
              </a:rPr>
              <a:t>on</a:t>
            </a:r>
            <a:r>
              <a:rPr lang="en-US" sz="1800" spc="-10" dirty="0">
                <a:cs typeface="Calibri"/>
              </a:rPr>
              <a:t> the</a:t>
            </a:r>
            <a:r>
              <a:rPr lang="en-US" sz="1800" spc="5" dirty="0">
                <a:cs typeface="Calibri"/>
              </a:rPr>
              <a:t> </a:t>
            </a:r>
            <a:r>
              <a:rPr lang="en-US" sz="1800" spc="-15" dirty="0">
                <a:cs typeface="Calibri"/>
              </a:rPr>
              <a:t>pri</a:t>
            </a:r>
            <a:r>
              <a:rPr lang="en-US" sz="1800" spc="-35" dirty="0">
                <a:cs typeface="Calibri"/>
              </a:rPr>
              <a:t>nt</a:t>
            </a:r>
            <a:r>
              <a:rPr lang="en-US" sz="1800" spc="-10" dirty="0">
                <a:cs typeface="Calibri"/>
              </a:rPr>
              <a:t>er</a:t>
            </a:r>
            <a:r>
              <a:rPr lang="en-US" sz="1800" spc="20" dirty="0">
                <a:cs typeface="Calibri"/>
              </a:rPr>
              <a:t> </a:t>
            </a:r>
            <a:r>
              <a:rPr lang="en-US" sz="1800" spc="-10" dirty="0">
                <a:cs typeface="Calibri"/>
              </a:rPr>
              <a:t>i</a:t>
            </a:r>
            <a:r>
              <a:rPr lang="en-US" sz="1800" spc="-30" dirty="0">
                <a:cs typeface="Calibri"/>
              </a:rPr>
              <a:t>c</a:t>
            </a:r>
            <a:r>
              <a:rPr lang="en-US" sz="1800" spc="-20" dirty="0">
                <a:cs typeface="Calibri"/>
              </a:rPr>
              <a:t>o</a:t>
            </a:r>
            <a:r>
              <a:rPr lang="en-US" sz="1800" spc="-15" dirty="0">
                <a:cs typeface="Calibri"/>
              </a:rPr>
              <a:t>n</a:t>
            </a:r>
            <a:r>
              <a:rPr lang="en-US" sz="1800" spc="5" dirty="0">
                <a:cs typeface="Calibri"/>
              </a:rPr>
              <a:t> </a:t>
            </a:r>
            <a:r>
              <a:rPr lang="en-US" sz="1800" spc="-15" dirty="0">
                <a:cs typeface="Calibri"/>
              </a:rPr>
              <a:t>lo</a:t>
            </a:r>
            <a:r>
              <a:rPr lang="en-US" sz="1800" spc="-30" dirty="0">
                <a:cs typeface="Calibri"/>
              </a:rPr>
              <a:t>c</a:t>
            </a:r>
            <a:r>
              <a:rPr lang="en-US" sz="1800" spc="-25" dirty="0">
                <a:cs typeface="Calibri"/>
              </a:rPr>
              <a:t>a</a:t>
            </a:r>
            <a:r>
              <a:rPr lang="en-US" sz="1800" spc="-35" dirty="0">
                <a:cs typeface="Calibri"/>
              </a:rPr>
              <a:t>t</a:t>
            </a:r>
            <a:r>
              <a:rPr lang="en-US" sz="1800" spc="-15" dirty="0">
                <a:cs typeface="Calibri"/>
              </a:rPr>
              <a:t>ed</a:t>
            </a:r>
            <a:r>
              <a:rPr lang="en-US" sz="1800" spc="15" dirty="0">
                <a:cs typeface="Calibri"/>
              </a:rPr>
              <a:t> </a:t>
            </a:r>
            <a:r>
              <a:rPr lang="en-US" sz="1800" spc="-5" dirty="0">
                <a:cs typeface="Calibri"/>
              </a:rPr>
              <a:t>i</a:t>
            </a:r>
            <a:r>
              <a:rPr lang="en-US" sz="1800" dirty="0">
                <a:cs typeface="Calibri"/>
              </a:rPr>
              <a:t>n</a:t>
            </a:r>
            <a:r>
              <a:rPr lang="en-US" sz="1800" spc="5" dirty="0">
                <a:cs typeface="Calibri"/>
              </a:rPr>
              <a:t> </a:t>
            </a:r>
            <a:r>
              <a:rPr lang="en-US" sz="1800" spc="-10" dirty="0">
                <a:cs typeface="Calibri"/>
              </a:rPr>
              <a:t>the</a:t>
            </a:r>
            <a:r>
              <a:rPr lang="en-US" sz="1800" spc="-5" dirty="0">
                <a:cs typeface="Calibri"/>
              </a:rPr>
              <a:t> </a:t>
            </a:r>
            <a:r>
              <a:rPr lang="en-US" sz="1800" spc="-20" dirty="0">
                <a:cs typeface="Calibri"/>
              </a:rPr>
              <a:t>uppe</a:t>
            </a:r>
            <a:r>
              <a:rPr lang="en-US" sz="1800" spc="-10" dirty="0">
                <a:cs typeface="Calibri"/>
              </a:rPr>
              <a:t>r</a:t>
            </a:r>
            <a:r>
              <a:rPr lang="en-US" sz="1800" spc="5" dirty="0">
                <a:cs typeface="Calibri"/>
              </a:rPr>
              <a:t> </a:t>
            </a:r>
            <a:r>
              <a:rPr lang="en-US" sz="1800" spc="-10" dirty="0">
                <a:cs typeface="Calibri"/>
              </a:rPr>
              <a:t>rig</a:t>
            </a:r>
            <a:r>
              <a:rPr lang="en-US" sz="1800" spc="-40" dirty="0">
                <a:cs typeface="Calibri"/>
              </a:rPr>
              <a:t>h</a:t>
            </a:r>
            <a:r>
              <a:rPr lang="en-US" sz="1800" spc="-10" dirty="0">
                <a:cs typeface="Calibri"/>
              </a:rPr>
              <a:t>t</a:t>
            </a:r>
            <a:r>
              <a:rPr lang="en-US" sz="1800" spc="10" dirty="0">
                <a:cs typeface="Calibri"/>
              </a:rPr>
              <a:t> </a:t>
            </a:r>
            <a:r>
              <a:rPr lang="en-US" sz="1800" spc="-15" dirty="0">
                <a:cs typeface="Calibri"/>
              </a:rPr>
              <a:t>hand</a:t>
            </a:r>
            <a:r>
              <a:rPr lang="en-US" sz="1800" dirty="0">
                <a:cs typeface="Calibri"/>
              </a:rPr>
              <a:t> </a:t>
            </a:r>
            <a:r>
              <a:rPr lang="en-US" sz="1800" spc="-30" dirty="0" smtClean="0">
                <a:cs typeface="Calibri"/>
              </a:rPr>
              <a:t>c</a:t>
            </a:r>
            <a:r>
              <a:rPr lang="en-US" sz="1800" spc="-10" dirty="0" smtClean="0">
                <a:cs typeface="Calibri"/>
              </a:rPr>
              <a:t>or</a:t>
            </a:r>
            <a:r>
              <a:rPr lang="en-US" sz="1800" spc="-20" dirty="0" smtClean="0">
                <a:cs typeface="Calibri"/>
              </a:rPr>
              <a:t>n</a:t>
            </a:r>
            <a:r>
              <a:rPr lang="en-US" sz="1800" spc="-10" dirty="0" smtClean="0">
                <a:cs typeface="Calibri"/>
              </a:rPr>
              <a:t>er of the effort form</a:t>
            </a:r>
          </a:p>
          <a:p>
            <a:pPr marL="12700" marR="283845" indent="0">
              <a:lnSpc>
                <a:spcPts val="2160"/>
              </a:lnSpc>
              <a:spcBef>
                <a:spcPts val="509"/>
              </a:spcBef>
              <a:buNone/>
              <a:tabLst>
                <a:tab pos="356235" algn="l"/>
              </a:tabLst>
            </a:pPr>
            <a:endParaRPr lang="en-US" sz="1800" b="1" spc="-10" dirty="0" smtClean="0"/>
          </a:p>
          <a:p>
            <a:pPr marL="12700" marR="283845" indent="0">
              <a:lnSpc>
                <a:spcPts val="2160"/>
              </a:lnSpc>
              <a:spcBef>
                <a:spcPts val="509"/>
              </a:spcBef>
              <a:buNone/>
              <a:tabLst>
                <a:tab pos="356235" algn="l"/>
              </a:tabLst>
            </a:pPr>
            <a:r>
              <a:rPr lang="en-US" sz="1600" spc="-10" dirty="0" smtClean="0"/>
              <a:t>* For more information send inquires to OCG at </a:t>
            </a:r>
            <a:r>
              <a:rPr lang="en-US" sz="1600" spc="-10" dirty="0" smtClean="0">
                <a:hlinkClick r:id="rId4"/>
              </a:rPr>
              <a:t>doreffort@uh.edu</a:t>
            </a:r>
            <a:r>
              <a:rPr lang="en-US" sz="1600" spc="-10" dirty="0" smtClean="0"/>
              <a:t> or review the policy and procedures via </a:t>
            </a:r>
            <a:r>
              <a:rPr lang="en-US" sz="1600" dirty="0" smtClean="0">
                <a:hlinkClick r:id="rId3"/>
              </a:rPr>
              <a:t>Effort Reporting Website</a:t>
            </a:r>
            <a:endParaRPr lang="en-US" sz="1600" dirty="0" smtClean="0"/>
          </a:p>
          <a:p>
            <a:pPr marL="12700" marR="283845" indent="0">
              <a:lnSpc>
                <a:spcPts val="2160"/>
              </a:lnSpc>
              <a:spcBef>
                <a:spcPts val="509"/>
              </a:spcBef>
              <a:buNone/>
              <a:tabLst>
                <a:tab pos="356235" algn="l"/>
              </a:tabLst>
            </a:pPr>
            <a:endParaRPr lang="en-US" sz="1200" dirty="0"/>
          </a:p>
        </p:txBody>
      </p:sp>
      <p:sp>
        <p:nvSpPr>
          <p:cNvPr id="4" name="Text Placeholder 3"/>
          <p:cNvSpPr>
            <a:spLocks noGrp="1"/>
          </p:cNvSpPr>
          <p:nvPr>
            <p:ph type="body" sz="quarter" idx="13"/>
          </p:nvPr>
        </p:nvSpPr>
        <p:spPr>
          <a:xfrm>
            <a:off x="457200" y="1219200"/>
            <a:ext cx="4800600" cy="457200"/>
          </a:xfrm>
        </p:spPr>
        <p:txBody>
          <a:bodyPr/>
          <a:lstStyle/>
          <a:p>
            <a:r>
              <a:rPr lang="en-US" b="1" dirty="0" smtClean="0"/>
              <a:t>What to do and Who to Contact:</a:t>
            </a:r>
            <a:endParaRPr lang="en-US" b="1" dirty="0"/>
          </a:p>
        </p:txBody>
      </p:sp>
      <p:sp>
        <p:nvSpPr>
          <p:cNvPr id="5" name="Title 4"/>
          <p:cNvSpPr>
            <a:spLocks noGrp="1"/>
          </p:cNvSpPr>
          <p:nvPr>
            <p:ph type="title"/>
          </p:nvPr>
        </p:nvSpPr>
        <p:spPr/>
        <p:txBody>
          <a:bodyPr/>
          <a:lstStyle/>
          <a:p>
            <a:r>
              <a:rPr lang="en-US" spc="-140" dirty="0"/>
              <a:t>E</a:t>
            </a:r>
            <a:r>
              <a:rPr lang="en-US" spc="-45" dirty="0"/>
              <a:t>f</a:t>
            </a:r>
            <a:r>
              <a:rPr lang="en-US" spc="-90" dirty="0"/>
              <a:t>f</a:t>
            </a:r>
            <a:r>
              <a:rPr lang="en-US" spc="-20" dirty="0"/>
              <a:t>ort</a:t>
            </a:r>
            <a:r>
              <a:rPr lang="en-US" dirty="0"/>
              <a:t> </a:t>
            </a:r>
            <a:r>
              <a:rPr lang="en-US" spc="-105" dirty="0"/>
              <a:t>R</a:t>
            </a:r>
            <a:r>
              <a:rPr lang="en-US" spc="-25" dirty="0"/>
              <a:t>eporting </a:t>
            </a:r>
            <a:r>
              <a:rPr lang="en-US" spc="-25" dirty="0" smtClean="0"/>
              <a:t>System </a:t>
            </a:r>
            <a:r>
              <a:rPr lang="en-US" sz="2400" spc="-25" dirty="0" smtClean="0"/>
              <a:t>(the online process...)</a:t>
            </a:r>
            <a:endParaRPr lang="en-US" dirty="0"/>
          </a:p>
        </p:txBody>
      </p:sp>
      <p:pic>
        <p:nvPicPr>
          <p:cNvPr id="6" name="Picture 5"/>
          <p:cNvPicPr>
            <a:picLocks noChangeAspect="1"/>
          </p:cNvPicPr>
          <p:nvPr/>
        </p:nvPicPr>
        <p:blipFill>
          <a:blip r:embed="rId5"/>
          <a:stretch>
            <a:fillRect/>
          </a:stretch>
        </p:blipFill>
        <p:spPr>
          <a:xfrm>
            <a:off x="381000" y="2400300"/>
            <a:ext cx="4191000" cy="3657600"/>
          </a:xfrm>
          <a:prstGeom prst="rect">
            <a:avLst/>
          </a:prstGeom>
        </p:spPr>
      </p:pic>
    </p:spTree>
    <p:extLst>
      <p:ext uri="{BB962C8B-B14F-4D97-AF65-F5344CB8AC3E}">
        <p14:creationId xmlns:p14="http://schemas.microsoft.com/office/powerpoint/2010/main" val="379624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 y="914400"/>
            <a:ext cx="8858250" cy="1143000"/>
          </a:xfrm>
        </p:spPr>
        <p:txBody>
          <a:bodyPr>
            <a:normAutofit fontScale="90000"/>
          </a:bodyPr>
          <a:lstStyle/>
          <a:p>
            <a:r>
              <a:rPr lang="en-US" sz="3600" dirty="0">
                <a:solidFill>
                  <a:srgbClr val="C8102E"/>
                </a:solidFill>
                <a:latin typeface="MiloOT-Light" panose="020B0504020101010102" pitchFamily="34" charset="0"/>
              </a:rPr>
              <a:t>Module 4 Export </a:t>
            </a:r>
            <a:r>
              <a:rPr lang="en-US" sz="3600" dirty="0" smtClean="0">
                <a:solidFill>
                  <a:srgbClr val="C8102E"/>
                </a:solidFill>
                <a:latin typeface="MiloOT-Light" panose="020B0504020101010102" pitchFamily="34" charset="0"/>
              </a:rPr>
              <a:t>Reporting and Export Controls</a:t>
            </a:r>
            <a:r>
              <a:rPr lang="en-US" dirty="0" smtClean="0">
                <a:solidFill>
                  <a:srgbClr val="C8102E"/>
                </a:solidFill>
                <a:latin typeface="MiloOT-Light" panose="020B0504020101010102" pitchFamily="34" charset="0"/>
              </a:rPr>
              <a:t/>
            </a:r>
            <a:br>
              <a:rPr lang="en-US" dirty="0" smtClean="0">
                <a:solidFill>
                  <a:srgbClr val="C8102E"/>
                </a:solidFill>
                <a:latin typeface="MiloOT-Light" panose="020B0504020101010102" pitchFamily="34" charset="0"/>
              </a:rPr>
            </a:br>
            <a:r>
              <a:rPr lang="en-US" sz="2700" dirty="0" smtClean="0">
                <a:solidFill>
                  <a:srgbClr val="C8102E"/>
                </a:solidFill>
                <a:latin typeface="MiloOT-Light" panose="020B0504020101010102" pitchFamily="34" charset="0"/>
              </a:rPr>
              <a:t>Learning Objectives:</a:t>
            </a:r>
            <a:r>
              <a:rPr lang="en-US" sz="3600" dirty="0" smtClean="0">
                <a:solidFill>
                  <a:srgbClr val="C8102E"/>
                </a:solidFill>
                <a:latin typeface="MiloOT-Light" panose="020B0504020101010102" pitchFamily="34" charset="0"/>
              </a:rPr>
              <a:t/>
            </a:r>
            <a:br>
              <a:rPr lang="en-US" sz="3600" dirty="0" smtClean="0">
                <a:solidFill>
                  <a:srgbClr val="C8102E"/>
                </a:solidFill>
                <a:latin typeface="MiloOT-Light" panose="020B0504020101010102" pitchFamily="34" charset="0"/>
              </a:rPr>
            </a:br>
            <a:endParaRPr lang="en-US" sz="3600" dirty="0">
              <a:solidFill>
                <a:srgbClr val="C8102E"/>
              </a:solidFill>
              <a:latin typeface="MiloOT-Light" panose="020B0504020101010102" pitchFamily="34" charset="0"/>
            </a:endParaRPr>
          </a:p>
        </p:txBody>
      </p:sp>
      <p:sp>
        <p:nvSpPr>
          <p:cNvPr id="3" name="Content Placeholder 2"/>
          <p:cNvSpPr>
            <a:spLocks noGrp="1"/>
          </p:cNvSpPr>
          <p:nvPr>
            <p:ph idx="1"/>
          </p:nvPr>
        </p:nvSpPr>
        <p:spPr>
          <a:xfrm>
            <a:off x="304800" y="2209800"/>
            <a:ext cx="8305800" cy="3581400"/>
          </a:xfrm>
        </p:spPr>
        <p:txBody>
          <a:bodyPr>
            <a:normAutofit fontScale="92500" lnSpcReduction="10000"/>
          </a:bodyPr>
          <a:lstStyle/>
          <a:p>
            <a:r>
              <a:rPr lang="en-US" sz="2400" dirty="0"/>
              <a:t>Examine Export Control regulations, how they apply to the University and why they are significant</a:t>
            </a:r>
          </a:p>
          <a:p>
            <a:r>
              <a:rPr lang="en-US" sz="2400" dirty="0"/>
              <a:t>Understand the three main agencies that regulate export control activates and what their individual responsibilities  involve.</a:t>
            </a:r>
          </a:p>
          <a:p>
            <a:r>
              <a:rPr lang="en-US" sz="2400" dirty="0"/>
              <a:t>Understand when an export control license is needed and what activities can trigger the need for a license </a:t>
            </a:r>
          </a:p>
          <a:p>
            <a:r>
              <a:rPr lang="en-US" sz="2400" dirty="0"/>
              <a:t>Understand the three main exceptions whereby an export control license is not needed.</a:t>
            </a:r>
          </a:p>
          <a:p>
            <a:r>
              <a:rPr lang="en-US" sz="2400" dirty="0"/>
              <a:t>Understand what to do and or who to contact in the event that there is a question or an export license may be needed</a:t>
            </a:r>
          </a:p>
          <a:p>
            <a:endParaRPr lang="en-US" sz="2400" dirty="0">
              <a:solidFill>
                <a:srgbClr val="56595A"/>
              </a:solidFill>
            </a:endParaRPr>
          </a:p>
          <a:p>
            <a:endParaRPr lang="en-US" sz="2400" dirty="0" smtClean="0">
              <a:solidFill>
                <a:srgbClr val="56595A"/>
              </a:solidFill>
            </a:endParaRPr>
          </a:p>
          <a:p>
            <a:endParaRPr lang="en-US" sz="2400" dirty="0">
              <a:solidFill>
                <a:srgbClr val="56595A"/>
              </a:solidFill>
            </a:endParaRPr>
          </a:p>
          <a:p>
            <a:endParaRPr lang="en-US" sz="2400" dirty="0" smtClean="0">
              <a:solidFill>
                <a:srgbClr val="56595A"/>
              </a:solidFill>
            </a:endParaRPr>
          </a:p>
          <a:p>
            <a:endParaRPr lang="en-US" sz="2400" dirty="0">
              <a:solidFill>
                <a:srgbClr val="56595A"/>
              </a:solidFill>
            </a:endParaRPr>
          </a:p>
        </p:txBody>
      </p:sp>
    </p:spTree>
    <p:extLst>
      <p:ext uri="{BB962C8B-B14F-4D97-AF65-F5344CB8AC3E}">
        <p14:creationId xmlns:p14="http://schemas.microsoft.com/office/powerpoint/2010/main" val="265058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140" dirty="0">
                <a:latin typeface="MiloOT-Light" panose="020B0504020101010102"/>
              </a:rPr>
              <a:t>E</a:t>
            </a:r>
            <a:r>
              <a:rPr lang="en-US" spc="-45" dirty="0">
                <a:latin typeface="MiloOT-Light" panose="020B0504020101010102"/>
              </a:rPr>
              <a:t>f</a:t>
            </a:r>
            <a:r>
              <a:rPr lang="en-US" spc="-90" dirty="0">
                <a:latin typeface="MiloOT-Light" panose="020B0504020101010102"/>
              </a:rPr>
              <a:t>f</a:t>
            </a:r>
            <a:r>
              <a:rPr lang="en-US" spc="-20" dirty="0">
                <a:latin typeface="MiloOT-Light" panose="020B0504020101010102"/>
              </a:rPr>
              <a:t>ort</a:t>
            </a:r>
            <a:r>
              <a:rPr lang="en-US" dirty="0">
                <a:latin typeface="MiloOT-Light" panose="020B0504020101010102"/>
              </a:rPr>
              <a:t> </a:t>
            </a:r>
            <a:r>
              <a:rPr lang="en-US" spc="-105" dirty="0">
                <a:latin typeface="MiloOT-Light" panose="020B0504020101010102"/>
              </a:rPr>
              <a:t>R</a:t>
            </a:r>
            <a:r>
              <a:rPr lang="en-US" spc="-25" dirty="0">
                <a:latin typeface="MiloOT-Light" panose="020B0504020101010102"/>
              </a:rPr>
              <a:t>eporting</a:t>
            </a:r>
            <a:endParaRPr lang="en-US" dirty="0">
              <a:latin typeface="MiloOT-Light" panose="020B0504020101010102"/>
            </a:endParaRPr>
          </a:p>
        </p:txBody>
      </p:sp>
      <p:pic>
        <p:nvPicPr>
          <p:cNvPr id="18" name="Content Placeholder 17"/>
          <p:cNvPicPr>
            <a:picLocks noGrp="1" noChangeAspect="1"/>
          </p:cNvPicPr>
          <p:nvPr>
            <p:ph idx="1"/>
          </p:nvPr>
        </p:nvPicPr>
        <p:blipFill>
          <a:blip r:embed="rId2">
            <a:biLevel thresh="75000"/>
            <a:extLst>
              <a:ext uri="{28A0092B-C50C-407E-A947-70E740481C1C}">
                <a14:useLocalDpi xmlns:a14="http://schemas.microsoft.com/office/drawing/2010/main" val="0"/>
              </a:ext>
            </a:extLst>
          </a:blip>
          <a:stretch>
            <a:fillRect/>
          </a:stretch>
        </p:blipFill>
        <p:spPr>
          <a:xfrm>
            <a:off x="1981200" y="1524000"/>
            <a:ext cx="4754563" cy="4754563"/>
          </a:xfrm>
          <a:ln>
            <a:solidFill>
              <a:schemeClr val="tx1"/>
            </a:solidFill>
          </a:ln>
          <a:effectLst>
            <a:softEdge rad="101600"/>
          </a:effectLst>
          <a:scene3d>
            <a:camera prst="orthographicFront"/>
            <a:lightRig rig="threePt" dir="t"/>
          </a:scene3d>
          <a:sp3d contourW="12700">
            <a:bevelT w="12700"/>
            <a:contourClr>
              <a:schemeClr val="tx1"/>
            </a:contourClr>
          </a:sp3d>
        </p:spPr>
      </p:pic>
    </p:spTree>
    <p:extLst>
      <p:ext uri="{BB962C8B-B14F-4D97-AF65-F5344CB8AC3E}">
        <p14:creationId xmlns:p14="http://schemas.microsoft.com/office/powerpoint/2010/main" val="23862562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pPr marL="0" indent="0">
              <a:buNone/>
            </a:pPr>
            <a:r>
              <a:rPr lang="en-US" sz="2600" dirty="0" smtClean="0"/>
              <a:t>      Effort </a:t>
            </a:r>
            <a:r>
              <a:rPr lang="en-US" sz="2600" dirty="0"/>
              <a:t>reports are the </a:t>
            </a:r>
            <a:r>
              <a:rPr lang="en-US" sz="2600" i="1" dirty="0">
                <a:solidFill>
                  <a:srgbClr val="0033CC"/>
                </a:solidFill>
              </a:rPr>
              <a:t>source documents </a:t>
            </a:r>
            <a:r>
              <a:rPr lang="en-US" sz="2600" i="1" dirty="0"/>
              <a:t>that </a:t>
            </a:r>
            <a:r>
              <a:rPr lang="en-US" sz="2600" i="1" u="sng" dirty="0"/>
              <a:t>validate all  </a:t>
            </a:r>
            <a:r>
              <a:rPr lang="en-US" sz="2600" i="1" u="sng" dirty="0" smtClean="0"/>
              <a:t>  </a:t>
            </a:r>
            <a:r>
              <a:rPr lang="en-US" sz="2600" i="1" dirty="0" smtClean="0"/>
              <a:t>	       </a:t>
            </a:r>
            <a:r>
              <a:rPr lang="en-US" sz="2600" i="1" u="sng" dirty="0" smtClean="0"/>
              <a:t>personnel charges</a:t>
            </a:r>
            <a:r>
              <a:rPr lang="en-US" sz="2600" i="1" dirty="0" smtClean="0"/>
              <a:t> </a:t>
            </a:r>
            <a:r>
              <a:rPr lang="en-US" sz="2600" i="1" dirty="0"/>
              <a:t>to an award. </a:t>
            </a:r>
            <a:endParaRPr lang="en-US" sz="2600" i="1" dirty="0" smtClean="0"/>
          </a:p>
          <a:p>
            <a:pPr marL="0" indent="0">
              <a:buNone/>
            </a:pPr>
            <a:endParaRPr lang="en-US" sz="2600" i="1" u="sng" dirty="0" smtClean="0"/>
          </a:p>
          <a:p>
            <a:r>
              <a:rPr lang="en-US" sz="2600" dirty="0" smtClean="0"/>
              <a:t>Identifying </a:t>
            </a:r>
            <a:r>
              <a:rPr lang="en-US" sz="2600" dirty="0"/>
              <a:t>and tracking effort should follow a consistent process, with the </a:t>
            </a:r>
            <a:r>
              <a:rPr lang="en-US" sz="2600" i="1" dirty="0"/>
              <a:t>goal of creating a reliable record </a:t>
            </a:r>
            <a:r>
              <a:rPr lang="en-US" sz="2600" dirty="0"/>
              <a:t>for employee effort and salary. </a:t>
            </a:r>
            <a:endParaRPr lang="en-US" sz="2600" dirty="0" smtClean="0"/>
          </a:p>
          <a:p>
            <a:r>
              <a:rPr lang="en-US" sz="2600" dirty="0" smtClean="0"/>
              <a:t>This </a:t>
            </a:r>
            <a:r>
              <a:rPr lang="en-US" sz="2600" dirty="0"/>
              <a:t>process should </a:t>
            </a:r>
            <a:r>
              <a:rPr lang="en-US" sz="2600" dirty="0" smtClean="0"/>
              <a:t>involve:</a:t>
            </a:r>
          </a:p>
          <a:p>
            <a:pPr marL="457200" lvl="1" indent="0">
              <a:buNone/>
            </a:pPr>
            <a:r>
              <a:rPr lang="en-US" sz="2200" dirty="0" smtClean="0"/>
              <a:t>1.	Proper </a:t>
            </a:r>
            <a:r>
              <a:rPr lang="en-US" sz="2200" dirty="0"/>
              <a:t>due diligence to </a:t>
            </a:r>
            <a:r>
              <a:rPr lang="en-US" sz="2200" dirty="0">
                <a:solidFill>
                  <a:srgbClr val="0033CC"/>
                </a:solidFill>
              </a:rPr>
              <a:t>determine effort at the </a:t>
            </a:r>
            <a:r>
              <a:rPr lang="en-US" sz="2200" i="1" dirty="0">
                <a:solidFill>
                  <a:srgbClr val="0033CC"/>
                </a:solidFill>
              </a:rPr>
              <a:t>start</a:t>
            </a:r>
            <a:r>
              <a:rPr lang="en-US" sz="2200" dirty="0"/>
              <a:t> </a:t>
            </a:r>
            <a:r>
              <a:rPr lang="en-US" sz="2200" dirty="0" smtClean="0"/>
              <a:t>of award.</a:t>
            </a:r>
          </a:p>
          <a:p>
            <a:pPr marL="971550" lvl="1" indent="-514350">
              <a:buAutoNum type="arabicPeriod" startAt="2"/>
            </a:pPr>
            <a:r>
              <a:rPr lang="en-US" sz="2200" dirty="0" smtClean="0"/>
              <a:t>A </a:t>
            </a:r>
            <a:r>
              <a:rPr lang="en-US" sz="2200" dirty="0">
                <a:solidFill>
                  <a:srgbClr val="0033CC"/>
                </a:solidFill>
              </a:rPr>
              <a:t>communication system </a:t>
            </a:r>
            <a:r>
              <a:rPr lang="en-US" sz="2200" dirty="0"/>
              <a:t>for indicating </a:t>
            </a:r>
            <a:r>
              <a:rPr lang="en-US" sz="2200" dirty="0">
                <a:solidFill>
                  <a:srgbClr val="0033CC"/>
                </a:solidFill>
              </a:rPr>
              <a:t>effort </a:t>
            </a:r>
            <a:r>
              <a:rPr lang="en-US" sz="2200" dirty="0" smtClean="0">
                <a:solidFill>
                  <a:srgbClr val="0033CC"/>
                </a:solidFill>
              </a:rPr>
              <a:t>changes</a:t>
            </a:r>
          </a:p>
          <a:p>
            <a:pPr marL="457200" lvl="1" indent="0">
              <a:buNone/>
            </a:pPr>
            <a:r>
              <a:rPr lang="en-US" sz="2200" dirty="0"/>
              <a:t> </a:t>
            </a:r>
            <a:r>
              <a:rPr lang="en-US" sz="2200" dirty="0" smtClean="0"/>
              <a:t>       throughout </a:t>
            </a:r>
            <a:r>
              <a:rPr lang="en-US" sz="2200" dirty="0"/>
              <a:t>the </a:t>
            </a:r>
            <a:r>
              <a:rPr lang="en-US" sz="2200" dirty="0" smtClean="0"/>
              <a:t>grant</a:t>
            </a:r>
            <a:r>
              <a:rPr lang="en-US" sz="2200" dirty="0"/>
              <a:t>.</a:t>
            </a:r>
            <a:endParaRPr lang="en-US" sz="2200" dirty="0" smtClean="0"/>
          </a:p>
          <a:p>
            <a:pPr marL="971550" lvl="1" indent="-514350">
              <a:buAutoNum type="arabicPeriod" startAt="3"/>
            </a:pPr>
            <a:r>
              <a:rPr lang="en-US" sz="2200" dirty="0" smtClean="0"/>
              <a:t>Proper </a:t>
            </a:r>
            <a:r>
              <a:rPr lang="en-US" sz="2200" dirty="0">
                <a:solidFill>
                  <a:srgbClr val="0033CC"/>
                </a:solidFill>
              </a:rPr>
              <a:t>guidance</a:t>
            </a:r>
            <a:r>
              <a:rPr lang="en-US" sz="2200" dirty="0"/>
              <a:t> to individuals for use in </a:t>
            </a:r>
            <a:r>
              <a:rPr lang="en-US" sz="2200" dirty="0">
                <a:solidFill>
                  <a:srgbClr val="0033CC"/>
                </a:solidFill>
              </a:rPr>
              <a:t>certifying</a:t>
            </a:r>
            <a:r>
              <a:rPr lang="en-US" sz="2200" dirty="0"/>
              <a:t> </a:t>
            </a:r>
            <a:r>
              <a:rPr lang="en-US" sz="2200" dirty="0" smtClean="0"/>
              <a:t>their</a:t>
            </a:r>
          </a:p>
          <a:p>
            <a:pPr marL="457200" lvl="1" indent="0">
              <a:buNone/>
            </a:pPr>
            <a:r>
              <a:rPr lang="en-US" sz="2200" dirty="0"/>
              <a:t>	</a:t>
            </a:r>
            <a:r>
              <a:rPr lang="en-US" sz="2200" dirty="0" smtClean="0"/>
              <a:t> </a:t>
            </a:r>
            <a:r>
              <a:rPr lang="en-US" sz="2200" dirty="0"/>
              <a:t>effort</a:t>
            </a:r>
            <a:r>
              <a:rPr lang="en-US" sz="2600" dirty="0"/>
              <a:t>.</a:t>
            </a:r>
          </a:p>
        </p:txBody>
      </p:sp>
      <p:sp>
        <p:nvSpPr>
          <p:cNvPr id="7" name="Title 6"/>
          <p:cNvSpPr>
            <a:spLocks noGrp="1"/>
          </p:cNvSpPr>
          <p:nvPr>
            <p:ph type="title"/>
          </p:nvPr>
        </p:nvSpPr>
        <p:spPr/>
        <p:txBody>
          <a:bodyPr/>
          <a:lstStyle/>
          <a:p>
            <a:pPr algn="ctr"/>
            <a:r>
              <a:rPr lang="en-US" dirty="0" smtClean="0">
                <a:latin typeface="MiloOT-Light" panose="020B0504020101010102"/>
              </a:rPr>
              <a:t>Effort Reporting</a:t>
            </a:r>
            <a:endParaRPr lang="en-US" dirty="0">
              <a:latin typeface="MiloOT-Light" panose="020B0504020101010102"/>
            </a:endParaRPr>
          </a:p>
        </p:txBody>
      </p:sp>
    </p:spTree>
    <p:extLst>
      <p:ext uri="{BB962C8B-B14F-4D97-AF65-F5344CB8AC3E}">
        <p14:creationId xmlns:p14="http://schemas.microsoft.com/office/powerpoint/2010/main" val="105207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7675" y="1770062"/>
            <a:ext cx="3276600" cy="422275"/>
          </a:xfrm>
        </p:spPr>
        <p:txBody>
          <a:bodyPr/>
          <a:lstStyle/>
          <a:p>
            <a:r>
              <a:rPr lang="en-US" sz="1800" dirty="0" smtClean="0"/>
              <a:t>DEFINED</a:t>
            </a:r>
            <a:endParaRPr lang="en-US" sz="1800" dirty="0"/>
          </a:p>
        </p:txBody>
      </p:sp>
      <p:sp>
        <p:nvSpPr>
          <p:cNvPr id="4" name="Text Placeholder 3"/>
          <p:cNvSpPr>
            <a:spLocks noGrp="1"/>
          </p:cNvSpPr>
          <p:nvPr>
            <p:ph type="body" sz="quarter" idx="3"/>
          </p:nvPr>
        </p:nvSpPr>
        <p:spPr>
          <a:xfrm>
            <a:off x="4645024" y="1820862"/>
            <a:ext cx="4194175" cy="422275"/>
          </a:xfrm>
        </p:spPr>
        <p:txBody>
          <a:bodyPr/>
          <a:lstStyle/>
          <a:p>
            <a:endParaRPr lang="en-US" sz="1800" b="0" dirty="0"/>
          </a:p>
        </p:txBody>
      </p:sp>
      <p:sp>
        <p:nvSpPr>
          <p:cNvPr id="6" name="Text Placeholder 5"/>
          <p:cNvSpPr>
            <a:spLocks noGrp="1"/>
          </p:cNvSpPr>
          <p:nvPr>
            <p:ph type="body" sz="quarter" idx="13"/>
          </p:nvPr>
        </p:nvSpPr>
        <p:spPr>
          <a:xfrm>
            <a:off x="478301" y="1219200"/>
            <a:ext cx="4996985" cy="457200"/>
          </a:xfrm>
        </p:spPr>
        <p:txBody>
          <a:bodyPr/>
          <a:lstStyle/>
          <a:p>
            <a:r>
              <a:rPr lang="en-US" dirty="0"/>
              <a:t>Uniform </a:t>
            </a:r>
            <a:r>
              <a:rPr lang="en-US" dirty="0" smtClean="0"/>
              <a:t>Guidance</a:t>
            </a:r>
            <a:endParaRPr lang="en-US" dirty="0"/>
          </a:p>
        </p:txBody>
      </p:sp>
      <p:sp>
        <p:nvSpPr>
          <p:cNvPr id="7" name="Title 6"/>
          <p:cNvSpPr>
            <a:spLocks noGrp="1"/>
          </p:cNvSpPr>
          <p:nvPr>
            <p:ph type="title"/>
          </p:nvPr>
        </p:nvSpPr>
        <p:spPr/>
        <p:txBody>
          <a:bodyPr/>
          <a:lstStyle/>
          <a:p>
            <a:r>
              <a:rPr lang="en-US" spc="-140" dirty="0">
                <a:latin typeface="MiloOT-Light" panose="020B0504020101010102"/>
              </a:rPr>
              <a:t>E</a:t>
            </a:r>
            <a:r>
              <a:rPr lang="en-US" spc="-45" dirty="0">
                <a:latin typeface="MiloOT-Light" panose="020B0504020101010102"/>
              </a:rPr>
              <a:t>f</a:t>
            </a:r>
            <a:r>
              <a:rPr lang="en-US" spc="-90" dirty="0">
                <a:latin typeface="MiloOT-Light" panose="020B0504020101010102"/>
              </a:rPr>
              <a:t>f</a:t>
            </a:r>
            <a:r>
              <a:rPr lang="en-US" spc="-20" dirty="0">
                <a:latin typeface="MiloOT-Light" panose="020B0504020101010102"/>
              </a:rPr>
              <a:t>ort</a:t>
            </a:r>
            <a:r>
              <a:rPr lang="en-US" dirty="0">
                <a:latin typeface="MiloOT-Light" panose="020B0504020101010102"/>
              </a:rPr>
              <a:t> </a:t>
            </a:r>
            <a:r>
              <a:rPr lang="en-US" spc="-105" dirty="0">
                <a:latin typeface="MiloOT-Light" panose="020B0504020101010102"/>
              </a:rPr>
              <a:t>R</a:t>
            </a:r>
            <a:r>
              <a:rPr lang="en-US" spc="-25" dirty="0">
                <a:latin typeface="MiloOT-Light" panose="020B0504020101010102"/>
              </a:rPr>
              <a:t>eporting</a:t>
            </a:r>
            <a:endParaRPr lang="en-US" dirty="0">
              <a:latin typeface="MiloOT-Light" panose="020B0504020101010102"/>
            </a:endParaRPr>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51487" y="3200400"/>
            <a:ext cx="2381250" cy="2571750"/>
          </a:xfrm>
        </p:spPr>
      </p:pic>
      <p:sp>
        <p:nvSpPr>
          <p:cNvPr id="12" name="Content Placeholder 11"/>
          <p:cNvSpPr>
            <a:spLocks noGrp="1"/>
          </p:cNvSpPr>
          <p:nvPr>
            <p:ph sz="half" idx="2"/>
          </p:nvPr>
        </p:nvSpPr>
        <p:spPr/>
        <p:txBody>
          <a:bodyPr/>
          <a:lstStyle/>
          <a:p>
            <a:r>
              <a:rPr lang="en-US" sz="1600" dirty="0"/>
              <a:t>Effort reporting is a </a:t>
            </a:r>
            <a:r>
              <a:rPr lang="en-US" sz="1600" b="1" dirty="0"/>
              <a:t>federal </a:t>
            </a:r>
            <a:r>
              <a:rPr lang="en-US" sz="1600" b="1" dirty="0" smtClean="0"/>
              <a:t>requirement </a:t>
            </a:r>
            <a:r>
              <a:rPr lang="en-US" sz="1600" dirty="0" smtClean="0"/>
              <a:t>for institutions </a:t>
            </a:r>
            <a:r>
              <a:rPr lang="en-US" sz="1600" dirty="0"/>
              <a:t>receiving federal funds for sponsored </a:t>
            </a:r>
            <a:r>
              <a:rPr lang="en-US" sz="1600" dirty="0" smtClean="0"/>
              <a:t>agreements.  The federal government requires institutions to maintain </a:t>
            </a:r>
            <a:r>
              <a:rPr lang="en-US" sz="1600" dirty="0"/>
              <a:t>an </a:t>
            </a:r>
            <a:r>
              <a:rPr lang="en-US" sz="1600" b="1" dirty="0"/>
              <a:t>effort certification process </a:t>
            </a:r>
            <a:r>
              <a:rPr lang="en-US" sz="1600" dirty="0"/>
              <a:t>that complies with the requirements set forth in the Uniform Guidance and OMB Circular A-21. </a:t>
            </a:r>
            <a:endParaRPr lang="en-US" sz="1600" dirty="0" smtClean="0"/>
          </a:p>
          <a:p>
            <a:r>
              <a:rPr lang="en-US" sz="1600" dirty="0" smtClean="0"/>
              <a:t>As </a:t>
            </a:r>
            <a:r>
              <a:rPr lang="en-US" sz="1600" dirty="0"/>
              <a:t>a recipient of significant external funding, the University must assure Federal and other sponsors that the assignment of time and associated salary and fringe benefit costs to the projects they sponsor is fair, consistent, and timely.</a:t>
            </a:r>
          </a:p>
        </p:txBody>
      </p:sp>
      <p:pic>
        <p:nvPicPr>
          <p:cNvPr id="1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7400" y="2383822"/>
            <a:ext cx="1905000" cy="600075"/>
          </a:xfrm>
        </p:spPr>
      </p:pic>
    </p:spTree>
    <p:extLst>
      <p:ext uri="{BB962C8B-B14F-4D97-AF65-F5344CB8AC3E}">
        <p14:creationId xmlns:p14="http://schemas.microsoft.com/office/powerpoint/2010/main" val="185092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On Federal Awards:</a:t>
            </a:r>
            <a:endParaRPr lang="en-US" dirty="0"/>
          </a:p>
        </p:txBody>
      </p:sp>
      <p:sp>
        <p:nvSpPr>
          <p:cNvPr id="4" name="Title 3"/>
          <p:cNvSpPr>
            <a:spLocks noGrp="1"/>
          </p:cNvSpPr>
          <p:nvPr>
            <p:ph type="title"/>
          </p:nvPr>
        </p:nvSpPr>
        <p:spPr/>
        <p:txBody>
          <a:bodyPr/>
          <a:lstStyle/>
          <a:p>
            <a:r>
              <a:rPr lang="en-US" dirty="0" smtClean="0"/>
              <a:t>Effort Reporting Requirements</a:t>
            </a:r>
            <a:endParaRPr lang="en-US" dirty="0"/>
          </a:p>
        </p:txBody>
      </p:sp>
      <p:sp>
        <p:nvSpPr>
          <p:cNvPr id="2" name="Content Placeholder 1"/>
          <p:cNvSpPr>
            <a:spLocks noGrp="1"/>
          </p:cNvSpPr>
          <p:nvPr>
            <p:ph idx="1"/>
          </p:nvPr>
        </p:nvSpPr>
        <p:spPr/>
        <p:txBody>
          <a:bodyPr/>
          <a:lstStyle/>
          <a:p>
            <a:r>
              <a:rPr lang="en-US" dirty="0"/>
              <a:t>Provide verification of salary charges through effort reporting </a:t>
            </a:r>
          </a:p>
          <a:p>
            <a:r>
              <a:rPr lang="en-US" dirty="0"/>
              <a:t>The university must have a payroll  distribution method that reasonably reflects the activity being paid for by the sponsor</a:t>
            </a:r>
          </a:p>
          <a:p>
            <a:r>
              <a:rPr lang="en-US" dirty="0"/>
              <a:t>The distribution must reflect all institutional activities of the person reporting</a:t>
            </a:r>
          </a:p>
          <a:p>
            <a:endParaRPr lang="en-US" dirty="0"/>
          </a:p>
        </p:txBody>
      </p:sp>
    </p:spTree>
    <p:extLst>
      <p:ext uri="{BB962C8B-B14F-4D97-AF65-F5344CB8AC3E}">
        <p14:creationId xmlns:p14="http://schemas.microsoft.com/office/powerpoint/2010/main" val="255300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95400"/>
            <a:ext cx="4343400" cy="422275"/>
          </a:xfrm>
        </p:spPr>
        <p:txBody>
          <a:bodyPr/>
          <a:lstStyle/>
          <a:p>
            <a:r>
              <a:rPr lang="en-US" dirty="0" smtClean="0"/>
              <a:t>WHY is Effort important at UH?</a:t>
            </a:r>
            <a:endParaRPr lang="en-US" dirty="0"/>
          </a:p>
        </p:txBody>
      </p:sp>
      <p:sp>
        <p:nvSpPr>
          <p:cNvPr id="3" name="Content Placeholder 2"/>
          <p:cNvSpPr>
            <a:spLocks noGrp="1"/>
          </p:cNvSpPr>
          <p:nvPr>
            <p:ph sz="half" idx="2"/>
          </p:nvPr>
        </p:nvSpPr>
        <p:spPr>
          <a:xfrm>
            <a:off x="304800" y="1946275"/>
            <a:ext cx="3581400" cy="4683125"/>
          </a:xfrm>
        </p:spPr>
        <p:txBody>
          <a:bodyPr>
            <a:normAutofit/>
          </a:bodyPr>
          <a:lstStyle/>
          <a:p>
            <a:r>
              <a:rPr lang="en-US" sz="2000" dirty="0" smtClean="0"/>
              <a:t>Salary and benefits on sponsored projects typically make up the majority of expenditures</a:t>
            </a:r>
          </a:p>
          <a:p>
            <a:r>
              <a:rPr lang="en-US" sz="2000" dirty="0" smtClean="0"/>
              <a:t>Constant audit target: </a:t>
            </a:r>
          </a:p>
          <a:p>
            <a:pPr marL="400050" lvl="1" indent="0">
              <a:buNone/>
            </a:pPr>
            <a:r>
              <a:rPr lang="en-US" dirty="0" smtClean="0"/>
              <a:t>i.e.. system weakness, salary cap and salary limitation violations, late payroll reallocation and late effort certification, improper signatures, failure to include institutional effort, policy and procedure non-compliance</a:t>
            </a:r>
          </a:p>
          <a:p>
            <a:endParaRPr lang="en-US" sz="2000"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966467294"/>
              </p:ext>
            </p:extLst>
          </p:nvPr>
        </p:nvGraphicFramePr>
        <p:xfrm>
          <a:off x="3886201" y="1938037"/>
          <a:ext cx="4953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sz="3200" dirty="0"/>
              <a:t>Additional </a:t>
            </a:r>
            <a:r>
              <a:rPr lang="en-US" sz="3200" dirty="0" smtClean="0"/>
              <a:t>Requirements </a:t>
            </a:r>
            <a:r>
              <a:rPr lang="en-US" sz="1600" dirty="0" smtClean="0"/>
              <a:t>Uniform Guidance</a:t>
            </a:r>
            <a:endParaRPr lang="en-US" sz="1600" dirty="0"/>
          </a:p>
        </p:txBody>
      </p:sp>
    </p:spTree>
    <p:extLst>
      <p:ext uri="{BB962C8B-B14F-4D97-AF65-F5344CB8AC3E}">
        <p14:creationId xmlns:p14="http://schemas.microsoft.com/office/powerpoint/2010/main" val="4220425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0" y="2286000"/>
            <a:ext cx="4267200" cy="2819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ounded Rectangle 5"/>
          <p:cNvSpPr/>
          <p:nvPr/>
        </p:nvSpPr>
        <p:spPr>
          <a:xfrm>
            <a:off x="297180" y="2286000"/>
            <a:ext cx="4267200" cy="2819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Effort Reporting - The Cycle </a:t>
            </a:r>
            <a:endParaRPr lang="en-US" dirty="0"/>
          </a:p>
        </p:txBody>
      </p:sp>
      <p:graphicFrame>
        <p:nvGraphicFramePr>
          <p:cNvPr id="2" name="Diagram 1"/>
          <p:cNvGraphicFramePr/>
          <p:nvPr>
            <p:extLst>
              <p:ext uri="{D42A27DB-BD31-4B8C-83A1-F6EECF244321}">
                <p14:modId xmlns:p14="http://schemas.microsoft.com/office/powerpoint/2010/main" val="2257904731"/>
              </p:ext>
            </p:extLst>
          </p:nvPr>
        </p:nvGraphicFramePr>
        <p:xfrm>
          <a:off x="525780" y="1397000"/>
          <a:ext cx="8153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774271" y="2325469"/>
            <a:ext cx="1349929" cy="646331"/>
          </a:xfrm>
          <a:prstGeom prst="rect">
            <a:avLst/>
          </a:prstGeom>
          <a:noFill/>
        </p:spPr>
        <p:txBody>
          <a:bodyPr wrap="square" rtlCol="0">
            <a:spAutoFit/>
          </a:bodyPr>
          <a:lstStyle/>
          <a:p>
            <a:r>
              <a:rPr lang="en-US" dirty="0" smtClean="0"/>
              <a:t>Pre-Award</a:t>
            </a:r>
            <a:endParaRPr lang="en-US" dirty="0"/>
          </a:p>
        </p:txBody>
      </p:sp>
      <p:sp>
        <p:nvSpPr>
          <p:cNvPr id="9" name="TextBox 8"/>
          <p:cNvSpPr txBox="1"/>
          <p:nvPr/>
        </p:nvSpPr>
        <p:spPr>
          <a:xfrm>
            <a:off x="5965271" y="2325469"/>
            <a:ext cx="1349929" cy="369332"/>
          </a:xfrm>
          <a:prstGeom prst="rect">
            <a:avLst/>
          </a:prstGeom>
          <a:noFill/>
        </p:spPr>
        <p:txBody>
          <a:bodyPr wrap="square" rtlCol="0">
            <a:spAutoFit/>
          </a:bodyPr>
          <a:lstStyle/>
          <a:p>
            <a:r>
              <a:rPr lang="en-US" dirty="0" smtClean="0"/>
              <a:t>Post-Award</a:t>
            </a:r>
            <a:endParaRPr lang="en-US" dirty="0"/>
          </a:p>
        </p:txBody>
      </p:sp>
    </p:spTree>
    <p:extLst>
      <p:ext uri="{BB962C8B-B14F-4D97-AF65-F5344CB8AC3E}">
        <p14:creationId xmlns:p14="http://schemas.microsoft.com/office/powerpoint/2010/main" val="224842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6858000" cy="4419600"/>
          </a:xfrm>
        </p:spPr>
        <p:txBody>
          <a:bodyPr>
            <a:normAutofit fontScale="47500" lnSpcReduction="20000"/>
          </a:bodyPr>
          <a:lstStyle/>
          <a:p>
            <a:pPr lvl="0"/>
            <a:r>
              <a:rPr lang="en-US" sz="4000" dirty="0">
                <a:solidFill>
                  <a:prstClr val="black"/>
                </a:solidFill>
              </a:rPr>
              <a:t>Person months is a way to express the effort (amount of time) PI(s), faculty, and other senior personnel devotes to a project. </a:t>
            </a:r>
          </a:p>
          <a:p>
            <a:pPr lvl="0"/>
            <a:endParaRPr lang="en-US" sz="4000" dirty="0">
              <a:solidFill>
                <a:prstClr val="black"/>
              </a:solidFill>
            </a:endParaRPr>
          </a:p>
          <a:p>
            <a:pPr lvl="0"/>
            <a:r>
              <a:rPr lang="en-US" sz="4000" dirty="0">
                <a:solidFill>
                  <a:prstClr val="black"/>
                </a:solidFill>
              </a:rPr>
              <a:t>The effort is based on the type of appointment of the individual; e.g. calendar year, academic year, and/or summer term. </a:t>
            </a:r>
          </a:p>
          <a:p>
            <a:pPr lvl="0"/>
            <a:endParaRPr lang="en-US" sz="4000" dirty="0">
              <a:solidFill>
                <a:prstClr val="black"/>
              </a:solidFill>
            </a:endParaRPr>
          </a:p>
          <a:p>
            <a:pPr lvl="0"/>
            <a:endParaRPr lang="en-US" sz="4000" dirty="0">
              <a:solidFill>
                <a:prstClr val="black"/>
              </a:solidFill>
            </a:endParaRPr>
          </a:p>
          <a:p>
            <a:pPr lvl="0"/>
            <a:r>
              <a:rPr lang="en-US" sz="4000" dirty="0">
                <a:solidFill>
                  <a:prstClr val="black"/>
                </a:solidFill>
              </a:rPr>
              <a:t>To calculate effort percentage to </a:t>
            </a:r>
            <a:r>
              <a:rPr lang="en-US" sz="4000" u="sng" dirty="0">
                <a:solidFill>
                  <a:prstClr val="black"/>
                </a:solidFill>
              </a:rPr>
              <a:t>person months</a:t>
            </a:r>
            <a:r>
              <a:rPr lang="en-US" sz="4000" dirty="0">
                <a:solidFill>
                  <a:prstClr val="black"/>
                </a:solidFill>
              </a:rPr>
              <a:t>, multiply the effort percent by the appointment type.</a:t>
            </a:r>
          </a:p>
          <a:p>
            <a:pPr lvl="2"/>
            <a:r>
              <a:rPr lang="en-US" sz="4000" dirty="0">
                <a:solidFill>
                  <a:prstClr val="black"/>
                </a:solidFill>
              </a:rPr>
              <a:t>33.33% effort  </a:t>
            </a:r>
            <a:r>
              <a:rPr lang="en-US" sz="4000" b="1" dirty="0">
                <a:solidFill>
                  <a:prstClr val="black"/>
                </a:solidFill>
              </a:rPr>
              <a:t>x</a:t>
            </a:r>
            <a:r>
              <a:rPr lang="en-US" sz="4000" dirty="0">
                <a:solidFill>
                  <a:prstClr val="black"/>
                </a:solidFill>
              </a:rPr>
              <a:t> 9 mo. appt.  = 3 person months</a:t>
            </a:r>
          </a:p>
          <a:p>
            <a:pPr lvl="0"/>
            <a:endParaRPr lang="en-US" sz="4000" dirty="0">
              <a:solidFill>
                <a:prstClr val="black"/>
              </a:solidFill>
            </a:endParaRPr>
          </a:p>
          <a:p>
            <a:pPr lvl="0"/>
            <a:r>
              <a:rPr lang="en-US" sz="4000" dirty="0">
                <a:solidFill>
                  <a:prstClr val="black"/>
                </a:solidFill>
              </a:rPr>
              <a:t>To calculate person months to </a:t>
            </a:r>
            <a:r>
              <a:rPr lang="en-US" sz="4000" u="sng" dirty="0">
                <a:solidFill>
                  <a:prstClr val="black"/>
                </a:solidFill>
              </a:rPr>
              <a:t>effort percentage</a:t>
            </a:r>
            <a:r>
              <a:rPr lang="en-US" sz="4000" dirty="0">
                <a:solidFill>
                  <a:prstClr val="black"/>
                </a:solidFill>
              </a:rPr>
              <a:t>, divide the proposed time by the appointment type.</a:t>
            </a:r>
          </a:p>
          <a:p>
            <a:pPr lvl="2"/>
            <a:r>
              <a:rPr lang="en-US" sz="4000" dirty="0">
                <a:solidFill>
                  <a:prstClr val="black"/>
                </a:solidFill>
              </a:rPr>
              <a:t>1.5 person month  </a:t>
            </a:r>
            <a:r>
              <a:rPr lang="en-US" sz="4000" b="1" dirty="0">
                <a:solidFill>
                  <a:prstClr val="black"/>
                </a:solidFill>
              </a:rPr>
              <a:t>÷</a:t>
            </a:r>
            <a:r>
              <a:rPr lang="en-US" sz="4000" dirty="0">
                <a:solidFill>
                  <a:prstClr val="black"/>
                </a:solidFill>
              </a:rPr>
              <a:t>  3 summer mo. appt.  = 50% effort</a:t>
            </a:r>
          </a:p>
          <a:p>
            <a:pPr lvl="0"/>
            <a:endParaRPr lang="en-US" sz="4000" dirty="0">
              <a:solidFill>
                <a:prstClr val="black"/>
              </a:solidFill>
            </a:endParaRPr>
          </a:p>
          <a:p>
            <a:pPr marL="0" indent="0">
              <a:buNone/>
            </a:pPr>
            <a:endParaRPr lang="en-US" sz="2400" dirty="0" smtClean="0">
              <a:solidFill>
                <a:srgbClr val="56595A"/>
              </a:solidFill>
            </a:endParaRPr>
          </a:p>
          <a:p>
            <a:endParaRPr lang="en-US" dirty="0" smtClean="0"/>
          </a:p>
          <a:p>
            <a:endParaRPr lang="en-US" dirty="0"/>
          </a:p>
        </p:txBody>
      </p:sp>
      <p:sp>
        <p:nvSpPr>
          <p:cNvPr id="4" name="TextBox 3"/>
          <p:cNvSpPr txBox="1"/>
          <p:nvPr/>
        </p:nvSpPr>
        <p:spPr>
          <a:xfrm>
            <a:off x="1752600" y="0"/>
            <a:ext cx="6227211" cy="707886"/>
          </a:xfrm>
          <a:prstGeom prst="rect">
            <a:avLst/>
          </a:prstGeom>
          <a:noFill/>
        </p:spPr>
        <p:txBody>
          <a:bodyPr wrap="square" rtlCol="0">
            <a:spAutoFit/>
          </a:bodyPr>
          <a:lstStyle/>
          <a:p>
            <a:r>
              <a:rPr lang="en-US" sz="4000" dirty="0" smtClean="0">
                <a:solidFill>
                  <a:schemeClr val="bg1"/>
                </a:solidFill>
                <a:latin typeface="MiloOT-Light" panose="020B0504020101010102"/>
              </a:rPr>
              <a:t>Person Month (Effort)</a:t>
            </a:r>
            <a:endParaRPr lang="en-US" sz="4000" dirty="0">
              <a:solidFill>
                <a:schemeClr val="bg1"/>
              </a:solidFill>
              <a:latin typeface="MiloOT-Light" panose="020B0504020101010102"/>
            </a:endParaRPr>
          </a:p>
        </p:txBody>
      </p:sp>
    </p:spTree>
    <p:extLst>
      <p:ext uri="{BB962C8B-B14F-4D97-AF65-F5344CB8AC3E}">
        <p14:creationId xmlns:p14="http://schemas.microsoft.com/office/powerpoint/2010/main" val="228458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 Powerpoint Grey_Template</Template>
  <TotalTime>4227</TotalTime>
  <Words>1417</Words>
  <Application>Microsoft Office PowerPoint</Application>
  <PresentationFormat>On-screen Show (4:3)</PresentationFormat>
  <Paragraphs>199</Paragraphs>
  <Slides>19</Slides>
  <Notes>2</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MiloOT-Light</vt:lpstr>
      <vt:lpstr>Custom Design</vt:lpstr>
      <vt:lpstr>1_Custom Design</vt:lpstr>
      <vt:lpstr>2_Custom Design</vt:lpstr>
      <vt:lpstr>Research Administration Certification Program (RACP)</vt:lpstr>
      <vt:lpstr>Module 4 Export Reporting and Export Controls Learning Objectives: </vt:lpstr>
      <vt:lpstr>Effort Reporting</vt:lpstr>
      <vt:lpstr>Effort Reporting</vt:lpstr>
      <vt:lpstr>Effort Reporting</vt:lpstr>
      <vt:lpstr>Effort Reporting Requirements</vt:lpstr>
      <vt:lpstr>Additional Requirements Uniform Guidance</vt:lpstr>
      <vt:lpstr>Effort Reporting - The Cycle </vt:lpstr>
      <vt:lpstr>PowerPoint Presentation</vt:lpstr>
      <vt:lpstr>PowerPoint Presentation</vt:lpstr>
      <vt:lpstr>PowerPoint Presentation</vt:lpstr>
      <vt:lpstr>Committed Effort</vt:lpstr>
      <vt:lpstr>How Effort is Calculated </vt:lpstr>
      <vt:lpstr>Payroll vs. Effort </vt:lpstr>
      <vt:lpstr>Salary Cap</vt:lpstr>
      <vt:lpstr>PowerPoint Presentation</vt:lpstr>
      <vt:lpstr>Effort Reporting Process  Flow Chart</vt:lpstr>
      <vt:lpstr>MAXIMUS Effort Reports </vt:lpstr>
      <vt:lpstr>Effort Reporting System (the online process...)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Export Controls and Effort Reporting</dc:title>
  <dc:creator>McGuire, Denise L</dc:creator>
  <cp:lastModifiedBy>Spearman, Nitiya</cp:lastModifiedBy>
  <cp:revision>108</cp:revision>
  <dcterms:created xsi:type="dcterms:W3CDTF">2015-11-18T22:15:48Z</dcterms:created>
  <dcterms:modified xsi:type="dcterms:W3CDTF">2016-08-30T16:20:11Z</dcterms:modified>
</cp:coreProperties>
</file>