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64" r:id="rId5"/>
    <p:sldId id="256" r:id="rId6"/>
    <p:sldId id="258" r:id="rId7"/>
    <p:sldId id="259" r:id="rId8"/>
    <p:sldId id="274" r:id="rId9"/>
    <p:sldId id="269" r:id="rId10"/>
    <p:sldId id="272" r:id="rId11"/>
    <p:sldId id="260" r:id="rId12"/>
    <p:sldId id="271" r:id="rId13"/>
    <p:sldId id="261" r:id="rId14"/>
    <p:sldId id="265" r:id="rId15"/>
    <p:sldId id="263" r:id="rId16"/>
  </p:sldIdLst>
  <p:sldSz cx="18288000" cy="10287000"/>
  <p:notesSz cx="6858000" cy="9144000"/>
  <p:embeddedFontLst>
    <p:embeddedFont>
      <p:font typeface="Horizon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ilo OT" panose="020B0604020202020204" charset="0"/>
      <p:regular r:id="rId23"/>
    </p:embeddedFont>
    <p:embeddedFont>
      <p:font typeface="Montserrat Medium" panose="020B0604020202020204" charset="0"/>
      <p:regular r:id="rId24"/>
      <p:italic r:id="rId25"/>
    </p:embeddedFont>
    <p:embeddedFont>
      <p:font typeface="League Gothic" panose="00000500000000000000" pitchFamily="50" charset="0"/>
      <p:regular r:id="rId26"/>
    </p:embeddedFont>
    <p:embeddedFont>
      <p:font typeface="Montserrat Bold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88"/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4364CD-2CD0-4CFD-AEA3-DCABA07E03CF}" v="69" dt="2024-10-28T01:37:53.788"/>
    <p1510:client id="{1D70316F-7A0D-136D-08CB-D98EF56430CD}" v="15" dt="2024-10-28T15:43:08.537"/>
    <p1510:client id="{32430E5E-8496-BACE-A9B7-6313E08BF81F}" v="21" dt="2024-10-28T18:51:25.065"/>
    <p1510:client id="{66B4A14B-7941-4227-9860-F5ECF96B6FA1}" v="1" dt="2024-10-28T15:07:39.038"/>
    <p1510:client id="{DF6E91E6-73D9-47AC-B12B-E927964EFE2F}" v="98" dt="2024-10-28T20:10:31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9B334-D6FB-432A-A4E9-610446A1FBF0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378E5-73D7-49DF-9D94-F848A6A98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7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378E5-73D7-49DF-9D94-F848A6A98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4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378E5-73D7-49DF-9D94-F848A6A98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3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378E5-73D7-49DF-9D94-F848A6A98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18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409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378E5-73D7-49DF-9D94-F848A6A98C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1-time funding 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378E5-73D7-49DF-9D94-F848A6A98C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37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409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378E5-73D7-49DF-9D94-F848A6A98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9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378E5-73D7-49DF-9D94-F848A6A98C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82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378E5-73D7-49DF-9D94-F848A6A98C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women smiling and standing in front of a sign&#10;&#10;Description automatically generated">
            <a:extLst>
              <a:ext uri="{FF2B5EF4-FFF2-40B4-BE49-F238E27FC236}">
                <a16:creationId xmlns:a16="http://schemas.microsoft.com/office/drawing/2014/main" id="{8BC7EDC1-68EF-7CE5-6AFD-AD489140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84" b="17416"/>
          <a:stretch/>
        </p:blipFill>
        <p:spPr>
          <a:xfrm>
            <a:off x="574103" y="295648"/>
            <a:ext cx="17501922" cy="8169989"/>
          </a:xfrm>
          <a:prstGeom prst="rect">
            <a:avLst/>
          </a:prstGeom>
        </p:spPr>
      </p:pic>
      <p:pic>
        <p:nvPicPr>
          <p:cNvPr id="4" name="Picture 3" descr="A red heart with white text&#10;&#10;Description automatically generated">
            <a:extLst>
              <a:ext uri="{FF2B5EF4-FFF2-40B4-BE49-F238E27FC236}">
                <a16:creationId xmlns:a16="http://schemas.microsoft.com/office/drawing/2014/main" id="{C7CEE638-24DB-9047-01F3-257F8B24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842" y="8191229"/>
            <a:ext cx="1970239" cy="2078069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81C783CF-F1CD-0F29-EE39-DA0505810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2" y="8480575"/>
            <a:ext cx="4829355" cy="14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08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e chart of a budget&#10;&#10;Description automatically generated">
            <a:extLst>
              <a:ext uri="{FF2B5EF4-FFF2-40B4-BE49-F238E27FC236}">
                <a16:creationId xmlns:a16="http://schemas.microsoft.com/office/drawing/2014/main" id="{B280E1AE-71D1-249B-6DE4-678BF63E24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84" t="15819" r="19684" b="22882"/>
          <a:stretch/>
        </p:blipFill>
        <p:spPr>
          <a:xfrm>
            <a:off x="8395856" y="2571750"/>
            <a:ext cx="10378340" cy="7712368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558D210E-CDB1-8AB2-CD3E-966E71A78FBD}"/>
              </a:ext>
            </a:extLst>
          </p:cNvPr>
          <p:cNvSpPr/>
          <p:nvPr/>
        </p:nvSpPr>
        <p:spPr>
          <a:xfrm>
            <a:off x="-2045467" y="1458197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0" descr="A table with text on it&#10;&#10;Description automatically generated">
            <a:extLst>
              <a:ext uri="{FF2B5EF4-FFF2-40B4-BE49-F238E27FC236}">
                <a16:creationId xmlns:a16="http://schemas.microsoft.com/office/drawing/2014/main" id="{AF5C1CB4-EF4C-B521-009F-C65792CDA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82" y="5588477"/>
            <a:ext cx="8801966" cy="421438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95851210-6471-EA90-A781-70A2EC2FA493}"/>
              </a:ext>
            </a:extLst>
          </p:cNvPr>
          <p:cNvSpPr/>
          <p:nvPr/>
        </p:nvSpPr>
        <p:spPr>
          <a:xfrm>
            <a:off x="10937244" y="846117"/>
            <a:ext cx="6210769" cy="1215736"/>
          </a:xfrm>
          <a:custGeom>
            <a:avLst/>
            <a:gdLst/>
            <a:ahLst/>
            <a:cxnLst/>
            <a:rect l="l" t="t" r="r" b="b"/>
            <a:pathLst>
              <a:path w="7697753" h="1897075">
                <a:moveTo>
                  <a:pt x="7573294" y="1897075"/>
                </a:moveTo>
                <a:lnTo>
                  <a:pt x="124460" y="1897075"/>
                </a:lnTo>
                <a:cubicBezTo>
                  <a:pt x="55880" y="1897075"/>
                  <a:pt x="0" y="1841195"/>
                  <a:pt x="0" y="177261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573294" y="0"/>
                </a:lnTo>
                <a:cubicBezTo>
                  <a:pt x="7641874" y="0"/>
                  <a:pt x="7697753" y="55880"/>
                  <a:pt x="7697753" y="124460"/>
                </a:cubicBezTo>
                <a:lnTo>
                  <a:pt x="7697753" y="1772615"/>
                </a:lnTo>
                <a:cubicBezTo>
                  <a:pt x="7697753" y="1841195"/>
                  <a:pt x="7641874" y="1897075"/>
                  <a:pt x="7573294" y="1897075"/>
                </a:cubicBezTo>
                <a:close/>
              </a:path>
            </a:pathLst>
          </a:custGeom>
          <a:solidFill>
            <a:srgbClr val="C8102E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A2E32-87FC-D35A-3766-2803EA717548}"/>
              </a:ext>
            </a:extLst>
          </p:cNvPr>
          <p:cNvSpPr txBox="1"/>
          <p:nvPr/>
        </p:nvSpPr>
        <p:spPr>
          <a:xfrm>
            <a:off x="10944830" y="1317414"/>
            <a:ext cx="6195598" cy="496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4800" b="1">
                <a:solidFill>
                  <a:srgbClr val="FFFFFF"/>
                </a:solidFill>
                <a:latin typeface="Montserrat Bold"/>
                <a:sym typeface="Montserrat Bold"/>
              </a:rPr>
              <a:t>FY 25 Budget</a:t>
            </a:r>
            <a:endParaRPr lang="en-US" sz="4800">
              <a:cs typeface="Calibri"/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04A502F-DD48-0F99-E754-6EF2D26E7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4" y="1816145"/>
            <a:ext cx="8130886" cy="3196937"/>
          </a:xfrm>
          <a:prstGeom prst="rect">
            <a:avLst/>
          </a:prstGeom>
        </p:spPr>
      </p:pic>
      <p:pic>
        <p:nvPicPr>
          <p:cNvPr id="3" name="Picture 2" descr="A red heart with white text&#10;&#10;Description automatically generated">
            <a:extLst>
              <a:ext uri="{FF2B5EF4-FFF2-40B4-BE49-F238E27FC236}">
                <a16:creationId xmlns:a16="http://schemas.microsoft.com/office/drawing/2014/main" id="{6402F5CD-8781-E37F-19CE-820A02015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3493" y="8247978"/>
            <a:ext cx="1933811" cy="20393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able&#10;&#10;Description automatically generated">
            <a:extLst>
              <a:ext uri="{FF2B5EF4-FFF2-40B4-BE49-F238E27FC236}">
                <a16:creationId xmlns:a16="http://schemas.microsoft.com/office/drawing/2014/main" id="{992C6EF2-5A88-E384-39F2-57C15D9B9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9" y="2276776"/>
            <a:ext cx="18024762" cy="4905373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9034913B-D745-104D-1C17-E8EB0827D71D}"/>
              </a:ext>
            </a:extLst>
          </p:cNvPr>
          <p:cNvSpPr/>
          <p:nvPr/>
        </p:nvSpPr>
        <p:spPr>
          <a:xfrm>
            <a:off x="2484969" y="1063342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5851210-6471-EA90-A781-70A2EC2FA493}"/>
              </a:ext>
            </a:extLst>
          </p:cNvPr>
          <p:cNvSpPr/>
          <p:nvPr/>
        </p:nvSpPr>
        <p:spPr>
          <a:xfrm>
            <a:off x="400862" y="555171"/>
            <a:ext cx="4174152" cy="1028700"/>
          </a:xfrm>
          <a:custGeom>
            <a:avLst/>
            <a:gdLst/>
            <a:ahLst/>
            <a:cxnLst/>
            <a:rect l="l" t="t" r="r" b="b"/>
            <a:pathLst>
              <a:path w="7697753" h="1897075">
                <a:moveTo>
                  <a:pt x="7573294" y="1897075"/>
                </a:moveTo>
                <a:lnTo>
                  <a:pt x="124460" y="1897075"/>
                </a:lnTo>
                <a:cubicBezTo>
                  <a:pt x="55880" y="1897075"/>
                  <a:pt x="0" y="1841195"/>
                  <a:pt x="0" y="177261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7573294" y="0"/>
                </a:lnTo>
                <a:cubicBezTo>
                  <a:pt x="7641874" y="0"/>
                  <a:pt x="7697753" y="55880"/>
                  <a:pt x="7697753" y="124460"/>
                </a:cubicBezTo>
                <a:lnTo>
                  <a:pt x="7697753" y="1772615"/>
                </a:lnTo>
                <a:cubicBezTo>
                  <a:pt x="7697753" y="1841195"/>
                  <a:pt x="7641874" y="1897075"/>
                  <a:pt x="7573294" y="1897075"/>
                </a:cubicBezTo>
                <a:close/>
              </a:path>
            </a:pathLst>
          </a:custGeom>
          <a:solidFill>
            <a:srgbClr val="C8102E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A2E32-87FC-D35A-3766-2803EA717548}"/>
              </a:ext>
            </a:extLst>
          </p:cNvPr>
          <p:cNvSpPr txBox="1"/>
          <p:nvPr/>
        </p:nvSpPr>
        <p:spPr>
          <a:xfrm>
            <a:off x="408448" y="860213"/>
            <a:ext cx="4158981" cy="483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4400" b="1">
                <a:solidFill>
                  <a:srgbClr val="FFFFFF"/>
                </a:solidFill>
                <a:latin typeface="Montserrat Bold"/>
                <a:sym typeface="Montserrat Bold"/>
              </a:rPr>
              <a:t>Budget</a:t>
            </a:r>
            <a:endParaRPr lang="en-US" sz="3200">
              <a:cs typeface="Calibri"/>
            </a:endParaRPr>
          </a:p>
        </p:txBody>
      </p:sp>
      <p:pic>
        <p:nvPicPr>
          <p:cNvPr id="7" name="Picture 6" descr="A red heart with white text&#10;&#10;Description automatically generated">
            <a:extLst>
              <a:ext uri="{FF2B5EF4-FFF2-40B4-BE49-F238E27FC236}">
                <a16:creationId xmlns:a16="http://schemas.microsoft.com/office/drawing/2014/main" id="{18A67A0A-CE27-8471-467D-0DB105763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8031" y="7861117"/>
            <a:ext cx="2637197" cy="27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29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FAC21">
            <a:hlinkClick r:id="" action="ppaction://media"/>
            <a:extLst>
              <a:ext uri="{FF2B5EF4-FFF2-40B4-BE49-F238E27FC236}">
                <a16:creationId xmlns:a16="http://schemas.microsoft.com/office/drawing/2014/main" id="{2DC5750A-EEFC-D780-AAAA-D2AB33FE0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30" y="-26376"/>
            <a:ext cx="18291662" cy="10304583"/>
          </a:xfrm>
          <a:prstGeom prst="rect">
            <a:avLst/>
          </a:prstGeom>
        </p:spPr>
      </p:pic>
      <p:pic>
        <p:nvPicPr>
          <p:cNvPr id="4" name="Picture 3" descr="A red heart with white text&#10;&#10;Description automatically generated">
            <a:extLst>
              <a:ext uri="{FF2B5EF4-FFF2-40B4-BE49-F238E27FC236}">
                <a16:creationId xmlns:a16="http://schemas.microsoft.com/office/drawing/2014/main" id="{9F4BFFF9-8C3E-D6DA-60E5-89A25ECBF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0350" y="8090694"/>
            <a:ext cx="2449301" cy="24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2937" y="8762981"/>
            <a:ext cx="1028700" cy="1198697"/>
          </a:xfrm>
          <a:custGeom>
            <a:avLst/>
            <a:gdLst/>
            <a:ahLst/>
            <a:cxnLst/>
            <a:rect l="l" t="t" r="r" b="b"/>
            <a:pathLst>
              <a:path w="1028700" h="1198697">
                <a:moveTo>
                  <a:pt x="0" y="0"/>
                </a:moveTo>
                <a:lnTo>
                  <a:pt x="1028700" y="0"/>
                </a:lnTo>
                <a:lnTo>
                  <a:pt x="1028700" y="1198697"/>
                </a:lnTo>
                <a:lnTo>
                  <a:pt x="0" y="119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50442" y="579517"/>
            <a:ext cx="6502080" cy="3673361"/>
            <a:chOff x="0" y="0"/>
            <a:chExt cx="3387706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7706" cy="1913890"/>
            </a:xfrm>
            <a:custGeom>
              <a:avLst/>
              <a:gdLst/>
              <a:ahLst/>
              <a:cxnLst/>
              <a:rect l="l" t="t" r="r" b="b"/>
              <a:pathLst>
                <a:path w="3387706" h="1913890">
                  <a:moveTo>
                    <a:pt x="0" y="0"/>
                  </a:moveTo>
                  <a:lnTo>
                    <a:pt x="3387706" y="0"/>
                  </a:lnTo>
                  <a:lnTo>
                    <a:pt x="3387706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B388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161247" y="1835313"/>
            <a:ext cx="15126753" cy="8508799"/>
          </a:xfrm>
          <a:custGeom>
            <a:avLst/>
            <a:gdLst/>
            <a:ahLst/>
            <a:cxnLst/>
            <a:rect l="l" t="t" r="r" b="b"/>
            <a:pathLst>
              <a:path w="15126753" h="8508799">
                <a:moveTo>
                  <a:pt x="0" y="0"/>
                </a:moveTo>
                <a:lnTo>
                  <a:pt x="15126753" y="0"/>
                </a:lnTo>
                <a:lnTo>
                  <a:pt x="15126753" y="8508799"/>
                </a:lnTo>
                <a:lnTo>
                  <a:pt x="0" y="8508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864417" y="1001427"/>
            <a:ext cx="12339506" cy="1414771"/>
            <a:chOff x="0" y="0"/>
            <a:chExt cx="6429115" cy="7371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29115" cy="737122"/>
            </a:xfrm>
            <a:custGeom>
              <a:avLst/>
              <a:gdLst/>
              <a:ahLst/>
              <a:cxnLst/>
              <a:rect l="l" t="t" r="r" b="b"/>
              <a:pathLst>
                <a:path w="6429115" h="737122">
                  <a:moveTo>
                    <a:pt x="0" y="0"/>
                  </a:moveTo>
                  <a:lnTo>
                    <a:pt x="6429115" y="0"/>
                  </a:lnTo>
                  <a:lnTo>
                    <a:pt x="6429115" y="737122"/>
                  </a:lnTo>
                  <a:lnTo>
                    <a:pt x="0" y="737122"/>
                  </a:lnTo>
                  <a:close/>
                </a:path>
              </a:pathLst>
            </a:custGeom>
            <a:solidFill>
              <a:srgbClr val="00B38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686021" y="2780138"/>
            <a:ext cx="2034235" cy="7506862"/>
            <a:chOff x="0" y="0"/>
            <a:chExt cx="1059875" cy="39112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9875" cy="3911216"/>
            </a:xfrm>
            <a:custGeom>
              <a:avLst/>
              <a:gdLst/>
              <a:ahLst/>
              <a:cxnLst/>
              <a:rect l="l" t="t" r="r" b="b"/>
              <a:pathLst>
                <a:path w="1059875" h="3911216">
                  <a:moveTo>
                    <a:pt x="0" y="0"/>
                  </a:moveTo>
                  <a:lnTo>
                    <a:pt x="1059875" y="0"/>
                  </a:lnTo>
                  <a:lnTo>
                    <a:pt x="1059875" y="3911216"/>
                  </a:lnTo>
                  <a:lnTo>
                    <a:pt x="0" y="3911216"/>
                  </a:lnTo>
                  <a:close/>
                </a:path>
              </a:pathLst>
            </a:custGeom>
            <a:solidFill>
              <a:srgbClr val="00B388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0" y="6844533"/>
            <a:ext cx="4832902" cy="4044887"/>
            <a:chOff x="0" y="0"/>
            <a:chExt cx="1272863" cy="10653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2863" cy="1065320"/>
            </a:xfrm>
            <a:custGeom>
              <a:avLst/>
              <a:gdLst/>
              <a:ahLst/>
              <a:cxnLst/>
              <a:rect l="l" t="t" r="r" b="b"/>
              <a:pathLst>
                <a:path w="1272863" h="1065320">
                  <a:moveTo>
                    <a:pt x="0" y="0"/>
                  </a:moveTo>
                  <a:lnTo>
                    <a:pt x="1272863" y="0"/>
                  </a:lnTo>
                  <a:lnTo>
                    <a:pt x="1272863" y="1065320"/>
                  </a:lnTo>
                  <a:lnTo>
                    <a:pt x="0" y="10653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272863" cy="1065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678234">
            <a:off x="-840134" y="6533569"/>
            <a:ext cx="5957641" cy="5014716"/>
          </a:xfrm>
          <a:custGeom>
            <a:avLst/>
            <a:gdLst/>
            <a:ahLst/>
            <a:cxnLst/>
            <a:rect l="l" t="t" r="r" b="b"/>
            <a:pathLst>
              <a:path w="5957641" h="5014716">
                <a:moveTo>
                  <a:pt x="0" y="0"/>
                </a:moveTo>
                <a:lnTo>
                  <a:pt x="5957641" y="0"/>
                </a:lnTo>
                <a:lnTo>
                  <a:pt x="5957641" y="5014716"/>
                </a:lnTo>
                <a:lnTo>
                  <a:pt x="0" y="5014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66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161247" y="1321637"/>
            <a:ext cx="6906461" cy="4211505"/>
            <a:chOff x="0" y="0"/>
            <a:chExt cx="3598396" cy="21942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98396" cy="2194273"/>
            </a:xfrm>
            <a:custGeom>
              <a:avLst/>
              <a:gdLst/>
              <a:ahLst/>
              <a:cxnLst/>
              <a:rect l="l" t="t" r="r" b="b"/>
              <a:pathLst>
                <a:path w="3598396" h="2194273">
                  <a:moveTo>
                    <a:pt x="0" y="0"/>
                  </a:moveTo>
                  <a:lnTo>
                    <a:pt x="3598396" y="0"/>
                  </a:lnTo>
                  <a:lnTo>
                    <a:pt x="3598396" y="2194273"/>
                  </a:lnTo>
                  <a:lnTo>
                    <a:pt x="0" y="2194273"/>
                  </a:lnTo>
                  <a:close/>
                </a:path>
              </a:pathLst>
            </a:custGeom>
            <a:solidFill>
              <a:srgbClr val="00B388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285107" y="4493394"/>
            <a:ext cx="816429" cy="163286"/>
          </a:xfrm>
          <a:custGeom>
            <a:avLst/>
            <a:gdLst/>
            <a:ahLst/>
            <a:cxnLst/>
            <a:rect l="l" t="t" r="r" b="b"/>
            <a:pathLst>
              <a:path w="816429" h="163286">
                <a:moveTo>
                  <a:pt x="0" y="0"/>
                </a:moveTo>
                <a:lnTo>
                  <a:pt x="816429" y="0"/>
                </a:lnTo>
                <a:lnTo>
                  <a:pt x="816429" y="163286"/>
                </a:lnTo>
                <a:lnTo>
                  <a:pt x="0" y="163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33052" y="5601574"/>
            <a:ext cx="1427522" cy="1863990"/>
            <a:chOff x="0" y="0"/>
            <a:chExt cx="375973" cy="49092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5973" cy="490927"/>
            </a:xfrm>
            <a:custGeom>
              <a:avLst/>
              <a:gdLst/>
              <a:ahLst/>
              <a:cxnLst/>
              <a:rect l="l" t="t" r="r" b="b"/>
              <a:pathLst>
                <a:path w="375973" h="490927">
                  <a:moveTo>
                    <a:pt x="187986" y="0"/>
                  </a:moveTo>
                  <a:lnTo>
                    <a:pt x="187986" y="0"/>
                  </a:lnTo>
                  <a:cubicBezTo>
                    <a:pt x="291809" y="0"/>
                    <a:pt x="375973" y="84164"/>
                    <a:pt x="375973" y="187986"/>
                  </a:cubicBezTo>
                  <a:lnTo>
                    <a:pt x="375973" y="302941"/>
                  </a:lnTo>
                  <a:cubicBezTo>
                    <a:pt x="375973" y="406763"/>
                    <a:pt x="291809" y="490927"/>
                    <a:pt x="187986" y="490927"/>
                  </a:cubicBezTo>
                  <a:lnTo>
                    <a:pt x="187986" y="490927"/>
                  </a:lnTo>
                  <a:cubicBezTo>
                    <a:pt x="84164" y="490927"/>
                    <a:pt x="0" y="406763"/>
                    <a:pt x="0" y="302941"/>
                  </a:cubicBezTo>
                  <a:lnTo>
                    <a:pt x="0" y="187986"/>
                  </a:lnTo>
                  <a:cubicBezTo>
                    <a:pt x="0" y="84164"/>
                    <a:pt x="84164" y="0"/>
                    <a:pt x="187986" y="0"/>
                  </a:cubicBezTo>
                  <a:close/>
                </a:path>
              </a:pathLst>
            </a:custGeom>
            <a:solidFill>
              <a:srgbClr val="BF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61925"/>
              <a:ext cx="375973" cy="652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71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44360" y="7859456"/>
            <a:ext cx="1543050" cy="903525"/>
            <a:chOff x="0" y="0"/>
            <a:chExt cx="406400" cy="2379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06400" cy="237965"/>
            </a:xfrm>
            <a:custGeom>
              <a:avLst/>
              <a:gdLst/>
              <a:ahLst/>
              <a:cxnLst/>
              <a:rect l="l" t="t" r="r" b="b"/>
              <a:pathLst>
                <a:path w="406400" h="237965">
                  <a:moveTo>
                    <a:pt x="118983" y="0"/>
                  </a:moveTo>
                  <a:lnTo>
                    <a:pt x="287417" y="0"/>
                  </a:lnTo>
                  <a:cubicBezTo>
                    <a:pt x="318974" y="0"/>
                    <a:pt x="349237" y="12536"/>
                    <a:pt x="371551" y="34849"/>
                  </a:cubicBezTo>
                  <a:cubicBezTo>
                    <a:pt x="393864" y="57163"/>
                    <a:pt x="406400" y="87427"/>
                    <a:pt x="406400" y="118983"/>
                  </a:cubicBezTo>
                  <a:lnTo>
                    <a:pt x="406400" y="118983"/>
                  </a:lnTo>
                  <a:cubicBezTo>
                    <a:pt x="406400" y="150539"/>
                    <a:pt x="393864" y="180803"/>
                    <a:pt x="371551" y="203116"/>
                  </a:cubicBezTo>
                  <a:cubicBezTo>
                    <a:pt x="349237" y="225430"/>
                    <a:pt x="318974" y="237965"/>
                    <a:pt x="287417" y="237965"/>
                  </a:cubicBezTo>
                  <a:lnTo>
                    <a:pt x="118983" y="237965"/>
                  </a:lnTo>
                  <a:cubicBezTo>
                    <a:pt x="87427" y="237965"/>
                    <a:pt x="57163" y="225430"/>
                    <a:pt x="34849" y="203116"/>
                  </a:cubicBezTo>
                  <a:cubicBezTo>
                    <a:pt x="12536" y="180803"/>
                    <a:pt x="0" y="150539"/>
                    <a:pt x="0" y="118983"/>
                  </a:cubicBezTo>
                  <a:lnTo>
                    <a:pt x="0" y="118983"/>
                  </a:lnTo>
                  <a:cubicBezTo>
                    <a:pt x="0" y="87427"/>
                    <a:pt x="12536" y="57163"/>
                    <a:pt x="34849" y="34849"/>
                  </a:cubicBezTo>
                  <a:cubicBezTo>
                    <a:pt x="57163" y="12536"/>
                    <a:pt x="87427" y="0"/>
                    <a:pt x="118983" y="0"/>
                  </a:cubicBezTo>
                  <a:close/>
                </a:path>
              </a:pathLst>
            </a:custGeom>
            <a:solidFill>
              <a:srgbClr val="CD050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406400" cy="237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715447" y="604023"/>
            <a:ext cx="7502036" cy="59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4"/>
              </a:lnSpc>
            </a:pPr>
            <a:r>
              <a:rPr lang="en-US" sz="5400" spc="698">
                <a:solidFill>
                  <a:srgbClr val="FF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ONLINE &amp; IN-PERSON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85453" y="6609822"/>
            <a:ext cx="6687853" cy="38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6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5117507" y="4096138"/>
            <a:ext cx="4761940" cy="144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</a:pPr>
            <a:r>
              <a:rPr lang="en-US" sz="514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IACS Accredited</a:t>
            </a:r>
          </a:p>
          <a:p>
            <a:pPr algn="ctr">
              <a:lnSpc>
                <a:spcPts val="5664"/>
              </a:lnSpc>
            </a:pPr>
            <a:r>
              <a:rPr lang="en-US" sz="514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Clinical Services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33479" y="1264054"/>
            <a:ext cx="9039241" cy="279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3024" b="1">
                <a:solidFill>
                  <a:srgbClr val="FFFEF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CAPS promotes the well-being of the diverse campus community by balancing high quality mental health services and clinical training with accessibility to foster student success through self-discovery, learning, and interpersonal engagement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22296" y="1684043"/>
            <a:ext cx="6528979" cy="73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</a:pPr>
            <a:r>
              <a:rPr lang="en-US" sz="514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Outreach Services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036904" y="608051"/>
            <a:ext cx="3881291" cy="124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9"/>
              </a:lnSpc>
            </a:pPr>
            <a:r>
              <a:rPr lang="en-US" sz="4427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APA Accredited</a:t>
            </a:r>
          </a:p>
          <a:p>
            <a:pPr algn="ctr">
              <a:lnSpc>
                <a:spcPts val="4869"/>
              </a:lnSpc>
            </a:pPr>
            <a:r>
              <a:rPr lang="en-US" sz="4427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Training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775414" y="5863018"/>
            <a:ext cx="9525" cy="22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endParaRPr/>
          </a:p>
        </p:txBody>
      </p:sp>
      <p:sp>
        <p:nvSpPr>
          <p:cNvPr id="32" name="TextBox 32"/>
          <p:cNvSpPr txBox="1"/>
          <p:nvPr/>
        </p:nvSpPr>
        <p:spPr>
          <a:xfrm>
            <a:off x="13402511" y="8004823"/>
            <a:ext cx="1427522" cy="56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0"/>
              </a:lnSpc>
            </a:pP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You Can Help a </a:t>
            </a:r>
            <a:r>
              <a:rPr lang="en-US" sz="2090" err="1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Coog</a:t>
            </a: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36904" y="5552929"/>
            <a:ext cx="1702198" cy="165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0"/>
              </a:lnSpc>
            </a:pP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Tabling </a:t>
            </a:r>
          </a:p>
          <a:p>
            <a:pPr algn="ctr">
              <a:lnSpc>
                <a:spcPts val="2090"/>
              </a:lnSpc>
            </a:pP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Presentations</a:t>
            </a:r>
          </a:p>
          <a:p>
            <a:pPr algn="ctr">
              <a:lnSpc>
                <a:spcPts val="2090"/>
              </a:lnSpc>
            </a:pP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Workshops</a:t>
            </a:r>
          </a:p>
          <a:p>
            <a:pPr algn="ctr">
              <a:lnSpc>
                <a:spcPts val="2509"/>
              </a:lnSpc>
            </a:pP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Interviews</a:t>
            </a:r>
          </a:p>
          <a:p>
            <a:pPr algn="ctr">
              <a:lnSpc>
                <a:spcPts val="2090"/>
              </a:lnSpc>
            </a:pP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Debriefings</a:t>
            </a:r>
          </a:p>
          <a:p>
            <a:pPr algn="ctr">
              <a:lnSpc>
                <a:spcPts val="2090"/>
              </a:lnSpc>
            </a:pP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Support Groups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-848039" y="5925293"/>
            <a:ext cx="6528979" cy="73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4"/>
              </a:lnSpc>
            </a:pPr>
            <a:r>
              <a:rPr lang="en-US" sz="514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24/7 Services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717995" y="8048606"/>
            <a:ext cx="139578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21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Focused Care Hour</a:t>
            </a:r>
          </a:p>
        </p:txBody>
      </p:sp>
      <p:grpSp>
        <p:nvGrpSpPr>
          <p:cNvPr id="36" name="Group 2">
            <a:extLst>
              <a:ext uri="{FF2B5EF4-FFF2-40B4-BE49-F238E27FC236}">
                <a16:creationId xmlns:a16="http://schemas.microsoft.com/office/drawing/2014/main" id="{62F3FAC1-98F8-4FE5-AAE6-D321AEA49B22}"/>
              </a:ext>
            </a:extLst>
          </p:cNvPr>
          <p:cNvGrpSpPr/>
          <p:nvPr/>
        </p:nvGrpSpPr>
        <p:grpSpPr>
          <a:xfrm>
            <a:off x="593108" y="152724"/>
            <a:ext cx="6498637" cy="859367"/>
            <a:chOff x="0" y="0"/>
            <a:chExt cx="7697753" cy="1897075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94698048-26D0-4F8F-B9B3-27654054FDA0}"/>
                </a:ext>
              </a:extLst>
            </p:cNvPr>
            <p:cNvSpPr/>
            <p:nvPr/>
          </p:nvSpPr>
          <p:spPr>
            <a:xfrm>
              <a:off x="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38" name="TextBox 21">
            <a:extLst>
              <a:ext uri="{FF2B5EF4-FFF2-40B4-BE49-F238E27FC236}">
                <a16:creationId xmlns:a16="http://schemas.microsoft.com/office/drawing/2014/main" id="{F19C38EC-BAEB-468D-8230-EAE649C113CC}"/>
              </a:ext>
            </a:extLst>
          </p:cNvPr>
          <p:cNvSpPr txBox="1"/>
          <p:nvPr/>
        </p:nvSpPr>
        <p:spPr>
          <a:xfrm>
            <a:off x="1958804" y="352297"/>
            <a:ext cx="7185196" cy="618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9"/>
              </a:lnSpc>
            </a:pPr>
            <a:r>
              <a:rPr lang="en-US" sz="3958" b="1">
                <a:solidFill>
                  <a:srgbClr val="FFFEF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MISSION</a:t>
            </a:r>
          </a:p>
        </p:txBody>
      </p:sp>
      <p:sp>
        <p:nvSpPr>
          <p:cNvPr id="39" name="AutoShape 14">
            <a:extLst>
              <a:ext uri="{FF2B5EF4-FFF2-40B4-BE49-F238E27FC236}">
                <a16:creationId xmlns:a16="http://schemas.microsoft.com/office/drawing/2014/main" id="{14E09139-3EFF-4194-8638-F0DD2720DD31}"/>
              </a:ext>
            </a:extLst>
          </p:cNvPr>
          <p:cNvSpPr/>
          <p:nvPr/>
        </p:nvSpPr>
        <p:spPr>
          <a:xfrm flipV="1">
            <a:off x="4602499" y="333999"/>
            <a:ext cx="13692390" cy="20166"/>
          </a:xfrm>
          <a:prstGeom prst="line">
            <a:avLst/>
          </a:prstGeom>
          <a:ln w="4762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TextBox 32">
            <a:extLst>
              <a:ext uri="{FF2B5EF4-FFF2-40B4-BE49-F238E27FC236}">
                <a16:creationId xmlns:a16="http://schemas.microsoft.com/office/drawing/2014/main" id="{DA933DE8-2E4F-4B56-AC44-3F63B357AFDC}"/>
              </a:ext>
            </a:extLst>
          </p:cNvPr>
          <p:cNvSpPr txBox="1"/>
          <p:nvPr/>
        </p:nvSpPr>
        <p:spPr>
          <a:xfrm>
            <a:off x="13384349" y="6069612"/>
            <a:ext cx="1427522" cy="27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0"/>
              </a:lnSpc>
            </a:pPr>
            <a:r>
              <a:rPr lang="en-US" sz="2090">
                <a:solidFill>
                  <a:srgbClr val="FFFFFF"/>
                </a:solidFill>
                <a:latin typeface="Milo OT"/>
                <a:ea typeface="Milo OT"/>
                <a:cs typeface="Milo OT"/>
                <a:sym typeface="Milo OT"/>
              </a:rPr>
              <a:t>TRAININGS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191" y="-91255"/>
            <a:ext cx="18390191" cy="10455097"/>
            <a:chOff x="0" y="0"/>
            <a:chExt cx="4843507" cy="27536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3507" cy="2753606"/>
            </a:xfrm>
            <a:custGeom>
              <a:avLst/>
              <a:gdLst/>
              <a:ahLst/>
              <a:cxnLst/>
              <a:rect l="l" t="t" r="r" b="b"/>
              <a:pathLst>
                <a:path w="4843507" h="2753606">
                  <a:moveTo>
                    <a:pt x="21470" y="0"/>
                  </a:moveTo>
                  <a:lnTo>
                    <a:pt x="4822037" y="0"/>
                  </a:lnTo>
                  <a:cubicBezTo>
                    <a:pt x="4833894" y="0"/>
                    <a:pt x="4843507" y="9612"/>
                    <a:pt x="4843507" y="21470"/>
                  </a:cubicBezTo>
                  <a:lnTo>
                    <a:pt x="4843507" y="2732136"/>
                  </a:lnTo>
                  <a:cubicBezTo>
                    <a:pt x="4843507" y="2737830"/>
                    <a:pt x="4841245" y="2743291"/>
                    <a:pt x="4837219" y="2747317"/>
                  </a:cubicBezTo>
                  <a:cubicBezTo>
                    <a:pt x="4833192" y="2751344"/>
                    <a:pt x="4827731" y="2753606"/>
                    <a:pt x="4822037" y="2753606"/>
                  </a:cubicBezTo>
                  <a:lnTo>
                    <a:pt x="21470" y="2753606"/>
                  </a:lnTo>
                  <a:cubicBezTo>
                    <a:pt x="9612" y="2753606"/>
                    <a:pt x="0" y="2743993"/>
                    <a:pt x="0" y="2732136"/>
                  </a:cubicBezTo>
                  <a:lnTo>
                    <a:pt x="0" y="21470"/>
                  </a:lnTo>
                  <a:cubicBezTo>
                    <a:pt x="0" y="9612"/>
                    <a:pt x="9612" y="0"/>
                    <a:pt x="2147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843507" cy="2753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19225" y="-599607"/>
            <a:ext cx="15573375" cy="1145623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174534" y="1451795"/>
            <a:ext cx="10062756" cy="740246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6BE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573101" y="3206726"/>
            <a:ext cx="4979873" cy="366334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B388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-3544592" y="-7593518"/>
            <a:ext cx="25121377" cy="25075702"/>
          </a:xfrm>
          <a:custGeom>
            <a:avLst/>
            <a:gdLst/>
            <a:ahLst/>
            <a:cxnLst/>
            <a:rect l="l" t="t" r="r" b="b"/>
            <a:pathLst>
              <a:path w="25121377" h="25075702">
                <a:moveTo>
                  <a:pt x="0" y="0"/>
                </a:moveTo>
                <a:lnTo>
                  <a:pt x="25121377" y="0"/>
                </a:lnTo>
                <a:lnTo>
                  <a:pt x="25121377" y="25075702"/>
                </a:lnTo>
                <a:lnTo>
                  <a:pt x="0" y="25075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263685" y="4532403"/>
            <a:ext cx="1934014" cy="142271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9D9"/>
            </a:solidFill>
          </p:spPr>
        </p:sp>
      </p:grpSp>
      <p:sp>
        <p:nvSpPr>
          <p:cNvPr id="14" name="TextBox 14"/>
          <p:cNvSpPr txBox="1"/>
          <p:nvPr/>
        </p:nvSpPr>
        <p:spPr>
          <a:xfrm rot="-1006721">
            <a:off x="6841324" y="3864431"/>
            <a:ext cx="1740217" cy="1055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6"/>
              </a:lnSpc>
            </a:pPr>
            <a:r>
              <a:rPr lang="en-US" sz="3920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Dart </a:t>
            </a:r>
          </a:p>
          <a:p>
            <a:pPr algn="ctr">
              <a:lnSpc>
                <a:spcPts val="4116"/>
              </a:lnSpc>
            </a:pPr>
            <a:r>
              <a:rPr lang="en-US" sz="3920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Center</a:t>
            </a:r>
          </a:p>
        </p:txBody>
      </p:sp>
      <p:sp>
        <p:nvSpPr>
          <p:cNvPr id="15" name="TextBox 15"/>
          <p:cNvSpPr txBox="1"/>
          <p:nvPr/>
        </p:nvSpPr>
        <p:spPr>
          <a:xfrm rot="809329">
            <a:off x="9604789" y="4161414"/>
            <a:ext cx="2187777" cy="110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4084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Health </a:t>
            </a:r>
          </a:p>
          <a:p>
            <a:pPr algn="ctr">
              <a:lnSpc>
                <a:spcPts val="4288"/>
              </a:lnSpc>
            </a:pPr>
            <a:r>
              <a:rPr lang="en-US" sz="4084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Center</a:t>
            </a:r>
          </a:p>
        </p:txBody>
      </p:sp>
      <p:sp>
        <p:nvSpPr>
          <p:cNvPr id="16" name="Freeform 16"/>
          <p:cNvSpPr/>
          <p:nvPr/>
        </p:nvSpPr>
        <p:spPr>
          <a:xfrm>
            <a:off x="8319480" y="3325330"/>
            <a:ext cx="1668027" cy="1045148"/>
          </a:xfrm>
          <a:custGeom>
            <a:avLst/>
            <a:gdLst/>
            <a:ahLst/>
            <a:cxnLst/>
            <a:rect l="l" t="t" r="r" b="b"/>
            <a:pathLst>
              <a:path w="1668027" h="1045148">
                <a:moveTo>
                  <a:pt x="0" y="0"/>
                </a:moveTo>
                <a:lnTo>
                  <a:pt x="1668027" y="0"/>
                </a:lnTo>
                <a:lnTo>
                  <a:pt x="1668027" y="1045148"/>
                </a:lnTo>
                <a:lnTo>
                  <a:pt x="0" y="104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97" t="-3671" b="-3671"/>
            </a:stretch>
          </a:blipFill>
        </p:spPr>
      </p:sp>
      <p:sp>
        <p:nvSpPr>
          <p:cNvPr id="17" name="Freeform 17"/>
          <p:cNvSpPr/>
          <p:nvPr/>
        </p:nvSpPr>
        <p:spPr>
          <a:xfrm rot="-306698">
            <a:off x="1935709" y="9306297"/>
            <a:ext cx="1346637" cy="718866"/>
          </a:xfrm>
          <a:custGeom>
            <a:avLst/>
            <a:gdLst/>
            <a:ahLst/>
            <a:cxnLst/>
            <a:rect l="l" t="t" r="r" b="b"/>
            <a:pathLst>
              <a:path w="1346637" h="718866">
                <a:moveTo>
                  <a:pt x="0" y="0"/>
                </a:moveTo>
                <a:lnTo>
                  <a:pt x="1346637" y="0"/>
                </a:lnTo>
                <a:lnTo>
                  <a:pt x="1346637" y="718866"/>
                </a:lnTo>
                <a:lnTo>
                  <a:pt x="0" y="71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293" b="-38015"/>
            </a:stretch>
          </a:blipFill>
        </p:spPr>
      </p:sp>
      <p:sp>
        <p:nvSpPr>
          <p:cNvPr id="18" name="Freeform 18"/>
          <p:cNvSpPr/>
          <p:nvPr/>
        </p:nvSpPr>
        <p:spPr>
          <a:xfrm rot="-535772">
            <a:off x="14926489" y="373218"/>
            <a:ext cx="1537369" cy="569757"/>
          </a:xfrm>
          <a:custGeom>
            <a:avLst/>
            <a:gdLst/>
            <a:ahLst/>
            <a:cxnLst/>
            <a:rect l="l" t="t" r="r" b="b"/>
            <a:pathLst>
              <a:path w="1537369" h="569757">
                <a:moveTo>
                  <a:pt x="0" y="0"/>
                </a:moveTo>
                <a:lnTo>
                  <a:pt x="1537369" y="0"/>
                </a:lnTo>
                <a:lnTo>
                  <a:pt x="1537369" y="569757"/>
                </a:lnTo>
                <a:lnTo>
                  <a:pt x="0" y="5697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7176" t="-39693" r="-16852" b="-779132"/>
            </a:stretch>
          </a:blipFill>
        </p:spPr>
      </p:sp>
      <p:sp>
        <p:nvSpPr>
          <p:cNvPr id="19" name="Freeform 19"/>
          <p:cNvSpPr/>
          <p:nvPr/>
        </p:nvSpPr>
        <p:spPr>
          <a:xfrm rot="944915">
            <a:off x="16396130" y="626751"/>
            <a:ext cx="1726340" cy="437505"/>
          </a:xfrm>
          <a:custGeom>
            <a:avLst/>
            <a:gdLst/>
            <a:ahLst/>
            <a:cxnLst/>
            <a:rect l="l" t="t" r="r" b="b"/>
            <a:pathLst>
              <a:path w="1726340" h="437505">
                <a:moveTo>
                  <a:pt x="0" y="0"/>
                </a:moveTo>
                <a:lnTo>
                  <a:pt x="1726340" y="0"/>
                </a:lnTo>
                <a:lnTo>
                  <a:pt x="1726340" y="437504"/>
                </a:lnTo>
                <a:lnTo>
                  <a:pt x="0" y="4375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397" t="-43637" r="-62966" b="-572004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45788" y="3209846"/>
            <a:ext cx="1078560" cy="1050763"/>
          </a:xfrm>
          <a:custGeom>
            <a:avLst/>
            <a:gdLst/>
            <a:ahLst/>
            <a:cxnLst/>
            <a:rect l="l" t="t" r="r" b="b"/>
            <a:pathLst>
              <a:path w="1078560" h="1050763">
                <a:moveTo>
                  <a:pt x="0" y="0"/>
                </a:moveTo>
                <a:lnTo>
                  <a:pt x="1078561" y="0"/>
                </a:lnTo>
                <a:lnTo>
                  <a:pt x="1078561" y="1050763"/>
                </a:lnTo>
                <a:lnTo>
                  <a:pt x="0" y="10507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776132" y="2417138"/>
            <a:ext cx="6309069" cy="355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39"/>
              </a:lnSpc>
              <a:spcBef>
                <a:spcPct val="0"/>
              </a:spcBef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 rot="330842">
            <a:off x="8273637" y="5997320"/>
            <a:ext cx="1411270" cy="70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8"/>
              </a:lnSpc>
            </a:pPr>
            <a:r>
              <a:rPr lang="en-US" sz="4084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Wellness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70219" y="5335830"/>
            <a:ext cx="1106555" cy="653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sz="373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CIR</a:t>
            </a:r>
          </a:p>
        </p:txBody>
      </p:sp>
      <p:sp>
        <p:nvSpPr>
          <p:cNvPr id="24" name="TextBox 24"/>
          <p:cNvSpPr txBox="1"/>
          <p:nvPr/>
        </p:nvSpPr>
        <p:spPr>
          <a:xfrm rot="-1360167">
            <a:off x="9949085" y="5602068"/>
            <a:ext cx="1208792" cy="70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8"/>
              </a:lnSpc>
            </a:pPr>
            <a:r>
              <a:rPr lang="en-US" sz="4084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Rec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925821" y="3033973"/>
            <a:ext cx="153034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AD Bruce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32944" y="6030819"/>
            <a:ext cx="1272481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WGRC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108573" y="6969865"/>
            <a:ext cx="2590791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Dean of Students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16252" y="1858621"/>
            <a:ext cx="2978180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Veteran Services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244380" y="2398635"/>
            <a:ext cx="153034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CSAC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167431" y="7968583"/>
            <a:ext cx="153034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CFSL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384279" y="3838254"/>
            <a:ext cx="153034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CSI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42090" y="2882878"/>
            <a:ext cx="296937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CSE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014803" y="6276943"/>
            <a:ext cx="2510819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Career Services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996706" y="5042785"/>
            <a:ext cx="2510819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LAUNCH</a:t>
            </a:r>
          </a:p>
        </p:txBody>
      </p:sp>
      <p:sp>
        <p:nvSpPr>
          <p:cNvPr id="35" name="TextBox 35"/>
          <p:cNvSpPr txBox="1"/>
          <p:nvPr/>
        </p:nvSpPr>
        <p:spPr>
          <a:xfrm rot="-584368">
            <a:off x="4434384" y="4300240"/>
            <a:ext cx="153034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ISSSO</a:t>
            </a:r>
          </a:p>
        </p:txBody>
      </p:sp>
      <p:sp>
        <p:nvSpPr>
          <p:cNvPr id="36" name="TextBox 36"/>
          <p:cNvSpPr txBox="1"/>
          <p:nvPr/>
        </p:nvSpPr>
        <p:spPr>
          <a:xfrm rot="-710681">
            <a:off x="2489733" y="3908151"/>
            <a:ext cx="162632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Mentors</a:t>
            </a:r>
          </a:p>
        </p:txBody>
      </p:sp>
      <p:sp>
        <p:nvSpPr>
          <p:cNvPr id="37" name="TextBox 37"/>
          <p:cNvSpPr txBox="1"/>
          <p:nvPr/>
        </p:nvSpPr>
        <p:spPr>
          <a:xfrm rot="330842">
            <a:off x="11103346" y="8689937"/>
            <a:ext cx="2790489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Student Groups</a:t>
            </a:r>
          </a:p>
        </p:txBody>
      </p:sp>
      <p:sp>
        <p:nvSpPr>
          <p:cNvPr id="38" name="TextBox 38"/>
          <p:cNvSpPr txBox="1"/>
          <p:nvPr/>
        </p:nvSpPr>
        <p:spPr>
          <a:xfrm rot="-232312">
            <a:off x="5525895" y="9174321"/>
            <a:ext cx="470450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Academic Advisors</a:t>
            </a:r>
          </a:p>
        </p:txBody>
      </p:sp>
      <p:sp>
        <p:nvSpPr>
          <p:cNvPr id="39" name="TextBox 39"/>
          <p:cNvSpPr txBox="1"/>
          <p:nvPr/>
        </p:nvSpPr>
        <p:spPr>
          <a:xfrm rot="20945258">
            <a:off x="13405452" y="7108875"/>
            <a:ext cx="3011857" cy="1185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Teaching Assistants</a:t>
            </a:r>
          </a:p>
        </p:txBody>
      </p:sp>
      <p:sp>
        <p:nvSpPr>
          <p:cNvPr id="40" name="TextBox 40"/>
          <p:cNvSpPr txBox="1"/>
          <p:nvPr/>
        </p:nvSpPr>
        <p:spPr>
          <a:xfrm rot="-232312">
            <a:off x="2523411" y="7499597"/>
            <a:ext cx="3305463" cy="1193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Residential Assistants</a:t>
            </a:r>
          </a:p>
        </p:txBody>
      </p:sp>
      <p:sp>
        <p:nvSpPr>
          <p:cNvPr id="41" name="TextBox 41"/>
          <p:cNvSpPr txBox="1"/>
          <p:nvPr/>
        </p:nvSpPr>
        <p:spPr>
          <a:xfrm rot="427202">
            <a:off x="7646327" y="7166657"/>
            <a:ext cx="153034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SHRL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45788" y="7879948"/>
            <a:ext cx="1929536" cy="1167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Community</a:t>
            </a:r>
          </a:p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Agencies</a:t>
            </a:r>
          </a:p>
        </p:txBody>
      </p:sp>
      <p:sp>
        <p:nvSpPr>
          <p:cNvPr id="43" name="TextBox 43"/>
          <p:cNvSpPr txBox="1"/>
          <p:nvPr/>
        </p:nvSpPr>
        <p:spPr>
          <a:xfrm rot="330842">
            <a:off x="3436795" y="1948452"/>
            <a:ext cx="162632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Professors</a:t>
            </a:r>
          </a:p>
        </p:txBody>
      </p:sp>
      <p:sp>
        <p:nvSpPr>
          <p:cNvPr id="44" name="TextBox 44"/>
          <p:cNvSpPr txBox="1"/>
          <p:nvPr/>
        </p:nvSpPr>
        <p:spPr>
          <a:xfrm rot="-654742">
            <a:off x="12846554" y="1996019"/>
            <a:ext cx="2790489" cy="60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Financial Aid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83670" y="147532"/>
            <a:ext cx="13211504" cy="149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9"/>
              </a:lnSpc>
            </a:pPr>
            <a:r>
              <a:rPr lang="en-US" sz="5108" b="1">
                <a:solidFill>
                  <a:srgbClr val="F4F4F4"/>
                </a:solidFill>
                <a:latin typeface="Horizon"/>
                <a:ea typeface="Horizon"/>
                <a:cs typeface="Horizon"/>
                <a:sym typeface="Horizon"/>
              </a:rPr>
              <a:t>COOGS CARE </a:t>
            </a:r>
          </a:p>
          <a:p>
            <a:pPr algn="ctr">
              <a:lnSpc>
                <a:spcPts val="5619"/>
              </a:lnSpc>
            </a:pPr>
            <a:r>
              <a:rPr lang="en-US" sz="5108" b="1">
                <a:solidFill>
                  <a:srgbClr val="F4F4F4"/>
                </a:solidFill>
                <a:latin typeface="Horizon"/>
                <a:ea typeface="Horizon"/>
                <a:cs typeface="Horizon"/>
                <a:sym typeface="Horizon"/>
              </a:rPr>
              <a:t>WEB OF SUPPORT</a:t>
            </a:r>
          </a:p>
        </p:txBody>
      </p:sp>
      <p:sp>
        <p:nvSpPr>
          <p:cNvPr id="46" name="TextBox 46"/>
          <p:cNvSpPr txBox="1"/>
          <p:nvPr/>
        </p:nvSpPr>
        <p:spPr>
          <a:xfrm rot="330842">
            <a:off x="14621435" y="2754486"/>
            <a:ext cx="1626323" cy="73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Librarians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008180" y="8207749"/>
            <a:ext cx="1530343" cy="1167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Public</a:t>
            </a:r>
          </a:p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Policies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04437" y="1085850"/>
            <a:ext cx="2079233" cy="1167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Non-profit</a:t>
            </a:r>
          </a:p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Organizations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6008180" y="1085850"/>
            <a:ext cx="1749592" cy="1167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Online Resources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983623" y="4688455"/>
            <a:ext cx="2510819" cy="1167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Healthy </a:t>
            </a:r>
          </a:p>
          <a:p>
            <a:pPr algn="ctr">
              <a:lnSpc>
                <a:spcPts val="4514"/>
              </a:lnSpc>
            </a:pPr>
            <a:r>
              <a:rPr lang="en-US" sz="4299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Coogs</a:t>
            </a:r>
          </a:p>
        </p:txBody>
      </p:sp>
      <p:sp>
        <p:nvSpPr>
          <p:cNvPr id="51" name="TextBox 51"/>
          <p:cNvSpPr txBox="1"/>
          <p:nvPr/>
        </p:nvSpPr>
        <p:spPr>
          <a:xfrm rot="529534">
            <a:off x="1730343" y="5361544"/>
            <a:ext cx="1626323" cy="110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9"/>
              </a:lnSpc>
            </a:pPr>
            <a:r>
              <a:rPr lang="en-US" sz="4299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UH Marketing</a:t>
            </a:r>
          </a:p>
        </p:txBody>
      </p:sp>
      <p:sp>
        <p:nvSpPr>
          <p:cNvPr id="52" name="TextBox 52"/>
          <p:cNvSpPr txBox="1"/>
          <p:nvPr/>
        </p:nvSpPr>
        <p:spPr>
          <a:xfrm rot="330842">
            <a:off x="14553712" y="4407847"/>
            <a:ext cx="2499275" cy="113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1"/>
              </a:lnSpc>
            </a:pPr>
            <a:r>
              <a:rPr lang="en-US" sz="6607">
                <a:solidFill>
                  <a:srgbClr val="F4F4F4"/>
                </a:solidFill>
                <a:latin typeface="League Gothic"/>
                <a:ea typeface="League Gothic"/>
                <a:cs typeface="League Gothic"/>
                <a:sym typeface="League Gothic"/>
              </a:rPr>
              <a:t>UHPD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>
            <a:extLst>
              <a:ext uri="{FF2B5EF4-FFF2-40B4-BE49-F238E27FC236}">
                <a16:creationId xmlns:a16="http://schemas.microsoft.com/office/drawing/2014/main" id="{432D38E5-21D9-ECC5-81F2-2649880A1BA1}"/>
              </a:ext>
            </a:extLst>
          </p:cNvPr>
          <p:cNvSpPr/>
          <p:nvPr/>
        </p:nvSpPr>
        <p:spPr>
          <a:xfrm>
            <a:off x="-110090" y="9866041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" name="Group 2"/>
          <p:cNvGrpSpPr/>
          <p:nvPr/>
        </p:nvGrpSpPr>
        <p:grpSpPr>
          <a:xfrm>
            <a:off x="8154433" y="9542765"/>
            <a:ext cx="2396383" cy="507152"/>
            <a:chOff x="0" y="0"/>
            <a:chExt cx="7697753" cy="1897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8849" y="959433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8129866" y="9591998"/>
            <a:ext cx="2250079" cy="387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16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UNIT CHALLENGES 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E44DD904-6787-2E56-266A-34DF79D587A9}"/>
              </a:ext>
            </a:extLst>
          </p:cNvPr>
          <p:cNvGrpSpPr/>
          <p:nvPr/>
        </p:nvGrpSpPr>
        <p:grpSpPr>
          <a:xfrm>
            <a:off x="1919466" y="231572"/>
            <a:ext cx="16085645" cy="1173587"/>
            <a:chOff x="0" y="0"/>
            <a:chExt cx="7697753" cy="1897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9348C8B9-EA45-BC11-A596-98D177AC9285}"/>
                </a:ext>
              </a:extLst>
            </p:cNvPr>
            <p:cNvSpPr/>
            <p:nvPr/>
          </p:nvSpPr>
          <p:spPr>
            <a:xfrm>
              <a:off x="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12" name="TextBox 5">
            <a:extLst>
              <a:ext uri="{FF2B5EF4-FFF2-40B4-BE49-F238E27FC236}">
                <a16:creationId xmlns:a16="http://schemas.microsoft.com/office/drawing/2014/main" id="{65E652F6-CC63-11BA-29EF-21A1DCBA3D0D}"/>
              </a:ext>
            </a:extLst>
          </p:cNvPr>
          <p:cNvSpPr txBox="1"/>
          <p:nvPr/>
        </p:nvSpPr>
        <p:spPr>
          <a:xfrm>
            <a:off x="1898911" y="827343"/>
            <a:ext cx="15708192" cy="556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6600" b="1">
                <a:solidFill>
                  <a:srgbClr val="FFFFFF"/>
                </a:solidFill>
                <a:latin typeface="Montserrat Bold"/>
                <a:sym typeface="Montserrat Bold"/>
              </a:rPr>
              <a:t>CAPS External Review</a:t>
            </a:r>
            <a:endParaRPr lang="en-US" sz="4800">
              <a:cs typeface="Calibri"/>
            </a:endParaRPr>
          </a:p>
        </p:txBody>
      </p:sp>
      <p:pic>
        <p:nvPicPr>
          <p:cNvPr id="8" name="Picture 7" descr="A red heart with white text&#10;&#10;Description automatically generated">
            <a:extLst>
              <a:ext uri="{FF2B5EF4-FFF2-40B4-BE49-F238E27FC236}">
                <a16:creationId xmlns:a16="http://schemas.microsoft.com/office/drawing/2014/main" id="{53ACA4FA-11FF-76D1-9B43-B47D1F64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0212" y="8183948"/>
            <a:ext cx="1876934" cy="2101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4D0DC0-FF86-7657-547E-1A035B03655D}"/>
              </a:ext>
            </a:extLst>
          </p:cNvPr>
          <p:cNvSpPr txBox="1"/>
          <p:nvPr/>
        </p:nvSpPr>
        <p:spPr>
          <a:xfrm>
            <a:off x="973185" y="1823971"/>
            <a:ext cx="16640673" cy="58015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arenR"/>
            </a:pPr>
            <a:r>
              <a:rPr lang="en-US" sz="4000" b="1" i="1">
                <a:solidFill>
                  <a:schemeClr val="bg1"/>
                </a:solidFill>
              </a:rPr>
              <a:t> Increase staffing to 35 clinical FTE to expand clinical capacity by targeting masters-level clinicians from the Houston community, adding embedded counselors and expanding the training program.</a:t>
            </a:r>
            <a:endParaRPr lang="en-US" sz="4000" b="1" i="1">
              <a:solidFill>
                <a:schemeClr val="bg1"/>
              </a:solidFill>
              <a:cs typeface="Calibri"/>
            </a:endParaRPr>
          </a:p>
          <a:p>
            <a:endParaRPr lang="en-US" sz="4000" b="1">
              <a:solidFill>
                <a:schemeClr val="bg1"/>
              </a:solidFill>
              <a:cs typeface="Calibri"/>
            </a:endParaRPr>
          </a:p>
          <a:p>
            <a:r>
              <a:rPr lang="en-US" sz="4000" b="1" i="1">
                <a:solidFill>
                  <a:schemeClr val="bg1"/>
                </a:solidFill>
                <a:cs typeface="Calibri"/>
              </a:rPr>
              <a:t>2) Launch a 24/7/365 service option for all students (not just athletes) using a contracted service provider. </a:t>
            </a:r>
          </a:p>
          <a:p>
            <a:pPr marL="342900" indent="-342900">
              <a:buAutoNum type="arabicParenR"/>
            </a:pPr>
            <a:endParaRPr lang="en-US" sz="4000" b="1">
              <a:solidFill>
                <a:schemeClr val="bg1"/>
              </a:solidFill>
              <a:cs typeface="Calibri"/>
            </a:endParaRPr>
          </a:p>
          <a:p>
            <a:r>
              <a:rPr lang="en-US" sz="4000" b="1" i="1">
                <a:solidFill>
                  <a:schemeClr val="bg1"/>
                </a:solidFill>
                <a:cs typeface="Calibri"/>
              </a:rPr>
              <a:t>3) Reconceptualize and update faculty, staff, and student training in mental health awareness and impact. </a:t>
            </a:r>
            <a:endParaRPr lang="en-US" i="1">
              <a:solidFill>
                <a:schemeClr val="bg1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4">
            <a:extLst>
              <a:ext uri="{FF2B5EF4-FFF2-40B4-BE49-F238E27FC236}">
                <a16:creationId xmlns:a16="http://schemas.microsoft.com/office/drawing/2014/main" id="{432D38E5-21D9-ECC5-81F2-2649880A1BA1}"/>
              </a:ext>
            </a:extLst>
          </p:cNvPr>
          <p:cNvSpPr/>
          <p:nvPr/>
        </p:nvSpPr>
        <p:spPr>
          <a:xfrm>
            <a:off x="-110090" y="9866041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" name="Group 2"/>
          <p:cNvGrpSpPr/>
          <p:nvPr/>
        </p:nvGrpSpPr>
        <p:grpSpPr>
          <a:xfrm>
            <a:off x="8154433" y="9542765"/>
            <a:ext cx="2396383" cy="507152"/>
            <a:chOff x="0" y="0"/>
            <a:chExt cx="7697753" cy="1897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8849" y="959433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8129866" y="9591998"/>
            <a:ext cx="2250079" cy="387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16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UNIT CHALLENGES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03785-B8D1-9B41-BEC4-607B201DB942}"/>
              </a:ext>
            </a:extLst>
          </p:cNvPr>
          <p:cNvSpPr txBox="1"/>
          <p:nvPr/>
        </p:nvSpPr>
        <p:spPr>
          <a:xfrm>
            <a:off x="327929" y="2083814"/>
            <a:ext cx="8093320" cy="7478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i="1"/>
              <a:t>The annual caseload of a typical full-time clinician working 40-hour a week with 24 clinical hours</a:t>
            </a:r>
          </a:p>
          <a:p>
            <a:endParaRPr lang="en-US" sz="4000" b="1" i="1"/>
          </a:p>
          <a:p>
            <a:r>
              <a:rPr lang="en-US" sz="4000" b="1"/>
              <a:t>Counseling Center Utilization </a:t>
            </a:r>
            <a:endParaRPr lang="en-US" sz="4000" b="1">
              <a:cs typeface="Calibri"/>
            </a:endParaRPr>
          </a:p>
          <a:p>
            <a:r>
              <a:rPr lang="en-US" sz="4000" b="1"/>
              <a:t>(Students attending sessions) </a:t>
            </a:r>
            <a:endParaRPr lang="en-US" sz="4000" b="1">
              <a:cs typeface="Calibri"/>
            </a:endParaRPr>
          </a:p>
          <a:p>
            <a:r>
              <a:rPr lang="en-US" sz="4000" b="1">
                <a:cs typeface="Calibri"/>
              </a:rPr>
              <a:t>                     +</a:t>
            </a:r>
            <a:endParaRPr lang="en-US" sz="4000">
              <a:cs typeface="Calibri"/>
            </a:endParaRPr>
          </a:p>
          <a:p>
            <a:r>
              <a:rPr lang="en-US" sz="4000" b="1"/>
              <a:t>Counseling Center Clinical Capacity </a:t>
            </a:r>
            <a:endParaRPr lang="en-US" sz="4000" b="1">
              <a:cs typeface="Calibri"/>
            </a:endParaRPr>
          </a:p>
          <a:p>
            <a:r>
              <a:rPr lang="en-US" sz="4000" b="1"/>
              <a:t>(Expected clinical hours when fully staffed) </a:t>
            </a:r>
          </a:p>
          <a:p>
            <a:r>
              <a:rPr lang="en-US" sz="4000" b="1">
                <a:cs typeface="Calibri"/>
              </a:rPr>
              <a:t>		     +</a:t>
            </a:r>
          </a:p>
          <a:p>
            <a:r>
              <a:rPr lang="en-US" sz="4000" b="1">
                <a:cs typeface="Calibri"/>
              </a:rPr>
              <a:t>University Enrollment</a:t>
            </a:r>
            <a:endParaRPr lang="en-US" sz="4000" b="1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E44DD904-6787-2E56-266A-34DF79D587A9}"/>
              </a:ext>
            </a:extLst>
          </p:cNvPr>
          <p:cNvGrpSpPr/>
          <p:nvPr/>
        </p:nvGrpSpPr>
        <p:grpSpPr>
          <a:xfrm>
            <a:off x="10194142" y="376459"/>
            <a:ext cx="7810969" cy="1028700"/>
            <a:chOff x="0" y="0"/>
            <a:chExt cx="7697753" cy="1897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9348C8B9-EA45-BC11-A596-98D177AC9285}"/>
                </a:ext>
              </a:extLst>
            </p:cNvPr>
            <p:cNvSpPr/>
            <p:nvPr/>
          </p:nvSpPr>
          <p:spPr>
            <a:xfrm>
              <a:off x="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12" name="TextBox 5">
            <a:extLst>
              <a:ext uri="{FF2B5EF4-FFF2-40B4-BE49-F238E27FC236}">
                <a16:creationId xmlns:a16="http://schemas.microsoft.com/office/drawing/2014/main" id="{65E652F6-CC63-11BA-29EF-21A1DCBA3D0D}"/>
              </a:ext>
            </a:extLst>
          </p:cNvPr>
          <p:cNvSpPr txBox="1"/>
          <p:nvPr/>
        </p:nvSpPr>
        <p:spPr>
          <a:xfrm>
            <a:off x="10801432" y="827343"/>
            <a:ext cx="6596390" cy="556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6600" b="1">
                <a:solidFill>
                  <a:srgbClr val="FFFFFF"/>
                </a:solidFill>
                <a:latin typeface="Montserrat Bold"/>
                <a:sym typeface="Montserrat Bold"/>
              </a:rPr>
              <a:t>CAPS Staffing</a:t>
            </a:r>
            <a:endParaRPr lang="en-US" sz="4800">
              <a:cs typeface="Calibri"/>
            </a:endParaRPr>
          </a:p>
        </p:txBody>
      </p:sp>
      <p:pic>
        <p:nvPicPr>
          <p:cNvPr id="8" name="Picture 7" descr="A red heart with white text&#10;&#10;Description automatically generated">
            <a:extLst>
              <a:ext uri="{FF2B5EF4-FFF2-40B4-BE49-F238E27FC236}">
                <a16:creationId xmlns:a16="http://schemas.microsoft.com/office/drawing/2014/main" id="{53ACA4FA-11FF-76D1-9B43-B47D1F64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0212" y="8183948"/>
            <a:ext cx="1876934" cy="21015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F0BD1F-789E-7A15-2BAD-4767DAB5C728}"/>
              </a:ext>
            </a:extLst>
          </p:cNvPr>
          <p:cNvSpPr txBox="1"/>
          <p:nvPr/>
        </p:nvSpPr>
        <p:spPr>
          <a:xfrm>
            <a:off x="327055" y="1051543"/>
            <a:ext cx="881006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0C0C0C"/>
                </a:solidFill>
                <a:latin typeface="Montserrat Bold"/>
              </a:rPr>
              <a:t>Clinical Load Index (CLI) =   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2C855C-5782-A8BA-DD88-35C944381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03" y="2247115"/>
            <a:ext cx="9375290" cy="576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6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1148" y="9252480"/>
            <a:ext cx="2958811" cy="724866"/>
            <a:chOff x="0" y="0"/>
            <a:chExt cx="7697753" cy="1897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8849" y="959433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382867" y="9392428"/>
            <a:ext cx="2776221" cy="39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456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UNIT CHALLENGES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03785-B8D1-9B41-BEC4-607B201DB942}"/>
              </a:ext>
            </a:extLst>
          </p:cNvPr>
          <p:cNvSpPr txBox="1"/>
          <p:nvPr/>
        </p:nvSpPr>
        <p:spPr>
          <a:xfrm>
            <a:off x="859855" y="1040137"/>
            <a:ext cx="7906641" cy="79406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400" b="1"/>
              <a:t>Low CLI:  &lt; 57</a:t>
            </a:r>
            <a:endParaRPr lang="en-US" sz="3400">
              <a:cs typeface="Calibri"/>
            </a:endParaRPr>
          </a:p>
          <a:p>
            <a:pPr algn="ctr"/>
            <a:r>
              <a:rPr lang="en-US" sz="3400"/>
              <a:t>Weekly counseling, no waitlist, no restrictions</a:t>
            </a:r>
            <a:endParaRPr lang="en-US" sz="3400">
              <a:cs typeface="Calibri"/>
            </a:endParaRPr>
          </a:p>
          <a:p>
            <a:pPr algn="ctr"/>
            <a:endParaRPr lang="en-US" sz="3400">
              <a:cs typeface="Calibri"/>
            </a:endParaRPr>
          </a:p>
          <a:p>
            <a:pPr algn="ctr"/>
            <a:r>
              <a:rPr lang="en-US" sz="3400" b="1">
                <a:cs typeface="Calibri"/>
              </a:rPr>
              <a:t>     Medium: 57-127</a:t>
            </a:r>
            <a:endParaRPr lang="en-US" sz="3400" b="1">
              <a:ea typeface="Calibri"/>
              <a:cs typeface="Calibri"/>
            </a:endParaRPr>
          </a:p>
          <a:p>
            <a:pPr algn="ctr"/>
            <a:r>
              <a:rPr lang="en-US" sz="3400"/>
              <a:t>Increasing need for managing demand, </a:t>
            </a:r>
            <a:endParaRPr lang="en-US" sz="3400" b="1">
              <a:cs typeface="Calibri"/>
            </a:endParaRPr>
          </a:p>
          <a:p>
            <a:pPr algn="ctr"/>
            <a:r>
              <a:rPr lang="en-US" sz="3400"/>
              <a:t>e.g., Stepped Care Model, not everyone can </a:t>
            </a:r>
            <a:endParaRPr lang="en-US" sz="3400" b="1">
              <a:cs typeface="Calibri"/>
            </a:endParaRPr>
          </a:p>
          <a:p>
            <a:pPr algn="ctr"/>
            <a:r>
              <a:rPr lang="en-US" sz="3400"/>
              <a:t>be served through individual counseling, </a:t>
            </a:r>
            <a:endParaRPr lang="en-US" sz="3400" b="1">
              <a:cs typeface="Calibri"/>
            </a:endParaRPr>
          </a:p>
          <a:p>
            <a:pPr algn="ctr"/>
            <a:r>
              <a:rPr lang="en-US" sz="3400"/>
              <a:t>possibility of waitlist during peak periods</a:t>
            </a:r>
            <a:endParaRPr lang="en-US" sz="3400" b="1">
              <a:ea typeface="Calibri"/>
              <a:cs typeface="Calibri"/>
            </a:endParaRPr>
          </a:p>
          <a:p>
            <a:pPr algn="ctr"/>
            <a:endParaRPr lang="en-US" sz="3400" b="1">
              <a:ea typeface="Calibri"/>
              <a:cs typeface="Calibri"/>
            </a:endParaRPr>
          </a:p>
          <a:p>
            <a:pPr algn="ctr"/>
            <a:r>
              <a:rPr lang="en-US" sz="3400" b="1">
                <a:ea typeface="Calibri"/>
                <a:cs typeface="Calibri"/>
              </a:rPr>
              <a:t>High:  &gt;147</a:t>
            </a:r>
          </a:p>
          <a:p>
            <a:pPr algn="ctr"/>
            <a:r>
              <a:rPr lang="en-US" sz="3400">
                <a:ea typeface="Calibri"/>
                <a:cs typeface="Calibri"/>
              </a:rPr>
              <a:t>Higher focus on case mgt and referrals, greater restrictions on length/frequency of individual counseling, focus on serving many by offering less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E44DD904-6787-2E56-266A-34DF79D587A9}"/>
              </a:ext>
            </a:extLst>
          </p:cNvPr>
          <p:cNvGrpSpPr/>
          <p:nvPr/>
        </p:nvGrpSpPr>
        <p:grpSpPr>
          <a:xfrm>
            <a:off x="9867921" y="287466"/>
            <a:ext cx="7232234" cy="1101041"/>
            <a:chOff x="0" y="-29140"/>
            <a:chExt cx="8103011" cy="221762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9348C8B9-EA45-BC11-A596-98D177AC9285}"/>
                </a:ext>
              </a:extLst>
            </p:cNvPr>
            <p:cNvSpPr/>
            <p:nvPr/>
          </p:nvSpPr>
          <p:spPr>
            <a:xfrm>
              <a:off x="0" y="-29140"/>
              <a:ext cx="8103011" cy="2217623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12" name="TextBox 5">
            <a:extLst>
              <a:ext uri="{FF2B5EF4-FFF2-40B4-BE49-F238E27FC236}">
                <a16:creationId xmlns:a16="http://schemas.microsoft.com/office/drawing/2014/main" id="{65E652F6-CC63-11BA-29EF-21A1DCBA3D0D}"/>
              </a:ext>
            </a:extLst>
          </p:cNvPr>
          <p:cNvSpPr txBox="1"/>
          <p:nvPr/>
        </p:nvSpPr>
        <p:spPr>
          <a:xfrm>
            <a:off x="10316879" y="752272"/>
            <a:ext cx="6596390" cy="556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6600" b="1">
                <a:solidFill>
                  <a:srgbClr val="FFFFFF"/>
                </a:solidFill>
                <a:latin typeface="Montserrat Bold"/>
                <a:sym typeface="Montserrat Bold"/>
              </a:rPr>
              <a:t>CAPS Staffing</a:t>
            </a:r>
            <a:endParaRPr lang="en-US" sz="4800">
              <a:cs typeface="Calibri"/>
            </a:endParaRPr>
          </a:p>
        </p:txBody>
      </p:sp>
      <p:pic>
        <p:nvPicPr>
          <p:cNvPr id="15" name="Picture 14" descr="A red heart with white text&#10;&#10;Description automatically generated">
            <a:extLst>
              <a:ext uri="{FF2B5EF4-FFF2-40B4-BE49-F238E27FC236}">
                <a16:creationId xmlns:a16="http://schemas.microsoft.com/office/drawing/2014/main" id="{469246DE-9EF9-C502-4CD2-1DD0B6C1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016" y="8808363"/>
            <a:ext cx="1555908" cy="1685304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9DBB26B0-B597-D588-3C0E-E7EDF07BBCA9}"/>
              </a:ext>
            </a:extLst>
          </p:cNvPr>
          <p:cNvSpPr/>
          <p:nvPr/>
        </p:nvSpPr>
        <p:spPr>
          <a:xfrm>
            <a:off x="738318" y="9462374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D158E-B756-CBBD-BD4C-82B134FE1C37}"/>
              </a:ext>
            </a:extLst>
          </p:cNvPr>
          <p:cNvSpPr txBox="1"/>
          <p:nvPr/>
        </p:nvSpPr>
        <p:spPr>
          <a:xfrm>
            <a:off x="9508604" y="6694506"/>
            <a:ext cx="8082021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FFFFFF"/>
                </a:solidFill>
                <a:cs typeface="Arial"/>
              </a:rPr>
              <a:t>Peers Mean: 120; Peer Range: 106 – 143</a:t>
            </a:r>
            <a:r>
              <a:rPr lang="en-US" sz="3000">
                <a:cs typeface="Arial"/>
              </a:rPr>
              <a:t>​</a:t>
            </a:r>
          </a:p>
          <a:p>
            <a:pPr marL="457200" indent="-457200">
              <a:buFont typeface="Arial,Sans-Serif"/>
              <a:buChar char="•"/>
            </a:pPr>
            <a:r>
              <a:rPr lang="en-US" sz="3000" b="1">
                <a:solidFill>
                  <a:srgbClr val="FFFFFF"/>
                </a:solidFill>
                <a:cs typeface="Arial"/>
              </a:rPr>
              <a:t>Texas A&amp;M </a:t>
            </a:r>
            <a:r>
              <a:rPr lang="en-US" sz="3000">
                <a:cs typeface="Arial"/>
              </a:rPr>
              <a:t>​</a:t>
            </a:r>
          </a:p>
          <a:p>
            <a:pPr marL="457200" indent="-457200">
              <a:buFont typeface="Arial,Sans-Serif"/>
              <a:buChar char="•"/>
            </a:pPr>
            <a:r>
              <a:rPr lang="en-US" sz="3000" b="1">
                <a:solidFill>
                  <a:srgbClr val="FFFFFF"/>
                </a:solidFill>
                <a:cs typeface="Arial"/>
              </a:rPr>
              <a:t>UT Austin</a:t>
            </a:r>
            <a:r>
              <a:rPr lang="en-US" sz="3000">
                <a:cs typeface="Arial"/>
              </a:rPr>
              <a:t>​</a:t>
            </a:r>
          </a:p>
          <a:p>
            <a:pPr marL="457200" indent="-457200">
              <a:buFont typeface="Arial,Sans-Serif"/>
              <a:buChar char="•"/>
            </a:pPr>
            <a:r>
              <a:rPr lang="en-US" sz="3000" b="1">
                <a:solidFill>
                  <a:srgbClr val="FFFFFF"/>
                </a:solidFill>
                <a:cs typeface="Arial"/>
              </a:rPr>
              <a:t>Ohio State </a:t>
            </a:r>
            <a:r>
              <a:rPr lang="en-US" sz="3000">
                <a:cs typeface="Arial"/>
              </a:rPr>
              <a:t>​</a:t>
            </a:r>
          </a:p>
          <a:p>
            <a:pPr marL="457200" indent="-457200">
              <a:buFont typeface="Arial,Sans-Serif"/>
              <a:buChar char="•"/>
            </a:pPr>
            <a:r>
              <a:rPr lang="en-US" sz="3000" b="1">
                <a:solidFill>
                  <a:srgbClr val="FFFFFF"/>
                </a:solidFill>
                <a:cs typeface="Arial"/>
              </a:rPr>
              <a:t>Florida International </a:t>
            </a:r>
            <a:r>
              <a:rPr lang="en-US" sz="3000">
                <a:cs typeface="Arial"/>
              </a:rPr>
              <a:t>​</a:t>
            </a:r>
          </a:p>
          <a:p>
            <a:pPr marL="457200" indent="-457200">
              <a:buFont typeface="Arial,Sans-Serif"/>
              <a:buChar char="•"/>
            </a:pPr>
            <a:r>
              <a:rPr lang="en-US" sz="3000" b="1">
                <a:solidFill>
                  <a:srgbClr val="FFFFFF"/>
                </a:solidFill>
                <a:cs typeface="Arial"/>
              </a:rPr>
              <a:t>Penn State</a:t>
            </a:r>
            <a:r>
              <a:rPr lang="en-US" sz="3200" b="1">
                <a:solidFill>
                  <a:srgbClr val="FFFFFF"/>
                </a:solidFill>
                <a:cs typeface="Arial"/>
              </a:rPr>
              <a:t> </a:t>
            </a:r>
            <a:r>
              <a:rPr lang="en-US" sz="3200">
                <a:cs typeface="Arial"/>
              </a:rPr>
              <a:t>​</a:t>
            </a:r>
          </a:p>
        </p:txBody>
      </p:sp>
      <p:pic>
        <p:nvPicPr>
          <p:cNvPr id="18" name="Picture 17" descr="A diagram of a number of points&#10;&#10;Description automatically generated">
            <a:extLst>
              <a:ext uri="{FF2B5EF4-FFF2-40B4-BE49-F238E27FC236}">
                <a16:creationId xmlns:a16="http://schemas.microsoft.com/office/drawing/2014/main" id="{3574FA58-93DF-FA2C-C930-C9B886778B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5" t="20068" r="2690" b="-510"/>
          <a:stretch/>
        </p:blipFill>
        <p:spPr>
          <a:xfrm>
            <a:off x="9144891" y="2169822"/>
            <a:ext cx="7813452" cy="4332676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8EEF46BC-D129-7E9C-CB43-9A429AB22F2C}"/>
              </a:ext>
            </a:extLst>
          </p:cNvPr>
          <p:cNvGrpSpPr/>
          <p:nvPr/>
        </p:nvGrpSpPr>
        <p:grpSpPr>
          <a:xfrm>
            <a:off x="13532692" y="1990345"/>
            <a:ext cx="4273261" cy="1273818"/>
            <a:chOff x="1161040" y="0"/>
            <a:chExt cx="7697753" cy="189707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574D2FBC-6880-D2CD-60B7-FCE52F429F4B}"/>
                </a:ext>
              </a:extLst>
            </p:cNvPr>
            <p:cNvSpPr/>
            <p:nvPr/>
          </p:nvSpPr>
          <p:spPr>
            <a:xfrm>
              <a:off x="116104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90CEE9D-B8AB-91A9-5E59-BC248CC698B8}"/>
              </a:ext>
            </a:extLst>
          </p:cNvPr>
          <p:cNvSpPr txBox="1"/>
          <p:nvPr/>
        </p:nvSpPr>
        <p:spPr>
          <a:xfrm>
            <a:off x="13507875" y="2313328"/>
            <a:ext cx="4305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Montserrat Bold"/>
              </a:rPr>
              <a:t>UH CAPS CLI: 82</a:t>
            </a:r>
            <a:r>
              <a:rPr lang="en-US" sz="3600">
                <a:latin typeface="Montserrat Bold"/>
              </a:rPr>
              <a:t>​</a:t>
            </a:r>
            <a:endParaRPr lang="en-US" sz="3600"/>
          </a:p>
        </p:txBody>
      </p:sp>
      <p:sp>
        <p:nvSpPr>
          <p:cNvPr id="20" name="Freeform 66">
            <a:extLst>
              <a:ext uri="{FF2B5EF4-FFF2-40B4-BE49-F238E27FC236}">
                <a16:creationId xmlns:a16="http://schemas.microsoft.com/office/drawing/2014/main" id="{BFBA57F7-6B40-ADC3-798F-8088C0D8C3D5}"/>
              </a:ext>
            </a:extLst>
          </p:cNvPr>
          <p:cNvSpPr/>
          <p:nvPr/>
        </p:nvSpPr>
        <p:spPr>
          <a:xfrm>
            <a:off x="10876739" y="3637688"/>
            <a:ext cx="859166" cy="695909"/>
          </a:xfrm>
          <a:custGeom>
            <a:avLst/>
            <a:gdLst/>
            <a:ahLst/>
            <a:cxnLst/>
            <a:rect l="l" t="t" r="r" b="b"/>
            <a:pathLst>
              <a:path w="1508260" h="945042">
                <a:moveTo>
                  <a:pt x="0" y="0"/>
                </a:moveTo>
                <a:lnTo>
                  <a:pt x="1508260" y="0"/>
                </a:lnTo>
                <a:lnTo>
                  <a:pt x="1508260" y="945041"/>
                </a:lnTo>
                <a:lnTo>
                  <a:pt x="0" y="945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97" t="-3671" b="-3671"/>
            </a:stretch>
          </a:blipFill>
        </p:spPr>
      </p:sp>
    </p:spTree>
    <p:extLst>
      <p:ext uri="{BB962C8B-B14F-4D97-AF65-F5344CB8AC3E}">
        <p14:creationId xmlns:p14="http://schemas.microsoft.com/office/powerpoint/2010/main" val="3466979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hone&#10;&#10;Description automatically generated">
            <a:extLst>
              <a:ext uri="{FF2B5EF4-FFF2-40B4-BE49-F238E27FC236}">
                <a16:creationId xmlns:a16="http://schemas.microsoft.com/office/drawing/2014/main" id="{21A48DBD-DCF5-27A1-C096-94C1A4F4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6" y="0"/>
            <a:ext cx="18040589" cy="10287000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2765BD6C-01C7-08C1-F5F7-C61FD954E7E1}"/>
              </a:ext>
            </a:extLst>
          </p:cNvPr>
          <p:cNvSpPr/>
          <p:nvPr/>
        </p:nvSpPr>
        <p:spPr>
          <a:xfrm>
            <a:off x="-353503" y="9547672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49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135" y="323330"/>
            <a:ext cx="9486686" cy="1012601"/>
            <a:chOff x="0" y="0"/>
            <a:chExt cx="7697753" cy="1897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651224" y="1000997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6" descr="A poster with a person smiling&#10;&#10;Description automatically generated">
            <a:extLst>
              <a:ext uri="{FF2B5EF4-FFF2-40B4-BE49-F238E27FC236}">
                <a16:creationId xmlns:a16="http://schemas.microsoft.com/office/drawing/2014/main" id="{1A751388-5EDC-43B2-BFA9-F4846E4BF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" y="1826591"/>
            <a:ext cx="6390209" cy="8272115"/>
          </a:xfrm>
          <a:prstGeom prst="rect">
            <a:avLst/>
          </a:prstGeom>
        </p:spPr>
      </p:pic>
      <p:pic>
        <p:nvPicPr>
          <p:cNvPr id="9" name="Picture 8" descr="A circular pattern with a clock on it&#10;&#10;Description automatically generated with medium confidence">
            <a:extLst>
              <a:ext uri="{FF2B5EF4-FFF2-40B4-BE49-F238E27FC236}">
                <a16:creationId xmlns:a16="http://schemas.microsoft.com/office/drawing/2014/main" id="{CDDF1331-8E7A-48B3-841A-85999315B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" b="40534"/>
          <a:stretch/>
        </p:blipFill>
        <p:spPr>
          <a:xfrm>
            <a:off x="6586643" y="1399052"/>
            <a:ext cx="11582400" cy="3276597"/>
          </a:xfrm>
          <a:prstGeom prst="rect">
            <a:avLst/>
          </a:prstGeom>
        </p:spPr>
      </p:pic>
      <p:pic>
        <p:nvPicPr>
          <p:cNvPr id="12" name="Picture 11" descr="A group of people at a fair&#10;&#10;Description automatically generated">
            <a:extLst>
              <a:ext uri="{FF2B5EF4-FFF2-40B4-BE49-F238E27FC236}">
                <a16:creationId xmlns:a16="http://schemas.microsoft.com/office/drawing/2014/main" id="{7882D483-F4BE-4184-B6E7-B857B1732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0"/>
          <a:stretch/>
        </p:blipFill>
        <p:spPr>
          <a:xfrm>
            <a:off x="9140546" y="4842596"/>
            <a:ext cx="7671016" cy="5009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15660D-DE85-B4F6-D509-739B9FB0AF3C}"/>
              </a:ext>
            </a:extLst>
          </p:cNvPr>
          <p:cNvSpPr txBox="1"/>
          <p:nvPr/>
        </p:nvSpPr>
        <p:spPr>
          <a:xfrm>
            <a:off x="501196" y="653093"/>
            <a:ext cx="9181740" cy="507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5400" b="1">
                <a:solidFill>
                  <a:srgbClr val="FFFFFF"/>
                </a:solidFill>
                <a:latin typeface="Montserrat Bold"/>
              </a:rPr>
              <a:t>Mental Health Trainings</a:t>
            </a:r>
          </a:p>
        </p:txBody>
      </p:sp>
      <p:pic>
        <p:nvPicPr>
          <p:cNvPr id="8" name="Picture 7" descr="A red heart with white text&#10;&#10;Description automatically generated">
            <a:extLst>
              <a:ext uri="{FF2B5EF4-FFF2-40B4-BE49-F238E27FC236}">
                <a16:creationId xmlns:a16="http://schemas.microsoft.com/office/drawing/2014/main" id="{4EA14AD3-0B57-0FD3-4430-1A278F3F5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7601" y="8845854"/>
            <a:ext cx="1441442" cy="1441442"/>
          </a:xfrm>
          <a:prstGeom prst="rect">
            <a:avLst/>
          </a:prstGeom>
        </p:spPr>
      </p:pic>
      <p:pic>
        <p:nvPicPr>
          <p:cNvPr id="11" name="Picture 10" descr="A group of people at a fair&#10;&#10;Description automatically generated">
            <a:extLst>
              <a:ext uri="{FF2B5EF4-FFF2-40B4-BE49-F238E27FC236}">
                <a16:creationId xmlns:a16="http://schemas.microsoft.com/office/drawing/2014/main" id="{2F5715DD-516F-4C9D-B9B0-C4E6CFD2B9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9" r="21496" b="68178"/>
          <a:stretch/>
        </p:blipFill>
        <p:spPr>
          <a:xfrm rot="20771018">
            <a:off x="5883363" y="5577552"/>
            <a:ext cx="3908421" cy="22065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>
            <a:extLst>
              <a:ext uri="{FF2B5EF4-FFF2-40B4-BE49-F238E27FC236}">
                <a16:creationId xmlns:a16="http://schemas.microsoft.com/office/drawing/2014/main" id="{33FADCCA-CD47-0304-6C10-6C8976280455}"/>
              </a:ext>
            </a:extLst>
          </p:cNvPr>
          <p:cNvSpPr/>
          <p:nvPr/>
        </p:nvSpPr>
        <p:spPr>
          <a:xfrm>
            <a:off x="-332340" y="9751741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D9622-27C9-5568-2238-5829B213F2C2}"/>
              </a:ext>
            </a:extLst>
          </p:cNvPr>
          <p:cNvSpPr txBox="1"/>
          <p:nvPr/>
        </p:nvSpPr>
        <p:spPr>
          <a:xfrm>
            <a:off x="191314" y="321597"/>
            <a:ext cx="17917591" cy="1157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4800" b="1" dirty="0">
                <a:cs typeface="Calibri"/>
              </a:rPr>
              <a:t>Bottom Line</a:t>
            </a:r>
          </a:p>
          <a:p>
            <a:pPr marL="1200150" lvl="1" indent="-742950">
              <a:buAutoNum type="arabicParenR"/>
            </a:pPr>
            <a:r>
              <a:rPr lang="en-US" sz="4000" b="1" i="1" dirty="0">
                <a:cs typeface="Calibri"/>
              </a:rPr>
              <a:t>Increase staffing to 35 clinical FTE</a:t>
            </a:r>
            <a:endParaRPr lang="en-US" sz="3600" dirty="0">
              <a:cs typeface="Calibri"/>
            </a:endParaRPr>
          </a:p>
          <a:p>
            <a:pPr marL="1657350" lvl="2" indent="-742950">
              <a:buFont typeface="Wingdings"/>
              <a:buChar char="§"/>
            </a:pPr>
            <a:r>
              <a:rPr lang="en-US" sz="3600">
                <a:cs typeface="Calibri"/>
              </a:rPr>
              <a:t>To offer more treatment, we must decrease our CLI by increasing our staffing.</a:t>
            </a:r>
            <a:endParaRPr lang="en-US" sz="3600" dirty="0">
              <a:cs typeface="Calibri"/>
            </a:endParaRPr>
          </a:p>
          <a:p>
            <a:pPr marL="1657350" lvl="2" indent="-742950">
              <a:buFont typeface="Wingdings"/>
              <a:buChar char="§"/>
            </a:pPr>
            <a:r>
              <a:rPr lang="en-US" sz="3600">
                <a:cs typeface="Calibri"/>
              </a:rPr>
              <a:t>Move from serving 4% to 8% of the student population.</a:t>
            </a:r>
            <a:endParaRPr lang="en-US" sz="3600" dirty="0">
              <a:cs typeface="Calibri"/>
            </a:endParaRPr>
          </a:p>
          <a:p>
            <a:pPr marL="1657350" lvl="2" indent="-742950">
              <a:buFont typeface="Wingdings"/>
              <a:buChar char="§"/>
            </a:pPr>
            <a:r>
              <a:rPr lang="en-US" sz="3600" dirty="0">
                <a:cs typeface="Calibri"/>
              </a:rPr>
              <a:t>More access points and coverage across the university.</a:t>
            </a:r>
          </a:p>
          <a:p>
            <a:pPr marL="1657350" lvl="2" indent="-742950">
              <a:buFont typeface="Wingdings"/>
              <a:buChar char="§"/>
            </a:pPr>
            <a:r>
              <a:rPr lang="en-US" sz="3600" dirty="0">
                <a:cs typeface="Calibri"/>
              </a:rPr>
              <a:t>Clinicians available after business hours and provide mobile response at the scene.</a:t>
            </a:r>
          </a:p>
          <a:p>
            <a:pPr lvl="2"/>
            <a:endParaRPr lang="en-US" sz="3600" dirty="0">
              <a:cs typeface="Calibri"/>
            </a:endParaRPr>
          </a:p>
          <a:p>
            <a:pPr lvl="1"/>
            <a:r>
              <a:rPr lang="en-US" sz="4000" b="1" i="1" dirty="0"/>
              <a:t>2) Launch a 24/7/365 service option for all students</a:t>
            </a:r>
            <a:endParaRPr lang="en-US" sz="3600" dirty="0">
              <a:cs typeface="Calibri"/>
            </a:endParaRPr>
          </a:p>
          <a:p>
            <a:pPr marL="1485900" lvl="2" indent="-571500">
              <a:buFont typeface="Wingdings"/>
              <a:buChar char="§"/>
            </a:pPr>
            <a:r>
              <a:rPr lang="en-US" sz="3600" dirty="0"/>
              <a:t>Continue</a:t>
            </a:r>
            <a:r>
              <a:rPr lang="en-US" sz="3600" dirty="0">
                <a:cs typeface="Calibri"/>
              </a:rPr>
              <a:t> to offer </a:t>
            </a:r>
            <a:r>
              <a:rPr lang="en-US" sz="3600" dirty="0" err="1">
                <a:cs typeface="Calibri"/>
              </a:rPr>
              <a:t>Togetherall</a:t>
            </a:r>
            <a:r>
              <a:rPr lang="en-US" sz="3600" dirty="0">
                <a:cs typeface="Calibri"/>
              </a:rPr>
              <a:t> and </a:t>
            </a:r>
            <a:r>
              <a:rPr lang="en-US" sz="3600" dirty="0" err="1">
                <a:cs typeface="Calibri"/>
              </a:rPr>
              <a:t>WellTrack</a:t>
            </a:r>
            <a:r>
              <a:rPr lang="en-US" sz="3600" dirty="0">
                <a:cs typeface="Calibri"/>
              </a:rPr>
              <a:t> Boost.</a:t>
            </a:r>
            <a:endParaRPr lang="en-US" sz="4000" b="1" i="1" dirty="0">
              <a:cs typeface="Calibri"/>
            </a:endParaRPr>
          </a:p>
          <a:p>
            <a:pPr marL="1485900" lvl="2" indent="-571500">
              <a:buFont typeface="Wingdings"/>
              <a:buChar char="§"/>
            </a:pPr>
            <a:r>
              <a:rPr lang="en-US" sz="3600" i="1" dirty="0"/>
              <a:t>Covered/Bridge to Care</a:t>
            </a:r>
            <a:r>
              <a:rPr lang="en-US" sz="3600" dirty="0"/>
              <a:t> psychotherapy sessions . These are paid (covered) sessions to community providers for those students who economically disadvantaged.</a:t>
            </a:r>
            <a:endParaRPr lang="en-US" sz="3600" dirty="0">
              <a:ea typeface="Calibri"/>
              <a:cs typeface="Calibri"/>
            </a:endParaRPr>
          </a:p>
          <a:p>
            <a:pPr lvl="2"/>
            <a:endParaRPr lang="en-US" sz="3600" dirty="0">
              <a:cs typeface="Calibri"/>
            </a:endParaRPr>
          </a:p>
          <a:p>
            <a:pPr lvl="1"/>
            <a:r>
              <a:rPr lang="en-US" sz="4000" b="1" i="1" dirty="0">
                <a:cs typeface="Calibri"/>
              </a:rPr>
              <a:t>3) Reconceptualize and update faculty, staff, and student training in mental health awareness and impact. </a:t>
            </a:r>
            <a:endParaRPr lang="en-US" sz="4000" dirty="0">
              <a:cs typeface="Calibri"/>
            </a:endParaRPr>
          </a:p>
          <a:p>
            <a:pPr marL="1485900" lvl="2" indent="-571500">
              <a:buFont typeface="Wingdings"/>
              <a:buChar char="§"/>
            </a:pPr>
            <a:r>
              <a:rPr lang="en-US" sz="4000" dirty="0">
                <a:cs typeface="Calibri"/>
              </a:rPr>
              <a:t>Resources needed for the Mental Health Training Series, JED 3yr Kick-Off, Annual Community Mental Health Resource Fair.</a:t>
            </a:r>
          </a:p>
          <a:p>
            <a:pPr lvl="1"/>
            <a:endParaRPr lang="en-US" sz="4400">
              <a:cs typeface="Calibri"/>
            </a:endParaRPr>
          </a:p>
          <a:p>
            <a:r>
              <a:rPr lang="en-US" sz="3600" dirty="0">
                <a:cs typeface="Calibri"/>
              </a:rPr>
              <a:t> </a:t>
            </a:r>
            <a:endParaRPr lang="en-US" sz="3600" dirty="0">
              <a:ea typeface="Calibri"/>
              <a:cs typeface="Calibri"/>
            </a:endParaRPr>
          </a:p>
          <a:p>
            <a:endParaRPr lang="en-US" sz="3600">
              <a:cs typeface="Calibri"/>
            </a:endParaRPr>
          </a:p>
          <a:p>
            <a:pPr marL="742950" lvl="1" indent="-285750">
              <a:buAutoNum type="arabicParenR"/>
            </a:pPr>
            <a:endParaRPr lang="en-US">
              <a:cs typeface="Calibri"/>
            </a:endParaRPr>
          </a:p>
        </p:txBody>
      </p:sp>
      <p:pic>
        <p:nvPicPr>
          <p:cNvPr id="5" name="Picture 4" descr="A red heart with white text&#10;&#10;Description automatically generated">
            <a:extLst>
              <a:ext uri="{FF2B5EF4-FFF2-40B4-BE49-F238E27FC236}">
                <a16:creationId xmlns:a16="http://schemas.microsoft.com/office/drawing/2014/main" id="{495AA60E-FE0A-6EEA-5243-D7A66768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9781" y="8226587"/>
            <a:ext cx="2108355" cy="2058224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386B6504-AC47-AEB5-F3E8-523512A17AFF}"/>
              </a:ext>
            </a:extLst>
          </p:cNvPr>
          <p:cNvSpPr/>
          <p:nvPr/>
        </p:nvSpPr>
        <p:spPr>
          <a:xfrm>
            <a:off x="-8849" y="251095"/>
            <a:ext cx="16093619" cy="0"/>
          </a:xfrm>
          <a:prstGeom prst="line">
            <a:avLst/>
          </a:prstGeom>
          <a:ln w="28575" cap="rnd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4653BC44-72AD-DB45-C209-F47878E27174}"/>
              </a:ext>
            </a:extLst>
          </p:cNvPr>
          <p:cNvGrpSpPr/>
          <p:nvPr/>
        </p:nvGrpSpPr>
        <p:grpSpPr>
          <a:xfrm>
            <a:off x="7118047" y="166195"/>
            <a:ext cx="10973080" cy="602605"/>
            <a:chOff x="0" y="0"/>
            <a:chExt cx="7697753" cy="1897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40DDBFC0-1A29-2DC2-C305-72677A4C6083}"/>
                </a:ext>
              </a:extLst>
            </p:cNvPr>
            <p:cNvSpPr/>
            <p:nvPr/>
          </p:nvSpPr>
          <p:spPr>
            <a:xfrm>
              <a:off x="0" y="0"/>
              <a:ext cx="7697753" cy="1897075"/>
            </a:xfrm>
            <a:custGeom>
              <a:avLst/>
              <a:gdLst/>
              <a:ahLst/>
              <a:cxnLst/>
              <a:rect l="l" t="t" r="r" b="b"/>
              <a:pathLst>
                <a:path w="7697753" h="1897075">
                  <a:moveTo>
                    <a:pt x="7573294" y="1897075"/>
                  </a:moveTo>
                  <a:lnTo>
                    <a:pt x="124460" y="1897075"/>
                  </a:lnTo>
                  <a:cubicBezTo>
                    <a:pt x="55880" y="1897075"/>
                    <a:pt x="0" y="1841195"/>
                    <a:pt x="0" y="17726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573294" y="0"/>
                  </a:lnTo>
                  <a:cubicBezTo>
                    <a:pt x="7641874" y="0"/>
                    <a:pt x="7697753" y="55880"/>
                    <a:pt x="7697753" y="124460"/>
                  </a:cubicBezTo>
                  <a:lnTo>
                    <a:pt x="7697753" y="1772615"/>
                  </a:lnTo>
                  <a:cubicBezTo>
                    <a:pt x="7697753" y="1841195"/>
                    <a:pt x="7641874" y="1897075"/>
                    <a:pt x="7573294" y="1897075"/>
                  </a:cubicBezTo>
                  <a:close/>
                </a:path>
              </a:pathLst>
            </a:custGeom>
            <a:solidFill>
              <a:srgbClr val="C8102E"/>
            </a:solidFill>
          </p:spPr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86D3BBF6-D620-9A43-2F85-7901296AC2EE}"/>
              </a:ext>
            </a:extLst>
          </p:cNvPr>
          <p:cNvSpPr txBox="1"/>
          <p:nvPr/>
        </p:nvSpPr>
        <p:spPr>
          <a:xfrm>
            <a:off x="11261630" y="316498"/>
            <a:ext cx="6398403" cy="476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4400" b="1">
                <a:solidFill>
                  <a:srgbClr val="FFFFFF"/>
                </a:solidFill>
                <a:latin typeface="Montserrat Bold"/>
              </a:rPr>
              <a:t>SFAC Requests</a:t>
            </a:r>
          </a:p>
        </p:txBody>
      </p:sp>
    </p:spTree>
    <p:extLst>
      <p:ext uri="{BB962C8B-B14F-4D97-AF65-F5344CB8AC3E}">
        <p14:creationId xmlns:p14="http://schemas.microsoft.com/office/powerpoint/2010/main" val="1599672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B2DC0799E6084B9701366142702396" ma:contentTypeVersion="10" ma:contentTypeDescription="Create a new document." ma:contentTypeScope="" ma:versionID="077f036be25408d3f5378c5089f39aa3">
  <xsd:schema xmlns:xsd="http://www.w3.org/2001/XMLSchema" xmlns:xs="http://www.w3.org/2001/XMLSchema" xmlns:p="http://schemas.microsoft.com/office/2006/metadata/properties" xmlns:ns2="f8f3587e-caf9-4e38-a694-2f778b9612a1" xmlns:ns3="683d3566-3f95-4ce5-9f75-f27c266f6680" targetNamespace="http://schemas.microsoft.com/office/2006/metadata/properties" ma:root="true" ma:fieldsID="49320a6becd6e2c7d4c31bb0c766c98a" ns2:_="" ns3:_="">
    <xsd:import namespace="f8f3587e-caf9-4e38-a694-2f778b9612a1"/>
    <xsd:import namespace="683d3566-3f95-4ce5-9f75-f27c266f66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3587e-caf9-4e38-a694-2f778b961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d3566-3f95-4ce5-9f75-f27c266f668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722B01-F2B3-4608-AD9A-8DD84487F6D6}">
  <ds:schemaRefs>
    <ds:schemaRef ds:uri="http://schemas.openxmlformats.org/package/2006/metadata/core-properties"/>
    <ds:schemaRef ds:uri="683d3566-3f95-4ce5-9f75-f27c266f6680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f8f3587e-caf9-4e38-a694-2f778b9612a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8607DBC-8373-41CB-935E-73C3E87A84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351619-996D-4AE5-B503-A4478022BED0}">
  <ds:schemaRefs>
    <ds:schemaRef ds:uri="683d3566-3f95-4ce5-9f75-f27c266f6680"/>
    <ds:schemaRef ds:uri="f8f3587e-caf9-4e38-a694-2f778b9612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</Words>
  <Application>Microsoft Office PowerPoint</Application>
  <PresentationFormat>Custom</PresentationFormat>
  <Paragraphs>126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Wingdings</vt:lpstr>
      <vt:lpstr>Arial,Sans-Serif</vt:lpstr>
      <vt:lpstr>Horizon</vt:lpstr>
      <vt:lpstr>Calibri</vt:lpstr>
      <vt:lpstr>Milo OT</vt:lpstr>
      <vt:lpstr>Montserrat Medium</vt:lpstr>
      <vt:lpstr>League Gothic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Can Help a Coog</dc:title>
  <dc:creator>Ngo, Norma T</dc:creator>
  <cp:lastModifiedBy>Ngo, Norma T</cp:lastModifiedBy>
  <cp:revision>22</cp:revision>
  <dcterms:created xsi:type="dcterms:W3CDTF">2006-08-16T00:00:00Z</dcterms:created>
  <dcterms:modified xsi:type="dcterms:W3CDTF">2024-10-28T20:14:57Z</dcterms:modified>
  <dc:identifier>DAGTF_562WQ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0x0101008FB2DC0799E6084B9701366142702396</vt:lpwstr>
  </property>
</Properties>
</file>