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eague Gothic 1" panose="020B0604020202020204" charset="0"/>
      <p:regular r:id="rId21"/>
    </p:embeddedFont>
    <p:embeddedFont>
      <p:font typeface="League Gothic 2" panose="020B0604020202020204" charset="0"/>
      <p:regular r:id="rId22"/>
    </p:embeddedFont>
    <p:embeddedFont>
      <p:font typeface="League Gothic 3" panose="020B0604020202020204" charset="0"/>
      <p:regular r:id="rId23"/>
    </p:embeddedFont>
    <p:embeddedFont>
      <p:font typeface="Milo OT 1" panose="020B0604020202020204" charset="0"/>
      <p:regular r:id="rId24"/>
    </p:embeddedFont>
    <p:embeddedFont>
      <p:font typeface="Milo OT 2" panose="020B0604020202020204" charset="0"/>
      <p:regular r:id="rId25"/>
    </p:embeddedFont>
    <p:embeddedFont>
      <p:font typeface="Milo OT 3" panose="020B0604020202020204" charset="0"/>
      <p:regular r:id="rId26"/>
    </p:embeddedFont>
    <p:embeddedFont>
      <p:font typeface="Milo OT 4" panose="020B0604020202020204" charset="0"/>
      <p:regular r:id="rId27"/>
    </p:embeddedFont>
    <p:embeddedFont>
      <p:font typeface="Milo OT 5" panose="020B0604020202020204" charset="0"/>
      <p:regular r:id="rId28"/>
    </p:embeddedFont>
    <p:embeddedFont>
      <p:font typeface="Milo OT 6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Involvement Data</a:t>
            </a:r>
          </a:p>
          <a:p>
            <a:endParaRPr lang="en-US"/>
          </a:p>
          <a:p>
            <a:r>
              <a:rPr lang="en-US"/>
              <a:t>-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is how we bring our mission to life!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Shasta's Night Out</a:t>
            </a:r>
          </a:p>
          <a:p>
            <a:r>
              <a:rPr lang="en-US"/>
              <a:t>Voting things </a:t>
            </a:r>
          </a:p>
          <a:p>
            <a:r>
              <a:rPr lang="en-US"/>
              <a:t>UHSL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Ignite Program has grown to levels not seen in a number of years graduating 52 participants in FY 24, up from 25 in FY 23. 108% increase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LeadUH Awards</a:t>
            </a:r>
          </a:p>
          <a:p>
            <a:r>
              <a:rPr lang="en-US"/>
              <a:t>27 in FY21</a:t>
            </a:r>
          </a:p>
          <a:p>
            <a:r>
              <a:rPr lang="en-US"/>
              <a:t>33 in FY22</a:t>
            </a:r>
          </a:p>
          <a:p>
            <a:endParaRPr lang="en-US"/>
          </a:p>
          <a:p>
            <a:r>
              <a:rPr lang="en-US"/>
              <a:t># Ignite grads is ___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Total attendance FY24: 39,906</a:t>
            </a:r>
          </a:p>
          <a:p>
            <a:r>
              <a:rPr lang="en-US"/>
              <a:t>Unique attendance: 19,485</a:t>
            </a:r>
          </a:p>
          <a:p>
            <a:endParaRPr lang="en-US"/>
          </a:p>
          <a:p>
            <a:r>
              <a:rPr lang="en-US"/>
              <a:t> Event registrations processed by CSI staff jumped from 6,406 event registrations in FY 23 to 8,675 in FY 24, yielding more than a 35% increase. Furthermore, this growth has been consistent over a two-year period, having experienced an 184.6% increase in event registration submissions from the Spring 2022 semester.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Attendance (Bingo to Beat Hunger, End It, Days of Service)</a:t>
            </a:r>
          </a:p>
          <a:p>
            <a:r>
              <a:rPr lang="en-US"/>
              <a:t>FY19: 563</a:t>
            </a:r>
          </a:p>
          <a:p>
            <a:r>
              <a:rPr lang="en-US"/>
              <a:t>FY21: 143</a:t>
            </a:r>
          </a:p>
          <a:p>
            <a:r>
              <a:rPr lang="en-US"/>
              <a:t>FY22: 277</a:t>
            </a:r>
          </a:p>
          <a:p>
            <a:endParaRPr lang="en-US"/>
          </a:p>
          <a:p>
            <a:r>
              <a:rPr lang="en-US"/>
              <a:t>PVSA</a:t>
            </a:r>
          </a:p>
          <a:p>
            <a:r>
              <a:rPr lang="en-US"/>
              <a:t>FY21 -  (15)</a:t>
            </a:r>
          </a:p>
          <a:p>
            <a:r>
              <a:rPr lang="en-US"/>
              <a:t>Gold- 7</a:t>
            </a:r>
          </a:p>
          <a:p>
            <a:r>
              <a:rPr lang="en-US"/>
              <a:t>Silver - 3</a:t>
            </a:r>
          </a:p>
          <a:p>
            <a:r>
              <a:rPr lang="en-US"/>
              <a:t>Bronze - 5</a:t>
            </a:r>
          </a:p>
          <a:p>
            <a:endParaRPr lang="en-US"/>
          </a:p>
          <a:p>
            <a:r>
              <a:rPr lang="en-US"/>
              <a:t>FY22 - (27)</a:t>
            </a:r>
          </a:p>
          <a:p>
            <a:r>
              <a:rPr lang="en-US"/>
              <a:t>Gold- 8</a:t>
            </a:r>
          </a:p>
          <a:p>
            <a:r>
              <a:rPr lang="en-US"/>
              <a:t>Silver - 5</a:t>
            </a:r>
          </a:p>
          <a:p>
            <a:r>
              <a:rPr lang="en-US"/>
              <a:t>Bronze - 14</a:t>
            </a:r>
          </a:p>
          <a:p>
            <a:endParaRPr lang="en-US"/>
          </a:p>
          <a:p>
            <a:r>
              <a:rPr lang="en-US"/>
              <a:t>Independent Sector: $29.95</a:t>
            </a:r>
          </a:p>
          <a:p>
            <a:r>
              <a:rPr lang="en-US"/>
              <a:t>FY21 4,672 hours</a:t>
            </a:r>
          </a:p>
          <a:p>
            <a:r>
              <a:rPr lang="en-US"/>
              <a:t>FY22 7,314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first event of FY25 had 119 attendees and we expect to see continued increases in engagement as our partnerships with departments at UHSL expand.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Attendance (Bingo to Beat Hunger, End It, Days of Service)</a:t>
            </a:r>
          </a:p>
          <a:p>
            <a:r>
              <a:rPr lang="en-US"/>
              <a:t>FY19: 563</a:t>
            </a:r>
          </a:p>
          <a:p>
            <a:r>
              <a:rPr lang="en-US"/>
              <a:t>FY21: 143</a:t>
            </a:r>
          </a:p>
          <a:p>
            <a:r>
              <a:rPr lang="en-US"/>
              <a:t>FY22: 277</a:t>
            </a:r>
          </a:p>
          <a:p>
            <a:endParaRPr lang="en-US"/>
          </a:p>
          <a:p>
            <a:r>
              <a:rPr lang="en-US"/>
              <a:t>PVSA</a:t>
            </a:r>
          </a:p>
          <a:p>
            <a:r>
              <a:rPr lang="en-US"/>
              <a:t>FY21 -  (15)</a:t>
            </a:r>
          </a:p>
          <a:p>
            <a:r>
              <a:rPr lang="en-US"/>
              <a:t>Gold- 7</a:t>
            </a:r>
          </a:p>
          <a:p>
            <a:r>
              <a:rPr lang="en-US"/>
              <a:t>Silver - 3</a:t>
            </a:r>
          </a:p>
          <a:p>
            <a:r>
              <a:rPr lang="en-US"/>
              <a:t>Bronze - 5</a:t>
            </a:r>
          </a:p>
          <a:p>
            <a:endParaRPr lang="en-US"/>
          </a:p>
          <a:p>
            <a:r>
              <a:rPr lang="en-US"/>
              <a:t>FY22 - (27)</a:t>
            </a:r>
          </a:p>
          <a:p>
            <a:r>
              <a:rPr lang="en-US"/>
              <a:t>Gold- 8</a:t>
            </a:r>
          </a:p>
          <a:p>
            <a:r>
              <a:rPr lang="en-US"/>
              <a:t>Silver - 5</a:t>
            </a:r>
          </a:p>
          <a:p>
            <a:r>
              <a:rPr lang="en-US"/>
              <a:t>Bronze - 14</a:t>
            </a:r>
          </a:p>
          <a:p>
            <a:endParaRPr lang="en-US"/>
          </a:p>
          <a:p>
            <a:r>
              <a:rPr lang="en-US"/>
              <a:t>Independent Sector: $29.95</a:t>
            </a:r>
          </a:p>
          <a:p>
            <a:r>
              <a:rPr lang="en-US"/>
              <a:t>FY21 4,672 hours</a:t>
            </a:r>
          </a:p>
          <a:p>
            <a:r>
              <a:rPr lang="en-US"/>
              <a:t>FY22 7,314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7727046" cy="10172700"/>
            <a:chOff x="0" y="0"/>
            <a:chExt cx="10302728" cy="135636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3425" r="7857" b="22660"/>
            <a:stretch>
              <a:fillRect/>
            </a:stretch>
          </p:blipFill>
          <p:spPr>
            <a:xfrm>
              <a:off x="0" y="0"/>
              <a:ext cx="10302728" cy="45212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0030" r="4584" b="17046"/>
            <a:stretch>
              <a:fillRect/>
            </a:stretch>
          </p:blipFill>
          <p:spPr>
            <a:xfrm>
              <a:off x="0" y="4521200"/>
              <a:ext cx="10302728" cy="45212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20680" t="21419" r="188" b="26492"/>
            <a:stretch>
              <a:fillRect/>
            </a:stretch>
          </p:blipFill>
          <p:spPr>
            <a:xfrm>
              <a:off x="0" y="9042400"/>
              <a:ext cx="10302728" cy="45212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557305" y="2276858"/>
            <a:ext cx="8313514" cy="4532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61"/>
              </a:lnSpc>
            </a:pPr>
            <a:r>
              <a:rPr lang="en-US" sz="12539" dirty="0">
                <a:solidFill>
                  <a:srgbClr val="C8102E"/>
                </a:solidFill>
                <a:latin typeface="League Gothic 1"/>
                <a:ea typeface="League Gothic 1"/>
                <a:cs typeface="League Gothic 1"/>
                <a:sym typeface="League Gothic 1"/>
              </a:rPr>
              <a:t>CENTER FOR STUDENT</a:t>
            </a:r>
          </a:p>
          <a:p>
            <a:pPr algn="l">
              <a:lnSpc>
                <a:spcPts val="11661"/>
              </a:lnSpc>
            </a:pPr>
            <a:r>
              <a:rPr lang="en-US" sz="12539" dirty="0">
                <a:solidFill>
                  <a:srgbClr val="C8102E"/>
                </a:solidFill>
                <a:latin typeface="League Gothic 1"/>
                <a:ea typeface="League Gothic 1"/>
                <a:cs typeface="League Gothic 1"/>
                <a:sym typeface="League Gothic 1"/>
              </a:rPr>
              <a:t>INVOLVEMENT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57305" y="6786667"/>
            <a:ext cx="5380862" cy="154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76"/>
              </a:lnSpc>
            </a:pPr>
            <a:r>
              <a:rPr lang="en-US" sz="8983">
                <a:solidFill>
                  <a:srgbClr val="54585A"/>
                </a:solidFill>
                <a:latin typeface="League Gothic 1"/>
                <a:ea typeface="League Gothic 1"/>
                <a:cs typeface="League Gothic 1"/>
                <a:sym typeface="League Gothic 1"/>
              </a:rPr>
              <a:t>SFAC FY 25-26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544301" y="9237661"/>
            <a:ext cx="1429997" cy="935039"/>
            <a:chOff x="0" y="0"/>
            <a:chExt cx="1906663" cy="1246718"/>
          </a:xfrm>
        </p:grpSpPr>
        <p:sp>
          <p:nvSpPr>
            <p:cNvPr id="10" name="Freeform 10"/>
            <p:cNvSpPr/>
            <p:nvPr/>
          </p:nvSpPr>
          <p:spPr>
            <a:xfrm>
              <a:off x="0" y="246414"/>
              <a:ext cx="746503" cy="648668"/>
            </a:xfrm>
            <a:custGeom>
              <a:avLst/>
              <a:gdLst/>
              <a:ahLst/>
              <a:cxnLst/>
              <a:rect l="l" t="t" r="r" b="b"/>
              <a:pathLst>
                <a:path w="746503" h="648668">
                  <a:moveTo>
                    <a:pt x="0" y="0"/>
                  </a:moveTo>
                  <a:lnTo>
                    <a:pt x="746503" y="0"/>
                  </a:lnTo>
                  <a:lnTo>
                    <a:pt x="746503" y="648669"/>
                  </a:lnTo>
                  <a:lnTo>
                    <a:pt x="0" y="648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" r="-1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54205" y="0"/>
              <a:ext cx="1252458" cy="1246718"/>
            </a:xfrm>
            <a:custGeom>
              <a:avLst/>
              <a:gdLst/>
              <a:ahLst/>
              <a:cxnLst/>
              <a:rect l="l" t="t" r="r" b="b"/>
              <a:pathLst>
                <a:path w="1252458" h="1246718">
                  <a:moveTo>
                    <a:pt x="0" y="0"/>
                  </a:moveTo>
                  <a:lnTo>
                    <a:pt x="1252458" y="0"/>
                  </a:lnTo>
                  <a:lnTo>
                    <a:pt x="1252458" y="1246718"/>
                  </a:lnTo>
                  <a:lnTo>
                    <a:pt x="0" y="1246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7" r="-27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50" y="183202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7928" y="2387829"/>
            <a:ext cx="6534491" cy="5511342"/>
            <a:chOff x="0" y="0"/>
            <a:chExt cx="1721018" cy="1451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21018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38975" y="-48791"/>
            <a:ext cx="5426897" cy="1077491"/>
            <a:chOff x="0" y="0"/>
            <a:chExt cx="1157124" cy="2297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125" cy="229743"/>
            </a:xfrm>
            <a:custGeom>
              <a:avLst/>
              <a:gdLst/>
              <a:ahLst/>
              <a:cxnLst/>
              <a:rect l="l" t="t" r="r" b="b"/>
              <a:pathLst>
                <a:path w="1157125" h="229743">
                  <a:moveTo>
                    <a:pt x="203200" y="0"/>
                  </a:moveTo>
                  <a:lnTo>
                    <a:pt x="1157125" y="0"/>
                  </a:lnTo>
                  <a:lnTo>
                    <a:pt x="953925" y="229743"/>
                  </a:lnTo>
                  <a:lnTo>
                    <a:pt x="0" y="2297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953924" cy="267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13974" y="9258300"/>
            <a:ext cx="4393457" cy="1028700"/>
            <a:chOff x="0" y="0"/>
            <a:chExt cx="1157124" cy="2709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125" cy="270933"/>
            </a:xfrm>
            <a:custGeom>
              <a:avLst/>
              <a:gdLst/>
              <a:ahLst/>
              <a:cxnLst/>
              <a:rect l="l" t="t" r="r" b="b"/>
              <a:pathLst>
                <a:path w="1157125" h="270933">
                  <a:moveTo>
                    <a:pt x="203200" y="0"/>
                  </a:moveTo>
                  <a:lnTo>
                    <a:pt x="1157125" y="0"/>
                  </a:lnTo>
                  <a:lnTo>
                    <a:pt x="953925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95392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351714" y="9258300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90202" y="-189472"/>
            <a:ext cx="15528822" cy="1218172"/>
            <a:chOff x="0" y="0"/>
            <a:chExt cx="2817627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17627" cy="221031"/>
            </a:xfrm>
            <a:custGeom>
              <a:avLst/>
              <a:gdLst/>
              <a:ahLst/>
              <a:cxnLst/>
              <a:rect l="l" t="t" r="r" b="b"/>
              <a:pathLst>
                <a:path w="2817627" h="221031">
                  <a:moveTo>
                    <a:pt x="203200" y="0"/>
                  </a:moveTo>
                  <a:lnTo>
                    <a:pt x="2817627" y="0"/>
                  </a:lnTo>
                  <a:lnTo>
                    <a:pt x="2614427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2614427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22671" y="2220949"/>
            <a:ext cx="6709253" cy="5845101"/>
            <a:chOff x="0" y="0"/>
            <a:chExt cx="6350000" cy="55321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28" name="AutoShape 28"/>
          <p:cNvSpPr/>
          <p:nvPr/>
        </p:nvSpPr>
        <p:spPr>
          <a:xfrm rot="-7200000">
            <a:off x="-458042" y="6450284"/>
            <a:ext cx="3169616" cy="0"/>
          </a:xfrm>
          <a:prstGeom prst="line">
            <a:avLst/>
          </a:prstGeom>
          <a:ln w="85725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-3600000">
            <a:off x="-462597" y="3748180"/>
            <a:ext cx="3161833" cy="0"/>
          </a:xfrm>
          <a:prstGeom prst="line">
            <a:avLst/>
          </a:prstGeom>
          <a:ln w="85725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2067588" y="2634275"/>
            <a:ext cx="5839248" cy="5056525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5018" b="-48954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2315478" y="133350"/>
            <a:ext cx="5972522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FFFFFF"/>
                </a:solidFill>
                <a:latin typeface="League Gothic 3"/>
                <a:ea typeface="League Gothic 3"/>
                <a:cs typeface="League Gothic 3"/>
                <a:sym typeface="League Gothic 3"/>
              </a:rPr>
              <a:t>STUDENT EXPERIENCE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44000" y="1654039"/>
            <a:ext cx="7731346" cy="686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1"/>
              </a:lnSpc>
            </a:pPr>
            <a:r>
              <a:rPr lang="en-US" sz="3137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"Ignite Leadership has captivated my heart. As a first-year student at the University of Houston the program allowed me to connect with other students and encouraged me to utilize my</a:t>
            </a:r>
            <a:r>
              <a:rPr lang="en-US" sz="3137">
                <a:solidFill>
                  <a:srgbClr val="C8102E"/>
                </a:solidFill>
                <a:latin typeface="Milo OT 2"/>
                <a:ea typeface="Milo OT 2"/>
                <a:cs typeface="Milo OT 2"/>
                <a:sym typeface="Milo OT 2"/>
              </a:rPr>
              <a:t> </a:t>
            </a:r>
            <a:r>
              <a:rPr lang="en-US" sz="3137" u="sng">
                <a:solidFill>
                  <a:srgbClr val="C8102E"/>
                </a:solidFill>
                <a:latin typeface="Milo OT 2"/>
                <a:ea typeface="Milo OT 2"/>
                <a:cs typeface="Milo OT 2"/>
                <a:sym typeface="Milo OT 2"/>
              </a:rPr>
              <a:t>leadership skills</a:t>
            </a:r>
            <a:r>
              <a:rPr lang="en-US" sz="3137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 to help grow in my collegiate journey. Additionally, it taught me the </a:t>
            </a:r>
            <a:r>
              <a:rPr lang="en-US" sz="3137" u="sng">
                <a:solidFill>
                  <a:srgbClr val="C8102E"/>
                </a:solidFill>
                <a:latin typeface="Milo OT 2"/>
                <a:ea typeface="Milo OT 2"/>
                <a:cs typeface="Milo OT 2"/>
                <a:sym typeface="Milo OT 2"/>
              </a:rPr>
              <a:t>power of resilience through difficulties</a:t>
            </a:r>
            <a:r>
              <a:rPr lang="en-US" sz="3137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 and encouraged me to believe that </a:t>
            </a:r>
            <a:r>
              <a:rPr lang="en-US" sz="3137" u="sng">
                <a:solidFill>
                  <a:srgbClr val="C8102E"/>
                </a:solidFill>
                <a:latin typeface="Milo OT 2"/>
                <a:ea typeface="Milo OT 2"/>
                <a:cs typeface="Milo OT 2"/>
                <a:sym typeface="Milo OT 2"/>
              </a:rPr>
              <a:t>I can truly make a difference</a:t>
            </a:r>
            <a:r>
              <a:rPr lang="en-US" sz="3137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." </a:t>
            </a:r>
          </a:p>
          <a:p>
            <a:pPr algn="ctr">
              <a:lnSpc>
                <a:spcPts val="4391"/>
              </a:lnSpc>
            </a:pPr>
            <a:endParaRPr lang="en-US" sz="3137">
              <a:solidFill>
                <a:srgbClr val="000000"/>
              </a:solidFill>
              <a:latin typeface="Milo OT 2"/>
              <a:ea typeface="Milo OT 2"/>
              <a:cs typeface="Milo OT 2"/>
              <a:sym typeface="Milo OT 2"/>
            </a:endParaRPr>
          </a:p>
          <a:p>
            <a:pPr algn="ctr">
              <a:lnSpc>
                <a:spcPts val="3262"/>
              </a:lnSpc>
            </a:pPr>
            <a:r>
              <a:rPr lang="en-US" sz="3137">
                <a:solidFill>
                  <a:srgbClr val="000000"/>
                </a:solidFill>
                <a:latin typeface="Milo OT 5"/>
                <a:ea typeface="Milo OT 5"/>
                <a:cs typeface="Milo OT 5"/>
                <a:sym typeface="Milo OT 5"/>
              </a:rPr>
              <a:t>Roberto Carrizales Gaytan</a:t>
            </a:r>
          </a:p>
          <a:p>
            <a:pPr algn="ctr">
              <a:lnSpc>
                <a:spcPts val="3262"/>
              </a:lnSpc>
            </a:pPr>
            <a:r>
              <a:rPr lang="en-US" sz="3137">
                <a:solidFill>
                  <a:srgbClr val="000000"/>
                </a:solidFill>
                <a:latin typeface="Milo OT 5"/>
                <a:ea typeface="Milo OT 5"/>
                <a:cs typeface="Milo OT 5"/>
                <a:sym typeface="Milo OT 5"/>
              </a:rPr>
              <a:t> Ignite Mentor, Fall 2023-Spring 2024</a:t>
            </a:r>
          </a:p>
          <a:p>
            <a:pPr algn="ctr">
              <a:lnSpc>
                <a:spcPts val="3262"/>
              </a:lnSpc>
            </a:pPr>
            <a:r>
              <a:rPr lang="en-US" sz="3137">
                <a:solidFill>
                  <a:srgbClr val="000000"/>
                </a:solidFill>
                <a:latin typeface="Milo OT 5"/>
                <a:ea typeface="Milo OT 5"/>
                <a:cs typeface="Milo OT 5"/>
                <a:sym typeface="Milo OT 5"/>
              </a:rPr>
              <a:t>Account and Professional Sales, Sophomore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50" y="183202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7928" y="2387829"/>
            <a:ext cx="6534491" cy="5511342"/>
            <a:chOff x="0" y="0"/>
            <a:chExt cx="1721018" cy="1451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21018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72779" y="0"/>
            <a:ext cx="4582088" cy="1028700"/>
            <a:chOff x="0" y="0"/>
            <a:chExt cx="1157124" cy="2597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125" cy="259780"/>
            </a:xfrm>
            <a:custGeom>
              <a:avLst/>
              <a:gdLst/>
              <a:ahLst/>
              <a:cxnLst/>
              <a:rect l="l" t="t" r="r" b="b"/>
              <a:pathLst>
                <a:path w="1157125" h="259780">
                  <a:moveTo>
                    <a:pt x="203200" y="0"/>
                  </a:moveTo>
                  <a:lnTo>
                    <a:pt x="1157125" y="0"/>
                  </a:lnTo>
                  <a:lnTo>
                    <a:pt x="953925" y="259780"/>
                  </a:lnTo>
                  <a:lnTo>
                    <a:pt x="0" y="25978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953924" cy="297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992156" y="9258300"/>
            <a:ext cx="5385365" cy="1028700"/>
            <a:chOff x="0" y="0"/>
            <a:chExt cx="1157124" cy="2210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953924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022759" y="-189472"/>
            <a:ext cx="2664422" cy="1218172"/>
            <a:chOff x="0" y="0"/>
            <a:chExt cx="483446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459345" y="9258300"/>
            <a:ext cx="2898538" cy="1325210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22671" y="2220949"/>
            <a:ext cx="6709253" cy="5845101"/>
            <a:chOff x="0" y="0"/>
            <a:chExt cx="6350000" cy="55321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AutoShape 28"/>
          <p:cNvSpPr/>
          <p:nvPr/>
        </p:nvSpPr>
        <p:spPr>
          <a:xfrm rot="-7193308">
            <a:off x="-497852" y="6516002"/>
            <a:ext cx="3317663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-3598859">
            <a:off x="-501078" y="3680979"/>
            <a:ext cx="3317663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948058" y="2558415"/>
            <a:ext cx="6058479" cy="5246370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87" r="-14987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0" y="9283646"/>
            <a:ext cx="9580644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000000"/>
                </a:solidFill>
                <a:latin typeface="League Gothic 2"/>
                <a:ea typeface="League Gothic 2"/>
                <a:cs typeface="League Gothic 2"/>
                <a:sym typeface="League Gothic 2"/>
              </a:rPr>
              <a:t>UH SUGAR LAND ENHANCEMENT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428865" y="180975"/>
            <a:ext cx="10479749" cy="134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9"/>
              </a:lnSpc>
            </a:pPr>
            <a:r>
              <a:rPr lang="en-US" sz="10039">
                <a:solidFill>
                  <a:srgbClr val="000000"/>
                </a:solidFill>
                <a:latin typeface="League Gothic 2"/>
                <a:ea typeface="League Gothic 2"/>
                <a:cs typeface="League Gothic 2"/>
                <a:sym typeface="League Gothic 2"/>
              </a:rPr>
              <a:t>UH SUGAR LAND ENGAGEMENT</a:t>
            </a:r>
          </a:p>
        </p:txBody>
      </p:sp>
      <p:graphicFrame>
        <p:nvGraphicFramePr>
          <p:cNvPr id="34" name="Table 34"/>
          <p:cNvGraphicFramePr>
            <a:graphicFrameLocks noGrp="1"/>
          </p:cNvGraphicFramePr>
          <p:nvPr/>
        </p:nvGraphicFramePr>
        <p:xfrm>
          <a:off x="9144000" y="2652469"/>
          <a:ext cx="8498111" cy="4781483"/>
        </p:xfrm>
        <a:graphic>
          <a:graphicData uri="http://schemas.openxmlformats.org/drawingml/2006/table">
            <a:tbl>
              <a:tblPr/>
              <a:tblGrid>
                <a:gridCol w="2499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0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7437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6"/>
                          <a:ea typeface="Milo OT 6"/>
                          <a:cs typeface="Milo OT 6"/>
                          <a:sym typeface="Milo OT 6"/>
                        </a:rPr>
                        <a:t>FY23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6"/>
                          <a:ea typeface="Milo OT 6"/>
                          <a:cs typeface="Milo OT 6"/>
                          <a:sym typeface="Milo OT 6"/>
                        </a:rPr>
                        <a:t>FY24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6"/>
                          <a:ea typeface="Milo OT 6"/>
                          <a:cs typeface="Milo OT 6"/>
                          <a:sym typeface="Milo OT 6"/>
                        </a:rPr>
                        <a:t>Projected FY25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117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6"/>
                          <a:ea typeface="Milo OT 6"/>
                          <a:cs typeface="Milo OT 6"/>
                          <a:sym typeface="Milo OT 6"/>
                        </a:rPr>
                        <a:t># Events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0929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6"/>
                          <a:ea typeface="Milo OT 6"/>
                          <a:cs typeface="Milo OT 6"/>
                          <a:sym typeface="Milo OT 6"/>
                        </a:rPr>
                        <a:t>Total Attendance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250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634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1,075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50" y="183202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7928" y="2387829"/>
            <a:ext cx="6534491" cy="5511342"/>
            <a:chOff x="0" y="0"/>
            <a:chExt cx="1721018" cy="1451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21018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38975" y="-48791"/>
            <a:ext cx="5426897" cy="1077491"/>
            <a:chOff x="0" y="0"/>
            <a:chExt cx="1157124" cy="2297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125" cy="229743"/>
            </a:xfrm>
            <a:custGeom>
              <a:avLst/>
              <a:gdLst/>
              <a:ahLst/>
              <a:cxnLst/>
              <a:rect l="l" t="t" r="r" b="b"/>
              <a:pathLst>
                <a:path w="1157125" h="229743">
                  <a:moveTo>
                    <a:pt x="203200" y="0"/>
                  </a:moveTo>
                  <a:lnTo>
                    <a:pt x="1157125" y="0"/>
                  </a:lnTo>
                  <a:lnTo>
                    <a:pt x="953925" y="229743"/>
                  </a:lnTo>
                  <a:lnTo>
                    <a:pt x="0" y="2297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953924" cy="267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13974" y="9258300"/>
            <a:ext cx="4393457" cy="1028700"/>
            <a:chOff x="0" y="0"/>
            <a:chExt cx="1157124" cy="2709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125" cy="270933"/>
            </a:xfrm>
            <a:custGeom>
              <a:avLst/>
              <a:gdLst/>
              <a:ahLst/>
              <a:cxnLst/>
              <a:rect l="l" t="t" r="r" b="b"/>
              <a:pathLst>
                <a:path w="1157125" h="270933">
                  <a:moveTo>
                    <a:pt x="203200" y="0"/>
                  </a:moveTo>
                  <a:lnTo>
                    <a:pt x="1157125" y="0"/>
                  </a:lnTo>
                  <a:lnTo>
                    <a:pt x="953925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95392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351714" y="9258300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90202" y="-189472"/>
            <a:ext cx="15528822" cy="1218172"/>
            <a:chOff x="0" y="0"/>
            <a:chExt cx="2817627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17627" cy="221031"/>
            </a:xfrm>
            <a:custGeom>
              <a:avLst/>
              <a:gdLst/>
              <a:ahLst/>
              <a:cxnLst/>
              <a:rect l="l" t="t" r="r" b="b"/>
              <a:pathLst>
                <a:path w="2817627" h="221031">
                  <a:moveTo>
                    <a:pt x="203200" y="0"/>
                  </a:moveTo>
                  <a:lnTo>
                    <a:pt x="2817627" y="0"/>
                  </a:lnTo>
                  <a:lnTo>
                    <a:pt x="2614427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2614427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22671" y="2220949"/>
            <a:ext cx="6709253" cy="5845101"/>
            <a:chOff x="0" y="0"/>
            <a:chExt cx="6350000" cy="55321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28" name="AutoShape 28"/>
          <p:cNvSpPr/>
          <p:nvPr/>
        </p:nvSpPr>
        <p:spPr>
          <a:xfrm rot="-7200000">
            <a:off x="-458042" y="6450284"/>
            <a:ext cx="3169616" cy="0"/>
          </a:xfrm>
          <a:prstGeom prst="line">
            <a:avLst/>
          </a:prstGeom>
          <a:ln w="85725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-3600000">
            <a:off x="-462597" y="3748180"/>
            <a:ext cx="3161833" cy="0"/>
          </a:xfrm>
          <a:prstGeom prst="line">
            <a:avLst/>
          </a:prstGeom>
          <a:ln w="85725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2067588" y="2634275"/>
            <a:ext cx="5839248" cy="5056525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87" r="-14987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1754612" y="133350"/>
            <a:ext cx="6533388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FFFFFF"/>
                </a:solidFill>
                <a:latin typeface="League Gothic 3"/>
                <a:ea typeface="League Gothic 3"/>
                <a:cs typeface="League Gothic 3"/>
                <a:sym typeface="League Gothic 3"/>
              </a:rPr>
              <a:t>STUDENT EXPERIENCE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44000" y="1210755"/>
            <a:ext cx="8872136" cy="781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“I have been at UH Sugar Land since my freshman year. I enjoyed the grab and go event we had this semester but I also LOVED the events that we had last semester with your customized hat, paint splashing, catered food, and more. I really appreciate those types of events and the “relaxation” events because </a:t>
            </a:r>
            <a:r>
              <a:rPr lang="en-US" sz="3000" u="sng">
                <a:solidFill>
                  <a:srgbClr val="C8102E"/>
                </a:solidFill>
                <a:latin typeface="Milo OT 2"/>
                <a:ea typeface="Milo OT 2"/>
                <a:cs typeface="Milo OT 2"/>
                <a:sym typeface="Milo OT 2"/>
              </a:rPr>
              <a:t>it feels like UH Sugar Land isn’t just a separate entity from UH Main</a:t>
            </a:r>
            <a:r>
              <a:rPr lang="en-US" sz="3000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. During my first 2 years of uni, I’d feel really bad that I couldn’t attend similar UH Main events because the commute/class time would overlap with the event duration. </a:t>
            </a:r>
            <a:r>
              <a:rPr lang="en-US" sz="3000" u="sng">
                <a:solidFill>
                  <a:srgbClr val="C8102E"/>
                </a:solidFill>
                <a:latin typeface="Milo OT 2"/>
                <a:ea typeface="Milo OT 2"/>
                <a:cs typeface="Milo OT 2"/>
                <a:sym typeface="Milo OT 2"/>
              </a:rPr>
              <a:t>I'm excited to see what the UH Sugar Land team brings next</a:t>
            </a:r>
            <a:r>
              <a:rPr lang="en-US" sz="3000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!!”</a:t>
            </a:r>
          </a:p>
          <a:p>
            <a:pPr algn="ctr">
              <a:lnSpc>
                <a:spcPts val="2370"/>
              </a:lnSpc>
            </a:pPr>
            <a:endParaRPr lang="en-US" sz="3000">
              <a:solidFill>
                <a:srgbClr val="000000"/>
              </a:solidFill>
              <a:latin typeface="Milo OT 2"/>
              <a:ea typeface="Milo OT 2"/>
              <a:cs typeface="Milo OT 2"/>
              <a:sym typeface="Milo OT 2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ilo OT 5"/>
                <a:ea typeface="Milo OT 5"/>
                <a:cs typeface="Milo OT 5"/>
                <a:sym typeface="Milo OT 5"/>
              </a:rPr>
              <a:t>Abion Stevens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ilo OT 5"/>
                <a:ea typeface="Milo OT 5"/>
                <a:cs typeface="Milo OT 5"/>
                <a:sym typeface="Milo OT 5"/>
              </a:rPr>
              <a:t>Digital Media, Junior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50" y="183202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7928" y="2387829"/>
            <a:ext cx="6534491" cy="5511342"/>
            <a:chOff x="0" y="0"/>
            <a:chExt cx="1721018" cy="1451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21018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72779" y="0"/>
            <a:ext cx="4582088" cy="1028700"/>
            <a:chOff x="0" y="0"/>
            <a:chExt cx="1157124" cy="2597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125" cy="259780"/>
            </a:xfrm>
            <a:custGeom>
              <a:avLst/>
              <a:gdLst/>
              <a:ahLst/>
              <a:cxnLst/>
              <a:rect l="l" t="t" r="r" b="b"/>
              <a:pathLst>
                <a:path w="1157125" h="259780">
                  <a:moveTo>
                    <a:pt x="203200" y="0"/>
                  </a:moveTo>
                  <a:lnTo>
                    <a:pt x="1157125" y="0"/>
                  </a:lnTo>
                  <a:lnTo>
                    <a:pt x="953925" y="259780"/>
                  </a:lnTo>
                  <a:lnTo>
                    <a:pt x="0" y="25978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953924" cy="297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992156" y="9258300"/>
            <a:ext cx="5385365" cy="1028700"/>
            <a:chOff x="0" y="0"/>
            <a:chExt cx="1157124" cy="2210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953924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022759" y="-189472"/>
            <a:ext cx="2664422" cy="1218172"/>
            <a:chOff x="0" y="0"/>
            <a:chExt cx="483446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459345" y="9258300"/>
            <a:ext cx="2898538" cy="1325210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22671" y="2220949"/>
            <a:ext cx="6709253" cy="5845101"/>
            <a:chOff x="0" y="0"/>
            <a:chExt cx="6350000" cy="55321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AutoShape 28"/>
          <p:cNvSpPr/>
          <p:nvPr/>
        </p:nvSpPr>
        <p:spPr>
          <a:xfrm rot="-7193308">
            <a:off x="-497852" y="6516002"/>
            <a:ext cx="3317663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-3598859">
            <a:off x="-501078" y="3680979"/>
            <a:ext cx="3317663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948058" y="2558415"/>
            <a:ext cx="6058479" cy="5246370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0174" r="-19719"/>
              </a:stretch>
            </a:blipFill>
          </p:spPr>
        </p:sp>
      </p:grpSp>
      <p:graphicFrame>
        <p:nvGraphicFramePr>
          <p:cNvPr id="32" name="Table 32"/>
          <p:cNvGraphicFramePr>
            <a:graphicFrameLocks noGrp="1"/>
          </p:cNvGraphicFramePr>
          <p:nvPr/>
        </p:nvGraphicFramePr>
        <p:xfrm>
          <a:off x="9144000" y="2220949"/>
          <a:ext cx="8362187" cy="6343651"/>
        </p:xfrm>
        <a:graphic>
          <a:graphicData uri="http://schemas.openxmlformats.org/drawingml/2006/table">
            <a:tbl>
              <a:tblPr/>
              <a:tblGrid>
                <a:gridCol w="4289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2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7838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Fall Welcome Back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$4,000.00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461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Grab &amp; Go (6 events @ $1,500/event)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$9,000.00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7838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Spring Fling Event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$7,000.00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7838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UHSL Branded Items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$5,000.00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7838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6% Administrative Fee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$1,500.00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7838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Total Request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ilo OT 2"/>
                          <a:ea typeface="Milo OT 2"/>
                          <a:cs typeface="Milo OT 2"/>
                          <a:sym typeface="Milo OT 2"/>
                        </a:rPr>
                        <a:t>$26,500.00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" name="TextBox 33"/>
          <p:cNvSpPr txBox="1"/>
          <p:nvPr/>
        </p:nvSpPr>
        <p:spPr>
          <a:xfrm>
            <a:off x="0" y="9283646"/>
            <a:ext cx="9580644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000000"/>
                </a:solidFill>
                <a:latin typeface="League Gothic 2"/>
                <a:ea typeface="League Gothic 2"/>
                <a:cs typeface="League Gothic 2"/>
                <a:sym typeface="League Gothic 2"/>
              </a:rPr>
              <a:t>UH SUGAR LAND ENHANCEMENT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428379" y="161925"/>
            <a:ext cx="11336783" cy="118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5"/>
              </a:lnSpc>
            </a:pPr>
            <a:r>
              <a:rPr lang="en-US" sz="8915">
                <a:solidFill>
                  <a:srgbClr val="000000"/>
                </a:solidFill>
                <a:latin typeface="League Gothic 2"/>
                <a:ea typeface="League Gothic 2"/>
                <a:cs typeface="League Gothic 2"/>
                <a:sym typeface="League Gothic 2"/>
              </a:rPr>
              <a:t>FY26 ONE TIME REQUEST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77355" cy="10172700"/>
            <a:chOff x="0" y="0"/>
            <a:chExt cx="10503140" cy="1356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3939" r="7857" b="23175"/>
            <a:stretch>
              <a:fillRect/>
            </a:stretch>
          </p:blipFill>
          <p:spPr>
            <a:xfrm>
              <a:off x="0" y="0"/>
              <a:ext cx="10503140" cy="45212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0631" r="4584" b="17647"/>
            <a:stretch>
              <a:fillRect/>
            </a:stretch>
          </p:blipFill>
          <p:spPr>
            <a:xfrm>
              <a:off x="0" y="4521200"/>
              <a:ext cx="10503140" cy="45212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0492" t="21794" b="26867"/>
            <a:stretch>
              <a:fillRect/>
            </a:stretch>
          </p:blipFill>
          <p:spPr>
            <a:xfrm>
              <a:off x="0" y="9042400"/>
              <a:ext cx="10503140" cy="45212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8770425" y="4339366"/>
            <a:ext cx="7860900" cy="201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56"/>
              </a:lnSpc>
            </a:pPr>
            <a:r>
              <a:rPr lang="en-US" sz="15974">
                <a:solidFill>
                  <a:srgbClr val="C8102E"/>
                </a:solidFill>
                <a:latin typeface="League Gothic 1"/>
                <a:ea typeface="League Gothic 1"/>
                <a:cs typeface="League Gothic 1"/>
                <a:sym typeface="League Gothic 1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094482" y="199424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0849608" y="92937"/>
            <a:ext cx="6196442" cy="5511342"/>
            <a:chOff x="0" y="0"/>
            <a:chExt cx="1631985" cy="1451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31985" cy="1451547"/>
            </a:xfrm>
            <a:custGeom>
              <a:avLst/>
              <a:gdLst/>
              <a:ahLst/>
              <a:cxnLst/>
              <a:rect l="l" t="t" r="r" b="b"/>
              <a:pathLst>
                <a:path w="1631985" h="1451547">
                  <a:moveTo>
                    <a:pt x="0" y="0"/>
                  </a:moveTo>
                  <a:lnTo>
                    <a:pt x="1631985" y="0"/>
                  </a:lnTo>
                  <a:lnTo>
                    <a:pt x="1631985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31985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36508" y="9258300"/>
            <a:ext cx="6741962" cy="1028700"/>
            <a:chOff x="0" y="0"/>
            <a:chExt cx="1775661" cy="270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75661" cy="270933"/>
            </a:xfrm>
            <a:custGeom>
              <a:avLst/>
              <a:gdLst/>
              <a:ahLst/>
              <a:cxnLst/>
              <a:rect l="l" t="t" r="r" b="b"/>
              <a:pathLst>
                <a:path w="1775661" h="270933">
                  <a:moveTo>
                    <a:pt x="203200" y="0"/>
                  </a:moveTo>
                  <a:lnTo>
                    <a:pt x="1775661" y="0"/>
                  </a:lnTo>
                  <a:lnTo>
                    <a:pt x="1572461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1572461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480669" y="9258300"/>
            <a:ext cx="2664422" cy="1218172"/>
            <a:chOff x="0" y="0"/>
            <a:chExt cx="483446" cy="2210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091079" y="9258300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10360592" y="2275424"/>
            <a:ext cx="7143192" cy="6223149"/>
            <a:chOff x="0" y="0"/>
            <a:chExt cx="6350000" cy="55321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19" name="AutoShape 19"/>
          <p:cNvSpPr/>
          <p:nvPr/>
        </p:nvSpPr>
        <p:spPr>
          <a:xfrm rot="1800000">
            <a:off x="13819314" y="1757834"/>
            <a:ext cx="3091262" cy="0"/>
          </a:xfrm>
          <a:prstGeom prst="line">
            <a:avLst/>
          </a:prstGeom>
          <a:ln w="85725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H="1">
            <a:off x="11184769" y="1009811"/>
            <a:ext cx="2856640" cy="1649282"/>
          </a:xfrm>
          <a:prstGeom prst="line">
            <a:avLst/>
          </a:prstGeom>
          <a:ln w="85725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1163338" y="2206542"/>
            <a:ext cx="5537699" cy="6394572"/>
            <a:chOff x="0" y="0"/>
            <a:chExt cx="54991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23697" r="-30267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533141" y="888423"/>
            <a:ext cx="5826463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00866C"/>
                </a:solidFill>
                <a:latin typeface="League Gothic 2"/>
                <a:ea typeface="League Gothic 2"/>
                <a:cs typeface="League Gothic 2"/>
                <a:sym typeface="League Gothic 2"/>
              </a:rPr>
              <a:t>MISSION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0270" y="1825049"/>
            <a:ext cx="9773169" cy="3480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1"/>
              </a:lnSpc>
              <a:spcBef>
                <a:spcPct val="0"/>
              </a:spcBef>
            </a:pPr>
            <a:r>
              <a:rPr lang="en-US" sz="3215">
                <a:solidFill>
                  <a:srgbClr val="C8102E"/>
                </a:solidFill>
                <a:latin typeface="Milo OT 1"/>
                <a:ea typeface="Milo OT 1"/>
                <a:cs typeface="Milo OT 1"/>
                <a:sym typeface="Milo OT 1"/>
              </a:rPr>
              <a:t>The Center for Student Involvement creates a dynamic and accessible environment that provides meaningful and diverse learning and involvement opportunities to impact student success. Students will gain a sense of self and strong leadership skills, while becoming responsible and engaged citizens in their community.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3141" y="7453668"/>
            <a:ext cx="8739386" cy="116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C8102E"/>
                </a:solidFill>
                <a:latin typeface="Milo OT 1"/>
                <a:ea typeface="Milo OT 1"/>
                <a:cs typeface="Milo OT 1"/>
                <a:sym typeface="Milo OT 1"/>
              </a:rPr>
              <a:t>We will create a culture of involvement by engaging all students in meaningful experiences.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33141" y="6393383"/>
            <a:ext cx="5826463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00866C"/>
                </a:solidFill>
                <a:latin typeface="League Gothic 2"/>
                <a:ea typeface="League Gothic 2"/>
                <a:cs typeface="League Gothic 2"/>
                <a:sym typeface="League Gothic 2"/>
              </a:rPr>
              <a:t>VISION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50" y="183202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67306" y="991933"/>
            <a:ext cx="6712874" cy="1562099"/>
            <a:chOff x="0" y="0"/>
            <a:chExt cx="3001693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277309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67306" y="2838402"/>
            <a:ext cx="6712874" cy="1562099"/>
            <a:chOff x="0" y="0"/>
            <a:chExt cx="3001693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54585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277309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67306" y="4730665"/>
            <a:ext cx="6712874" cy="1562099"/>
            <a:chOff x="0" y="0"/>
            <a:chExt cx="3001693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277309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74795" y="1256183"/>
            <a:ext cx="1202736" cy="1033601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874795" y="3102652"/>
            <a:ext cx="1202736" cy="1033601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874795" y="4994914"/>
            <a:ext cx="1202736" cy="1033601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337928" y="2387829"/>
            <a:ext cx="6534491" cy="5511342"/>
            <a:chOff x="0" y="0"/>
            <a:chExt cx="1721018" cy="14515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721018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953924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141760" y="9258300"/>
            <a:ext cx="4393457" cy="1218172"/>
            <a:chOff x="0" y="0"/>
            <a:chExt cx="1157124" cy="32083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57125" cy="320835"/>
            </a:xfrm>
            <a:custGeom>
              <a:avLst/>
              <a:gdLst/>
              <a:ahLst/>
              <a:cxnLst/>
              <a:rect l="l" t="t" r="r" b="b"/>
              <a:pathLst>
                <a:path w="1157125" h="320835">
                  <a:moveTo>
                    <a:pt x="203200" y="0"/>
                  </a:moveTo>
                  <a:lnTo>
                    <a:pt x="1157125" y="0"/>
                  </a:lnTo>
                  <a:lnTo>
                    <a:pt x="953925" y="320835"/>
                  </a:lnTo>
                  <a:lnTo>
                    <a:pt x="0" y="32083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01600" y="-38100"/>
              <a:ext cx="953924" cy="35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479025" y="-378944"/>
            <a:ext cx="2664422" cy="1218172"/>
            <a:chOff x="0" y="0"/>
            <a:chExt cx="483446" cy="2210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4585A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4585A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989170" y="-378944"/>
            <a:ext cx="2664422" cy="1218172"/>
            <a:chOff x="0" y="0"/>
            <a:chExt cx="483446" cy="22103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6726285" y="9258300"/>
            <a:ext cx="2664422" cy="1218172"/>
            <a:chOff x="0" y="0"/>
            <a:chExt cx="483446" cy="22103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22671" y="2220949"/>
            <a:ext cx="6709253" cy="5845101"/>
            <a:chOff x="0" y="0"/>
            <a:chExt cx="6350000" cy="553212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6" name="AutoShape 46"/>
          <p:cNvSpPr/>
          <p:nvPr/>
        </p:nvSpPr>
        <p:spPr>
          <a:xfrm rot="-7193308">
            <a:off x="-497852" y="6516002"/>
            <a:ext cx="3317663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rot="-3598859">
            <a:off x="-501078" y="3680979"/>
            <a:ext cx="3317663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8" name="Group 48"/>
          <p:cNvGrpSpPr/>
          <p:nvPr/>
        </p:nvGrpSpPr>
        <p:grpSpPr>
          <a:xfrm>
            <a:off x="10567306" y="6578514"/>
            <a:ext cx="6712874" cy="1562099"/>
            <a:chOff x="0" y="0"/>
            <a:chExt cx="3001693" cy="6985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54585A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114300" y="-38100"/>
              <a:ext cx="277309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874795" y="6842763"/>
            <a:ext cx="1202736" cy="1033601"/>
            <a:chOff x="0" y="0"/>
            <a:chExt cx="812800" cy="6985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>
            <a:off x="10969808" y="3339388"/>
            <a:ext cx="907089" cy="560127"/>
          </a:xfrm>
          <a:custGeom>
            <a:avLst/>
            <a:gdLst/>
            <a:ahLst/>
            <a:cxnLst/>
            <a:rect l="l" t="t" r="r" b="b"/>
            <a:pathLst>
              <a:path w="907089" h="560127">
                <a:moveTo>
                  <a:pt x="0" y="0"/>
                </a:moveTo>
                <a:lnTo>
                  <a:pt x="907089" y="0"/>
                </a:lnTo>
                <a:lnTo>
                  <a:pt x="907089" y="560128"/>
                </a:lnTo>
                <a:lnTo>
                  <a:pt x="0" y="560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2096163" y="2615237"/>
            <a:ext cx="5839248" cy="5056525"/>
            <a:chOff x="0" y="0"/>
            <a:chExt cx="4282440" cy="37084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5064" r="-15064"/>
              </a:stretch>
            </a:blipFill>
          </p:spPr>
        </p:sp>
      </p:grpSp>
      <p:sp>
        <p:nvSpPr>
          <p:cNvPr id="57" name="Freeform 57"/>
          <p:cNvSpPr/>
          <p:nvPr/>
        </p:nvSpPr>
        <p:spPr>
          <a:xfrm>
            <a:off x="11119688" y="1420885"/>
            <a:ext cx="704196" cy="704196"/>
          </a:xfrm>
          <a:custGeom>
            <a:avLst/>
            <a:gdLst/>
            <a:ahLst/>
            <a:cxnLst/>
            <a:rect l="l" t="t" r="r" b="b"/>
            <a:pathLst>
              <a:path w="704196" h="704196">
                <a:moveTo>
                  <a:pt x="0" y="0"/>
                </a:moveTo>
                <a:lnTo>
                  <a:pt x="704196" y="0"/>
                </a:lnTo>
                <a:lnTo>
                  <a:pt x="704196" y="704196"/>
                </a:lnTo>
                <a:lnTo>
                  <a:pt x="0" y="70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1135972" y="5191077"/>
            <a:ext cx="699433" cy="660090"/>
          </a:xfrm>
          <a:custGeom>
            <a:avLst/>
            <a:gdLst/>
            <a:ahLst/>
            <a:cxnLst/>
            <a:rect l="l" t="t" r="r" b="b"/>
            <a:pathLst>
              <a:path w="699433" h="660090">
                <a:moveTo>
                  <a:pt x="0" y="0"/>
                </a:moveTo>
                <a:lnTo>
                  <a:pt x="699433" y="0"/>
                </a:lnTo>
                <a:lnTo>
                  <a:pt x="699433" y="660089"/>
                </a:lnTo>
                <a:lnTo>
                  <a:pt x="0" y="6600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1144493" y="6956318"/>
            <a:ext cx="663340" cy="806492"/>
          </a:xfrm>
          <a:custGeom>
            <a:avLst/>
            <a:gdLst/>
            <a:ahLst/>
            <a:cxnLst/>
            <a:rect l="l" t="t" r="r" b="b"/>
            <a:pathLst>
              <a:path w="663340" h="806492">
                <a:moveTo>
                  <a:pt x="0" y="0"/>
                </a:moveTo>
                <a:lnTo>
                  <a:pt x="663340" y="0"/>
                </a:lnTo>
                <a:lnTo>
                  <a:pt x="663340" y="806492"/>
                </a:lnTo>
                <a:lnTo>
                  <a:pt x="0" y="8064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949562" y="8956676"/>
            <a:ext cx="8055471" cy="133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C8102E"/>
                </a:solidFill>
                <a:latin typeface="League Gothic 2"/>
                <a:ea typeface="League Gothic 2"/>
                <a:cs typeface="League Gothic 2"/>
                <a:sym typeface="League Gothic 2"/>
              </a:rPr>
              <a:t>DSA STRATEGIC VALUES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2406624" y="1271488"/>
            <a:ext cx="3863730" cy="83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2"/>
              </a:lnSpc>
              <a:spcBef>
                <a:spcPct val="0"/>
              </a:spcBef>
            </a:pPr>
            <a:r>
              <a:rPr lang="en-US" sz="4387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Community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2406624" y="3138579"/>
            <a:ext cx="3863730" cy="83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2"/>
              </a:lnSpc>
              <a:spcBef>
                <a:spcPct val="0"/>
              </a:spcBef>
            </a:pPr>
            <a:r>
              <a:rPr lang="en-US" sz="4387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Collaboration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406624" y="4985738"/>
            <a:ext cx="3863730" cy="83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2"/>
              </a:lnSpc>
              <a:spcBef>
                <a:spcPct val="0"/>
              </a:spcBef>
            </a:pPr>
            <a:r>
              <a:rPr lang="en-US" sz="4387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Empowerment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2406624" y="6855794"/>
            <a:ext cx="4319661" cy="83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2"/>
              </a:lnSpc>
              <a:spcBef>
                <a:spcPct val="0"/>
              </a:spcBef>
            </a:pPr>
            <a:r>
              <a:rPr lang="en-US" sz="4387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Innovation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2216" y="1028700"/>
            <a:ext cx="4834534" cy="5625639"/>
            <a:chOff x="0" y="0"/>
            <a:chExt cx="6446045" cy="7500853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-527404" y="527404"/>
              <a:ext cx="7500853" cy="6446045"/>
              <a:chOff x="0" y="0"/>
              <a:chExt cx="812800" cy="698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888B8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8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-42003" y="905936"/>
              <a:ext cx="6530052" cy="5688981"/>
              <a:chOff x="0" y="0"/>
              <a:chExt cx="6350000" cy="5532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321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32120">
                    <a:moveTo>
                      <a:pt x="4762500" y="0"/>
                    </a:moveTo>
                    <a:lnTo>
                      <a:pt x="1587500" y="0"/>
                    </a:lnTo>
                    <a:lnTo>
                      <a:pt x="0" y="2766060"/>
                    </a:lnTo>
                    <a:lnTo>
                      <a:pt x="1587500" y="5532120"/>
                    </a:lnTo>
                    <a:lnTo>
                      <a:pt x="4762500" y="5532120"/>
                    </a:lnTo>
                    <a:lnTo>
                      <a:pt x="6350000" y="2766060"/>
                    </a:lnTo>
                    <a:lnTo>
                      <a:pt x="4762500" y="0"/>
                    </a:lnTo>
                    <a:close/>
                    <a:moveTo>
                      <a:pt x="4676140" y="5382260"/>
                    </a:moveTo>
                    <a:lnTo>
                      <a:pt x="1673860" y="5382260"/>
                    </a:lnTo>
                    <a:lnTo>
                      <a:pt x="172720" y="2766060"/>
                    </a:lnTo>
                    <a:lnTo>
                      <a:pt x="1673860" y="149860"/>
                    </a:lnTo>
                    <a:lnTo>
                      <a:pt x="4676140" y="149860"/>
                    </a:lnTo>
                    <a:lnTo>
                      <a:pt x="6177280" y="2766060"/>
                    </a:lnTo>
                    <a:lnTo>
                      <a:pt x="4676140" y="5382260"/>
                    </a:lnTo>
                    <a:close/>
                  </a:path>
                </a:pathLst>
              </a:custGeom>
              <a:solidFill>
                <a:srgbClr val="C8102E"/>
              </a:solid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713401" y="852479"/>
              <a:ext cx="5019244" cy="5795894"/>
              <a:chOff x="0" y="0"/>
              <a:chExt cx="54991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43819" r="-29706"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8661967" y="1028700"/>
            <a:ext cx="4834534" cy="5625639"/>
            <a:chOff x="0" y="0"/>
            <a:chExt cx="6446045" cy="7500853"/>
          </a:xfrm>
        </p:grpSpPr>
        <p:grpSp>
          <p:nvGrpSpPr>
            <p:cNvPr id="11" name="Group 11"/>
            <p:cNvGrpSpPr/>
            <p:nvPr/>
          </p:nvGrpSpPr>
          <p:grpSpPr>
            <a:xfrm rot="-5400000">
              <a:off x="-527404" y="527404"/>
              <a:ext cx="7500853" cy="6446045"/>
              <a:chOff x="0" y="0"/>
              <a:chExt cx="812800" cy="698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C8102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-42003" y="905936"/>
              <a:ext cx="6530052" cy="5688981"/>
              <a:chOff x="0" y="0"/>
              <a:chExt cx="6350000" cy="553212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55321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32120">
                    <a:moveTo>
                      <a:pt x="4762500" y="0"/>
                    </a:moveTo>
                    <a:lnTo>
                      <a:pt x="1587500" y="0"/>
                    </a:lnTo>
                    <a:lnTo>
                      <a:pt x="0" y="2766060"/>
                    </a:lnTo>
                    <a:lnTo>
                      <a:pt x="1587500" y="5532120"/>
                    </a:lnTo>
                    <a:lnTo>
                      <a:pt x="4762500" y="5532120"/>
                    </a:lnTo>
                    <a:lnTo>
                      <a:pt x="6350000" y="2766060"/>
                    </a:lnTo>
                    <a:lnTo>
                      <a:pt x="4762500" y="0"/>
                    </a:lnTo>
                    <a:close/>
                    <a:moveTo>
                      <a:pt x="4676140" y="5382260"/>
                    </a:moveTo>
                    <a:lnTo>
                      <a:pt x="1673860" y="5382260"/>
                    </a:lnTo>
                    <a:lnTo>
                      <a:pt x="172720" y="2766060"/>
                    </a:lnTo>
                    <a:lnTo>
                      <a:pt x="1673860" y="149860"/>
                    </a:lnTo>
                    <a:lnTo>
                      <a:pt x="4676140" y="149860"/>
                    </a:lnTo>
                    <a:lnTo>
                      <a:pt x="6177280" y="2766060"/>
                    </a:lnTo>
                    <a:lnTo>
                      <a:pt x="4676140" y="5382260"/>
                    </a:lnTo>
                    <a:close/>
                  </a:path>
                </a:pathLst>
              </a:custGeom>
              <a:solidFill>
                <a:srgbClr val="888B8D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713401" y="852479"/>
              <a:ext cx="5019244" cy="5795894"/>
              <a:chOff x="0" y="0"/>
              <a:chExt cx="54991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7075" r="-27075"/>
                </a:stretch>
              </a:blip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12521250" y="4641318"/>
            <a:ext cx="4834534" cy="5625639"/>
            <a:chOff x="0" y="0"/>
            <a:chExt cx="6446045" cy="7500853"/>
          </a:xfrm>
        </p:grpSpPr>
        <p:grpSp>
          <p:nvGrpSpPr>
            <p:cNvPr id="19" name="Group 19"/>
            <p:cNvGrpSpPr/>
            <p:nvPr/>
          </p:nvGrpSpPr>
          <p:grpSpPr>
            <a:xfrm rot="-5400000">
              <a:off x="-527404" y="527404"/>
              <a:ext cx="7500853" cy="6446045"/>
              <a:chOff x="0" y="0"/>
              <a:chExt cx="812800" cy="69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866C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-5400000">
              <a:off x="-42003" y="905936"/>
              <a:ext cx="6530052" cy="5688981"/>
              <a:chOff x="0" y="0"/>
              <a:chExt cx="6350000" cy="553212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55321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32120">
                    <a:moveTo>
                      <a:pt x="4762500" y="0"/>
                    </a:moveTo>
                    <a:lnTo>
                      <a:pt x="1587500" y="0"/>
                    </a:lnTo>
                    <a:lnTo>
                      <a:pt x="0" y="2766060"/>
                    </a:lnTo>
                    <a:lnTo>
                      <a:pt x="1587500" y="5532120"/>
                    </a:lnTo>
                    <a:lnTo>
                      <a:pt x="4762500" y="5532120"/>
                    </a:lnTo>
                    <a:lnTo>
                      <a:pt x="6350000" y="2766060"/>
                    </a:lnTo>
                    <a:lnTo>
                      <a:pt x="4762500" y="0"/>
                    </a:lnTo>
                    <a:close/>
                    <a:moveTo>
                      <a:pt x="4676140" y="5382260"/>
                    </a:moveTo>
                    <a:lnTo>
                      <a:pt x="1673860" y="5382260"/>
                    </a:lnTo>
                    <a:lnTo>
                      <a:pt x="172720" y="2766060"/>
                    </a:lnTo>
                    <a:lnTo>
                      <a:pt x="1673860" y="149860"/>
                    </a:lnTo>
                    <a:lnTo>
                      <a:pt x="4676140" y="149860"/>
                    </a:lnTo>
                    <a:lnTo>
                      <a:pt x="6177280" y="2766060"/>
                    </a:lnTo>
                    <a:lnTo>
                      <a:pt x="4676140" y="5382260"/>
                    </a:lnTo>
                    <a:close/>
                  </a:path>
                </a:pathLst>
              </a:custGeom>
              <a:solidFill>
                <a:srgbClr val="F6BE00"/>
              </a:solid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711888" y="852479"/>
              <a:ext cx="5019244" cy="5795894"/>
              <a:chOff x="0" y="0"/>
              <a:chExt cx="54991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6982" r="-26982"/>
                </a:stretch>
              </a:blipFill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9139723" y="5033007"/>
            <a:ext cx="8554" cy="110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2"/>
              </a:lnSpc>
            </a:pPr>
            <a:endParaRPr/>
          </a:p>
        </p:txBody>
      </p:sp>
      <p:grpSp>
        <p:nvGrpSpPr>
          <p:cNvPr id="27" name="Group 27"/>
          <p:cNvGrpSpPr/>
          <p:nvPr/>
        </p:nvGrpSpPr>
        <p:grpSpPr>
          <a:xfrm>
            <a:off x="4797091" y="4641318"/>
            <a:ext cx="4834534" cy="5625639"/>
            <a:chOff x="0" y="0"/>
            <a:chExt cx="6446045" cy="7500853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-527404" y="527404"/>
              <a:ext cx="7500853" cy="6446045"/>
              <a:chOff x="0" y="0"/>
              <a:chExt cx="812800" cy="6985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6BE0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-5400000">
              <a:off x="-42003" y="905936"/>
              <a:ext cx="6530052" cy="5688981"/>
              <a:chOff x="0" y="0"/>
              <a:chExt cx="6350000" cy="553212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55321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32120">
                    <a:moveTo>
                      <a:pt x="4762500" y="0"/>
                    </a:moveTo>
                    <a:lnTo>
                      <a:pt x="1587500" y="0"/>
                    </a:lnTo>
                    <a:lnTo>
                      <a:pt x="0" y="2766060"/>
                    </a:lnTo>
                    <a:lnTo>
                      <a:pt x="1587500" y="5532120"/>
                    </a:lnTo>
                    <a:lnTo>
                      <a:pt x="4762500" y="5532120"/>
                    </a:lnTo>
                    <a:lnTo>
                      <a:pt x="6350000" y="2766060"/>
                    </a:lnTo>
                    <a:lnTo>
                      <a:pt x="4762500" y="0"/>
                    </a:lnTo>
                    <a:close/>
                    <a:moveTo>
                      <a:pt x="4676140" y="5382260"/>
                    </a:moveTo>
                    <a:lnTo>
                      <a:pt x="1673860" y="5382260"/>
                    </a:lnTo>
                    <a:lnTo>
                      <a:pt x="172720" y="2766060"/>
                    </a:lnTo>
                    <a:lnTo>
                      <a:pt x="1673860" y="149860"/>
                    </a:lnTo>
                    <a:lnTo>
                      <a:pt x="4676140" y="149860"/>
                    </a:lnTo>
                    <a:lnTo>
                      <a:pt x="6177280" y="2766060"/>
                    </a:lnTo>
                    <a:lnTo>
                      <a:pt x="4676140" y="5382260"/>
                    </a:lnTo>
                    <a:close/>
                  </a:path>
                </a:pathLst>
              </a:custGeom>
              <a:solidFill>
                <a:srgbClr val="00B388"/>
              </a:solidFill>
            </p:spPr>
          </p:sp>
        </p:grp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713401" y="852479"/>
              <a:ext cx="5019244" cy="5795894"/>
              <a:chOff x="0" y="0"/>
              <a:chExt cx="54991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7000" r="-37000"/>
                </a:stretch>
              </a:blipFill>
            </p:spPr>
          </p:sp>
        </p:grpSp>
      </p:grpSp>
      <p:grpSp>
        <p:nvGrpSpPr>
          <p:cNvPr id="35" name="Group 35"/>
          <p:cNvGrpSpPr/>
          <p:nvPr/>
        </p:nvGrpSpPr>
        <p:grpSpPr>
          <a:xfrm>
            <a:off x="-1038975" y="-48791"/>
            <a:ext cx="5426897" cy="1077491"/>
            <a:chOff x="0" y="0"/>
            <a:chExt cx="1157124" cy="22974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57125" cy="229743"/>
            </a:xfrm>
            <a:custGeom>
              <a:avLst/>
              <a:gdLst/>
              <a:ahLst/>
              <a:cxnLst/>
              <a:rect l="l" t="t" r="r" b="b"/>
              <a:pathLst>
                <a:path w="1157125" h="229743">
                  <a:moveTo>
                    <a:pt x="203200" y="0"/>
                  </a:moveTo>
                  <a:lnTo>
                    <a:pt x="1157125" y="0"/>
                  </a:lnTo>
                  <a:lnTo>
                    <a:pt x="953925" y="229743"/>
                  </a:lnTo>
                  <a:lnTo>
                    <a:pt x="0" y="2297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101600" y="-38100"/>
              <a:ext cx="953924" cy="267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893761" y="-189472"/>
            <a:ext cx="2664422" cy="1218172"/>
            <a:chOff x="0" y="0"/>
            <a:chExt cx="483446" cy="22103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338485" y="-189472"/>
            <a:ext cx="16901913" cy="1218172"/>
            <a:chOff x="0" y="0"/>
            <a:chExt cx="3066768" cy="22103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066768" cy="221031"/>
            </a:xfrm>
            <a:custGeom>
              <a:avLst/>
              <a:gdLst/>
              <a:ahLst/>
              <a:cxnLst/>
              <a:rect l="l" t="t" r="r" b="b"/>
              <a:pathLst>
                <a:path w="3066768" h="221031">
                  <a:moveTo>
                    <a:pt x="203200" y="0"/>
                  </a:moveTo>
                  <a:lnTo>
                    <a:pt x="3066768" y="0"/>
                  </a:lnTo>
                  <a:lnTo>
                    <a:pt x="2863568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101600" y="-38100"/>
              <a:ext cx="2863568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2205966" y="7036194"/>
            <a:ext cx="2287033" cy="170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4"/>
              </a:lnSpc>
            </a:pPr>
            <a:r>
              <a:rPr lang="en-US" sz="3153">
                <a:solidFill>
                  <a:srgbClr val="000000"/>
                </a:solidFill>
                <a:latin typeface="Milo OT 1"/>
                <a:ea typeface="Milo OT 1"/>
                <a:cs typeface="Milo OT 1"/>
                <a:sym typeface="Milo OT 1"/>
              </a:rPr>
              <a:t>Leadership Development Programs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766750" y="3014271"/>
            <a:ext cx="2922594" cy="1148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4"/>
              </a:lnSpc>
            </a:pPr>
            <a:r>
              <a:rPr lang="en-US" sz="3153">
                <a:solidFill>
                  <a:srgbClr val="000000"/>
                </a:solidFill>
                <a:latin typeface="Milo OT 1"/>
                <a:ea typeface="Milo OT 1"/>
                <a:cs typeface="Milo OT 1"/>
                <a:sym typeface="Milo OT 1"/>
              </a:rPr>
              <a:t>Campus Events and Traditions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634421" y="7036194"/>
            <a:ext cx="2889625" cy="170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4"/>
              </a:lnSpc>
            </a:pPr>
            <a:r>
              <a:rPr lang="en-US" sz="3153">
                <a:solidFill>
                  <a:srgbClr val="000000"/>
                </a:solidFill>
                <a:latin typeface="Milo OT 1"/>
                <a:ea typeface="Milo OT 1"/>
                <a:cs typeface="Milo OT 1"/>
                <a:sym typeface="Milo OT 1"/>
              </a:rPr>
              <a:t>Civic and</a:t>
            </a:r>
          </a:p>
          <a:p>
            <a:pPr algn="ctr">
              <a:lnSpc>
                <a:spcPts val="4414"/>
              </a:lnSpc>
            </a:pPr>
            <a:r>
              <a:rPr lang="en-US" sz="3153">
                <a:solidFill>
                  <a:srgbClr val="000000"/>
                </a:solidFill>
                <a:latin typeface="Milo OT 1"/>
                <a:ea typeface="Milo OT 1"/>
                <a:cs typeface="Milo OT 1"/>
                <a:sym typeface="Milo OT 1"/>
              </a:rPr>
              <a:t>Community Engagement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443173" y="2738046"/>
            <a:ext cx="2990689" cy="170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4"/>
              </a:lnSpc>
            </a:pPr>
            <a:r>
              <a:rPr lang="en-US" sz="3153">
                <a:solidFill>
                  <a:srgbClr val="000000"/>
                </a:solidFill>
                <a:latin typeface="Milo OT 1"/>
                <a:ea typeface="Milo OT 1"/>
                <a:cs typeface="Milo OT 1"/>
                <a:sym typeface="Milo OT 1"/>
              </a:rPr>
              <a:t>Registered Student Organizations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250422" y="103609"/>
            <a:ext cx="13078039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000000"/>
                </a:solidFill>
                <a:latin typeface="League Gothic 3"/>
                <a:ea typeface="League Gothic 3"/>
                <a:cs typeface="League Gothic 3"/>
                <a:sym typeface="League Gothic 3"/>
              </a:rPr>
              <a:t>CENTER FOR STUDENT INVOLVEMENT PROGRAMS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9166" y="3890562"/>
            <a:ext cx="2262172" cy="1783736"/>
          </a:xfrm>
          <a:custGeom>
            <a:avLst/>
            <a:gdLst/>
            <a:ahLst/>
            <a:cxnLst/>
            <a:rect l="l" t="t" r="r" b="b"/>
            <a:pathLst>
              <a:path w="2262172" h="1783736">
                <a:moveTo>
                  <a:pt x="0" y="0"/>
                </a:moveTo>
                <a:lnTo>
                  <a:pt x="2262171" y="0"/>
                </a:lnTo>
                <a:lnTo>
                  <a:pt x="2262171" y="1783736"/>
                </a:lnTo>
                <a:lnTo>
                  <a:pt x="0" y="1783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4621" y="6572387"/>
            <a:ext cx="2422704" cy="1108028"/>
          </a:xfrm>
          <a:custGeom>
            <a:avLst/>
            <a:gdLst/>
            <a:ahLst/>
            <a:cxnLst/>
            <a:rect l="l" t="t" r="r" b="b"/>
            <a:pathLst>
              <a:path w="2422704" h="1108028">
                <a:moveTo>
                  <a:pt x="0" y="0"/>
                </a:moveTo>
                <a:lnTo>
                  <a:pt x="2422703" y="0"/>
                </a:lnTo>
                <a:lnTo>
                  <a:pt x="2422703" y="1108028"/>
                </a:lnTo>
                <a:lnTo>
                  <a:pt x="0" y="1108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2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85902" y="8091759"/>
            <a:ext cx="1836308" cy="2056282"/>
          </a:xfrm>
          <a:custGeom>
            <a:avLst/>
            <a:gdLst/>
            <a:ahLst/>
            <a:cxnLst/>
            <a:rect l="l" t="t" r="r" b="b"/>
            <a:pathLst>
              <a:path w="1836308" h="2056282">
                <a:moveTo>
                  <a:pt x="0" y="0"/>
                </a:moveTo>
                <a:lnTo>
                  <a:pt x="1836308" y="0"/>
                </a:lnTo>
                <a:lnTo>
                  <a:pt x="1836308" y="2056282"/>
                </a:lnTo>
                <a:lnTo>
                  <a:pt x="0" y="2056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80419" y="6209361"/>
            <a:ext cx="2647274" cy="1641014"/>
          </a:xfrm>
          <a:custGeom>
            <a:avLst/>
            <a:gdLst/>
            <a:ahLst/>
            <a:cxnLst/>
            <a:rect l="l" t="t" r="r" b="b"/>
            <a:pathLst>
              <a:path w="2647274" h="1641014">
                <a:moveTo>
                  <a:pt x="0" y="0"/>
                </a:moveTo>
                <a:lnTo>
                  <a:pt x="2647274" y="0"/>
                </a:lnTo>
                <a:lnTo>
                  <a:pt x="2647274" y="1641014"/>
                </a:lnTo>
                <a:lnTo>
                  <a:pt x="0" y="1641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021" t="-23016" r="-10478" b="-2044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9969" y="5916179"/>
            <a:ext cx="2425368" cy="2227379"/>
          </a:xfrm>
          <a:custGeom>
            <a:avLst/>
            <a:gdLst/>
            <a:ahLst/>
            <a:cxnLst/>
            <a:rect l="l" t="t" r="r" b="b"/>
            <a:pathLst>
              <a:path w="2425368" h="2227379">
                <a:moveTo>
                  <a:pt x="0" y="0"/>
                </a:moveTo>
                <a:lnTo>
                  <a:pt x="2425368" y="0"/>
                </a:lnTo>
                <a:lnTo>
                  <a:pt x="2425368" y="2227378"/>
                </a:lnTo>
                <a:lnTo>
                  <a:pt x="0" y="22273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0778" y="1580362"/>
            <a:ext cx="3110389" cy="1502772"/>
          </a:xfrm>
          <a:custGeom>
            <a:avLst/>
            <a:gdLst/>
            <a:ahLst/>
            <a:cxnLst/>
            <a:rect l="l" t="t" r="r" b="b"/>
            <a:pathLst>
              <a:path w="3110389" h="1502772">
                <a:moveTo>
                  <a:pt x="0" y="0"/>
                </a:moveTo>
                <a:lnTo>
                  <a:pt x="3110389" y="0"/>
                </a:lnTo>
                <a:lnTo>
                  <a:pt x="3110389" y="1502772"/>
                </a:lnTo>
                <a:lnTo>
                  <a:pt x="0" y="1502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7641" y="8685173"/>
            <a:ext cx="2576662" cy="1146254"/>
          </a:xfrm>
          <a:custGeom>
            <a:avLst/>
            <a:gdLst/>
            <a:ahLst/>
            <a:cxnLst/>
            <a:rect l="l" t="t" r="r" b="b"/>
            <a:pathLst>
              <a:path w="2576662" h="1146254">
                <a:moveTo>
                  <a:pt x="0" y="0"/>
                </a:moveTo>
                <a:lnTo>
                  <a:pt x="2576662" y="0"/>
                </a:lnTo>
                <a:lnTo>
                  <a:pt x="2576662" y="1146254"/>
                </a:lnTo>
                <a:lnTo>
                  <a:pt x="0" y="11462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07624" y="8077613"/>
            <a:ext cx="2505255" cy="2084573"/>
          </a:xfrm>
          <a:custGeom>
            <a:avLst/>
            <a:gdLst/>
            <a:ahLst/>
            <a:cxnLst/>
            <a:rect l="l" t="t" r="r" b="b"/>
            <a:pathLst>
              <a:path w="2505255" h="2084573">
                <a:moveTo>
                  <a:pt x="0" y="0"/>
                </a:moveTo>
                <a:lnTo>
                  <a:pt x="2505255" y="0"/>
                </a:lnTo>
                <a:lnTo>
                  <a:pt x="2505255" y="2084573"/>
                </a:lnTo>
                <a:lnTo>
                  <a:pt x="0" y="2084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3553" y="4087892"/>
            <a:ext cx="3324838" cy="1479736"/>
          </a:xfrm>
          <a:custGeom>
            <a:avLst/>
            <a:gdLst/>
            <a:ahLst/>
            <a:cxnLst/>
            <a:rect l="l" t="t" r="r" b="b"/>
            <a:pathLst>
              <a:path w="3324838" h="1479736">
                <a:moveTo>
                  <a:pt x="0" y="0"/>
                </a:moveTo>
                <a:lnTo>
                  <a:pt x="3324838" y="0"/>
                </a:lnTo>
                <a:lnTo>
                  <a:pt x="3324838" y="1479736"/>
                </a:lnTo>
                <a:lnTo>
                  <a:pt x="0" y="14797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93836" y="8590114"/>
            <a:ext cx="3117633" cy="1059572"/>
          </a:xfrm>
          <a:custGeom>
            <a:avLst/>
            <a:gdLst/>
            <a:ahLst/>
            <a:cxnLst/>
            <a:rect l="l" t="t" r="r" b="b"/>
            <a:pathLst>
              <a:path w="3117633" h="1059572">
                <a:moveTo>
                  <a:pt x="0" y="0"/>
                </a:moveTo>
                <a:lnTo>
                  <a:pt x="3117633" y="0"/>
                </a:lnTo>
                <a:lnTo>
                  <a:pt x="3117633" y="1059572"/>
                </a:lnTo>
                <a:lnTo>
                  <a:pt x="0" y="1059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21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83970" y="3914094"/>
            <a:ext cx="3040172" cy="1795008"/>
          </a:xfrm>
          <a:custGeom>
            <a:avLst/>
            <a:gdLst/>
            <a:ahLst/>
            <a:cxnLst/>
            <a:rect l="l" t="t" r="r" b="b"/>
            <a:pathLst>
              <a:path w="3040172" h="1795008">
                <a:moveTo>
                  <a:pt x="0" y="0"/>
                </a:moveTo>
                <a:lnTo>
                  <a:pt x="3040172" y="0"/>
                </a:lnTo>
                <a:lnTo>
                  <a:pt x="3040172" y="1795008"/>
                </a:lnTo>
                <a:lnTo>
                  <a:pt x="0" y="17950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01934" y="1677368"/>
            <a:ext cx="2501439" cy="1586303"/>
          </a:xfrm>
          <a:custGeom>
            <a:avLst/>
            <a:gdLst/>
            <a:ahLst/>
            <a:cxnLst/>
            <a:rect l="l" t="t" r="r" b="b"/>
            <a:pathLst>
              <a:path w="2501439" h="1586303">
                <a:moveTo>
                  <a:pt x="0" y="0"/>
                </a:moveTo>
                <a:lnTo>
                  <a:pt x="2501438" y="0"/>
                </a:lnTo>
                <a:lnTo>
                  <a:pt x="2501438" y="1586303"/>
                </a:lnTo>
                <a:lnTo>
                  <a:pt x="0" y="15863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268" b="-2591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86173" y="6088916"/>
            <a:ext cx="3148156" cy="1574078"/>
          </a:xfrm>
          <a:custGeom>
            <a:avLst/>
            <a:gdLst/>
            <a:ahLst/>
            <a:cxnLst/>
            <a:rect l="l" t="t" r="r" b="b"/>
            <a:pathLst>
              <a:path w="3148156" h="1574078">
                <a:moveTo>
                  <a:pt x="0" y="0"/>
                </a:moveTo>
                <a:lnTo>
                  <a:pt x="3148157" y="0"/>
                </a:lnTo>
                <a:lnTo>
                  <a:pt x="3148157" y="1574078"/>
                </a:lnTo>
                <a:lnTo>
                  <a:pt x="0" y="15740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42821" y="1487087"/>
            <a:ext cx="2434861" cy="1988857"/>
          </a:xfrm>
          <a:custGeom>
            <a:avLst/>
            <a:gdLst/>
            <a:ahLst/>
            <a:cxnLst/>
            <a:rect l="l" t="t" r="r" b="b"/>
            <a:pathLst>
              <a:path w="2434861" h="1988857">
                <a:moveTo>
                  <a:pt x="0" y="0"/>
                </a:moveTo>
                <a:lnTo>
                  <a:pt x="2434861" y="0"/>
                </a:lnTo>
                <a:lnTo>
                  <a:pt x="2434861" y="1988857"/>
                </a:lnTo>
                <a:lnTo>
                  <a:pt x="0" y="198885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897" r="-367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1038975" y="-48791"/>
            <a:ext cx="5426897" cy="1077491"/>
            <a:chOff x="0" y="0"/>
            <a:chExt cx="1157124" cy="22974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7125" cy="229743"/>
            </a:xfrm>
            <a:custGeom>
              <a:avLst/>
              <a:gdLst/>
              <a:ahLst/>
              <a:cxnLst/>
              <a:rect l="l" t="t" r="r" b="b"/>
              <a:pathLst>
                <a:path w="1157125" h="229743">
                  <a:moveTo>
                    <a:pt x="203200" y="0"/>
                  </a:moveTo>
                  <a:lnTo>
                    <a:pt x="1157125" y="0"/>
                  </a:lnTo>
                  <a:lnTo>
                    <a:pt x="953925" y="229743"/>
                  </a:lnTo>
                  <a:lnTo>
                    <a:pt x="0" y="2297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953924" cy="267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93761" y="-189472"/>
            <a:ext cx="2664422" cy="1218172"/>
            <a:chOff x="0" y="0"/>
            <a:chExt cx="483446" cy="2210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338485" y="-189472"/>
            <a:ext cx="16901913" cy="1218172"/>
            <a:chOff x="0" y="0"/>
            <a:chExt cx="3066768" cy="2210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066768" cy="221031"/>
            </a:xfrm>
            <a:custGeom>
              <a:avLst/>
              <a:gdLst/>
              <a:ahLst/>
              <a:cxnLst/>
              <a:rect l="l" t="t" r="r" b="b"/>
              <a:pathLst>
                <a:path w="3066768" h="221031">
                  <a:moveTo>
                    <a:pt x="203200" y="0"/>
                  </a:moveTo>
                  <a:lnTo>
                    <a:pt x="3066768" y="0"/>
                  </a:lnTo>
                  <a:lnTo>
                    <a:pt x="2863568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38100"/>
              <a:ext cx="2863568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250422" y="84559"/>
            <a:ext cx="13078039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000000"/>
                </a:solidFill>
                <a:latin typeface="League Gothic 3"/>
                <a:ea typeface="League Gothic 3"/>
                <a:cs typeface="League Gothic 3"/>
                <a:sym typeface="League Gothic 3"/>
              </a:rPr>
              <a:t>CENTER FOR STUDENT INVOLVEMENT PROGRAMS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4534363" y="4220168"/>
            <a:ext cx="3236581" cy="1171587"/>
            <a:chOff x="0" y="0"/>
            <a:chExt cx="4315441" cy="1562115"/>
          </a:xfrm>
        </p:grpSpPr>
        <p:sp>
          <p:nvSpPr>
            <p:cNvPr id="27" name="Freeform 27"/>
            <p:cNvSpPr/>
            <p:nvPr/>
          </p:nvSpPr>
          <p:spPr>
            <a:xfrm>
              <a:off x="0" y="173943"/>
              <a:ext cx="1328712" cy="1155402"/>
            </a:xfrm>
            <a:custGeom>
              <a:avLst/>
              <a:gdLst/>
              <a:ahLst/>
              <a:cxnLst/>
              <a:rect l="l" t="t" r="r" b="b"/>
              <a:pathLst>
                <a:path w="1328712" h="1155402">
                  <a:moveTo>
                    <a:pt x="0" y="0"/>
                  </a:moveTo>
                  <a:lnTo>
                    <a:pt x="1328712" y="0"/>
                  </a:lnTo>
                  <a:lnTo>
                    <a:pt x="1328712" y="1155402"/>
                  </a:lnTo>
                  <a:lnTo>
                    <a:pt x="0" y="1155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406887" y="-104775"/>
              <a:ext cx="2396373" cy="1196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0"/>
                </a:lnSpc>
              </a:pPr>
              <a:r>
                <a:rPr lang="en-US" sz="5393">
                  <a:solidFill>
                    <a:srgbClr val="000000"/>
                  </a:solidFill>
                  <a:latin typeface="League Gothic 2"/>
                  <a:ea typeface="League Gothic 2"/>
                  <a:cs typeface="League Gothic 2"/>
                  <a:sym typeface="League Gothic 2"/>
                </a:rPr>
                <a:t>SHASTA’S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40354" y="747225"/>
              <a:ext cx="1421796" cy="712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2"/>
                </a:lnSpc>
              </a:pPr>
              <a:r>
                <a:rPr lang="en-US" sz="2987">
                  <a:solidFill>
                    <a:srgbClr val="000000"/>
                  </a:solidFill>
                  <a:latin typeface="Milo OT 3"/>
                  <a:ea typeface="Milo OT 3"/>
                  <a:cs typeface="Milo OT 3"/>
                  <a:sym typeface="Milo OT 3"/>
                </a:rPr>
                <a:t>Night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195610" y="492737"/>
              <a:ext cx="2119830" cy="1069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6"/>
                </a:lnSpc>
              </a:pPr>
              <a:r>
                <a:rPr lang="en-US" sz="4454">
                  <a:solidFill>
                    <a:srgbClr val="C8102E"/>
                  </a:solidFill>
                  <a:latin typeface="Milo OT 4"/>
                  <a:ea typeface="Milo OT 4"/>
                  <a:cs typeface="Milo OT 4"/>
                  <a:sym typeface="Milo OT 4"/>
                </a:rPr>
                <a:t>OUT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319111" y="1377050"/>
            <a:ext cx="1969889" cy="1901387"/>
            <a:chOff x="0" y="0"/>
            <a:chExt cx="2626519" cy="2535183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219075"/>
              <a:ext cx="2626519" cy="2493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88"/>
                </a:lnSpc>
              </a:pPr>
              <a:r>
                <a:rPr lang="en-US" sz="11206">
                  <a:solidFill>
                    <a:srgbClr val="C8102E"/>
                  </a:solidFill>
                  <a:latin typeface="League Gothic 2"/>
                  <a:ea typeface="League Gothic 2"/>
                  <a:cs typeface="League Gothic 2"/>
                  <a:sym typeface="League Gothic 2"/>
                </a:rPr>
                <a:t>UH</a:t>
              </a:r>
              <a:r>
                <a:rPr lang="en-US" sz="11206">
                  <a:solidFill>
                    <a:srgbClr val="888B8D"/>
                  </a:solidFill>
                  <a:latin typeface="League Gothic 2"/>
                  <a:ea typeface="League Gothic 2"/>
                  <a:cs typeface="League Gothic 2"/>
                  <a:sym typeface="League Gothic 2"/>
                </a:rPr>
                <a:t>SL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87007" y="1957223"/>
              <a:ext cx="2252504" cy="577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0"/>
                </a:lnSpc>
              </a:pPr>
              <a:r>
                <a:rPr lang="en-US" sz="2621" spc="440">
                  <a:solidFill>
                    <a:srgbClr val="C8102E"/>
                  </a:solidFill>
                  <a:latin typeface="League Gothic 2"/>
                  <a:ea typeface="League Gothic 2"/>
                  <a:cs typeface="League Gothic 2"/>
                  <a:sym typeface="League Gothic 2"/>
                </a:rPr>
                <a:t>SUGAR LAND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919" y="1724343"/>
            <a:ext cx="4503798" cy="3870451"/>
            <a:chOff x="0" y="0"/>
            <a:chExt cx="6005064" cy="516060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005064" cy="5160602"/>
              <a:chOff x="0" y="0"/>
              <a:chExt cx="812800" cy="698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C8102E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514920" y="442509"/>
              <a:ext cx="4975224" cy="4275584"/>
              <a:chOff x="0" y="0"/>
              <a:chExt cx="812800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891476" y="0"/>
            <a:ext cx="4393457" cy="1031879"/>
            <a:chOff x="0" y="0"/>
            <a:chExt cx="1157124" cy="2717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57125" cy="271771"/>
            </a:xfrm>
            <a:custGeom>
              <a:avLst/>
              <a:gdLst/>
              <a:ahLst/>
              <a:cxnLst/>
              <a:rect l="l" t="t" r="r" b="b"/>
              <a:pathLst>
                <a:path w="1157125" h="271771">
                  <a:moveTo>
                    <a:pt x="203200" y="0"/>
                  </a:moveTo>
                  <a:lnTo>
                    <a:pt x="1157125" y="0"/>
                  </a:lnTo>
                  <a:lnTo>
                    <a:pt x="953925" y="271771"/>
                  </a:lnTo>
                  <a:lnTo>
                    <a:pt x="0" y="27177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953924" cy="309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891476" y="9446514"/>
            <a:ext cx="4393457" cy="839228"/>
            <a:chOff x="0" y="0"/>
            <a:chExt cx="1157124" cy="2210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953924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79022" y="-189472"/>
            <a:ext cx="2664422" cy="1218172"/>
            <a:chOff x="0" y="0"/>
            <a:chExt cx="483446" cy="2210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79918" y="9447542"/>
            <a:ext cx="2863526" cy="1218172"/>
            <a:chOff x="0" y="0"/>
            <a:chExt cx="519573" cy="2210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9573" cy="221031"/>
            </a:xfrm>
            <a:custGeom>
              <a:avLst/>
              <a:gdLst/>
              <a:ahLst/>
              <a:cxnLst/>
              <a:rect l="l" t="t" r="r" b="b"/>
              <a:pathLst>
                <a:path w="519573" h="221031">
                  <a:moveTo>
                    <a:pt x="203200" y="0"/>
                  </a:moveTo>
                  <a:lnTo>
                    <a:pt x="519573" y="0"/>
                  </a:lnTo>
                  <a:lnTo>
                    <a:pt x="316373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316373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957913" y="-378944"/>
            <a:ext cx="16269852" cy="1410823"/>
            <a:chOff x="0" y="0"/>
            <a:chExt cx="2952083" cy="25598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952083" cy="255987"/>
            </a:xfrm>
            <a:custGeom>
              <a:avLst/>
              <a:gdLst/>
              <a:ahLst/>
              <a:cxnLst/>
              <a:rect l="l" t="t" r="r" b="b"/>
              <a:pathLst>
                <a:path w="2952083" h="255987">
                  <a:moveTo>
                    <a:pt x="203200" y="0"/>
                  </a:moveTo>
                  <a:lnTo>
                    <a:pt x="2952083" y="0"/>
                  </a:lnTo>
                  <a:lnTo>
                    <a:pt x="2748883" y="255987"/>
                  </a:lnTo>
                  <a:lnTo>
                    <a:pt x="0" y="25598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2748883" cy="294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957913" y="9446514"/>
            <a:ext cx="2664422" cy="1218172"/>
            <a:chOff x="0" y="0"/>
            <a:chExt cx="483446" cy="22103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898843" y="5576063"/>
            <a:ext cx="4503798" cy="3870451"/>
            <a:chOff x="0" y="0"/>
            <a:chExt cx="6005064" cy="5160602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6005064" cy="5160602"/>
              <a:chOff x="0" y="0"/>
              <a:chExt cx="812800" cy="6985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888B8D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514920" y="442509"/>
              <a:ext cx="4975224" cy="4275584"/>
              <a:chOff x="0" y="0"/>
              <a:chExt cx="812800" cy="6985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768743" y="2144158"/>
              <a:ext cx="4542445" cy="696508"/>
            </a:xfrm>
            <a:custGeom>
              <a:avLst/>
              <a:gdLst/>
              <a:ahLst/>
              <a:cxnLst/>
              <a:rect l="l" t="t" r="r" b="b"/>
              <a:pathLst>
                <a:path w="4542445" h="696508">
                  <a:moveTo>
                    <a:pt x="0" y="0"/>
                  </a:moveTo>
                  <a:lnTo>
                    <a:pt x="4542444" y="0"/>
                  </a:lnTo>
                  <a:lnTo>
                    <a:pt x="4542444" y="696508"/>
                  </a:lnTo>
                  <a:lnTo>
                    <a:pt x="0" y="696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6888092" y="1719964"/>
            <a:ext cx="4503798" cy="3870451"/>
            <a:chOff x="0" y="0"/>
            <a:chExt cx="6005064" cy="5160602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6005064" cy="5160602"/>
              <a:chOff x="0" y="0"/>
              <a:chExt cx="812800" cy="6985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866C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514920" y="442509"/>
              <a:ext cx="4975224" cy="4275584"/>
              <a:chOff x="0" y="0"/>
              <a:chExt cx="812800" cy="6985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977230" y="715640"/>
              <a:ext cx="3722366" cy="2945412"/>
            </a:xfrm>
            <a:custGeom>
              <a:avLst/>
              <a:gdLst/>
              <a:ahLst/>
              <a:cxnLst/>
              <a:rect l="l" t="t" r="r" b="b"/>
              <a:pathLst>
                <a:path w="3722366" h="2945412">
                  <a:moveTo>
                    <a:pt x="0" y="0"/>
                  </a:moveTo>
                  <a:lnTo>
                    <a:pt x="3722366" y="0"/>
                  </a:lnTo>
                  <a:lnTo>
                    <a:pt x="3722366" y="2945412"/>
                  </a:lnTo>
                  <a:lnTo>
                    <a:pt x="0" y="2945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7" b="-26501"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3524708" y="3650362"/>
            <a:ext cx="4503798" cy="3870451"/>
            <a:chOff x="0" y="0"/>
            <a:chExt cx="6005064" cy="5160602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6005064" cy="5160602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6BE00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514920" y="442509"/>
              <a:ext cx="4975224" cy="4275584"/>
              <a:chOff x="0" y="0"/>
              <a:chExt cx="812800" cy="6985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814191" y="1630356"/>
              <a:ext cx="4178558" cy="1828050"/>
            </a:xfrm>
            <a:custGeom>
              <a:avLst/>
              <a:gdLst/>
              <a:ahLst/>
              <a:cxnLst/>
              <a:rect l="l" t="t" r="r" b="b"/>
              <a:pathLst>
                <a:path w="4178558" h="1828050">
                  <a:moveTo>
                    <a:pt x="0" y="0"/>
                  </a:moveTo>
                  <a:lnTo>
                    <a:pt x="4178558" y="0"/>
                  </a:lnTo>
                  <a:lnTo>
                    <a:pt x="4178558" y="1828050"/>
                  </a:lnTo>
                  <a:lnTo>
                    <a:pt x="0" y="182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6099"/>
              </a:stretch>
            </a:blipFill>
          </p:spPr>
        </p:sp>
      </p:grpSp>
      <p:grpSp>
        <p:nvGrpSpPr>
          <p:cNvPr id="51" name="Group 51"/>
          <p:cNvGrpSpPr/>
          <p:nvPr/>
        </p:nvGrpSpPr>
        <p:grpSpPr>
          <a:xfrm>
            <a:off x="10260423" y="3659569"/>
            <a:ext cx="4503798" cy="3870451"/>
            <a:chOff x="0" y="0"/>
            <a:chExt cx="6005064" cy="5160602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0"/>
              <a:ext cx="6005064" cy="5160602"/>
              <a:chOff x="0" y="0"/>
              <a:chExt cx="812800" cy="6985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6BE00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514920" y="442509"/>
              <a:ext cx="4975224" cy="4275584"/>
              <a:chOff x="0" y="0"/>
              <a:chExt cx="812800" cy="6985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sp>
          <p:nvSpPr>
            <p:cNvPr id="58" name="Freeform 58"/>
            <p:cNvSpPr/>
            <p:nvPr/>
          </p:nvSpPr>
          <p:spPr>
            <a:xfrm>
              <a:off x="880837" y="1141082"/>
              <a:ext cx="4243389" cy="2878438"/>
            </a:xfrm>
            <a:custGeom>
              <a:avLst/>
              <a:gdLst/>
              <a:ahLst/>
              <a:cxnLst/>
              <a:rect l="l" t="t" r="r" b="b"/>
              <a:pathLst>
                <a:path w="4243389" h="2878438">
                  <a:moveTo>
                    <a:pt x="0" y="0"/>
                  </a:moveTo>
                  <a:lnTo>
                    <a:pt x="4243390" y="0"/>
                  </a:lnTo>
                  <a:lnTo>
                    <a:pt x="4243390" y="2878438"/>
                  </a:lnTo>
                  <a:lnTo>
                    <a:pt x="0" y="287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4391" b="-23027"/>
              </a:stretch>
            </a:blipFill>
          </p:spPr>
        </p:sp>
      </p:grpSp>
      <p:grpSp>
        <p:nvGrpSpPr>
          <p:cNvPr id="59" name="Group 59"/>
          <p:cNvGrpSpPr/>
          <p:nvPr/>
        </p:nvGrpSpPr>
        <p:grpSpPr>
          <a:xfrm>
            <a:off x="13638283" y="1724343"/>
            <a:ext cx="4503798" cy="3870451"/>
            <a:chOff x="0" y="0"/>
            <a:chExt cx="6005064" cy="5160602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6005064" cy="5160602"/>
              <a:chOff x="0" y="0"/>
              <a:chExt cx="812800" cy="6985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C8102E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514920" y="442509"/>
              <a:ext cx="4975224" cy="4275584"/>
              <a:chOff x="0" y="0"/>
              <a:chExt cx="812800" cy="6985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5"/>
                  </a:lnSpc>
                </a:pPr>
                <a:endParaRPr/>
              </a:p>
            </p:txBody>
          </p:sp>
        </p:grpSp>
        <p:sp>
          <p:nvSpPr>
            <p:cNvPr id="66" name="Freeform 66"/>
            <p:cNvSpPr/>
            <p:nvPr/>
          </p:nvSpPr>
          <p:spPr>
            <a:xfrm>
              <a:off x="819068" y="1126903"/>
              <a:ext cx="4366927" cy="2229570"/>
            </a:xfrm>
            <a:custGeom>
              <a:avLst/>
              <a:gdLst/>
              <a:ahLst/>
              <a:cxnLst/>
              <a:rect l="l" t="t" r="r" b="b"/>
              <a:pathLst>
                <a:path w="4366927" h="2229570">
                  <a:moveTo>
                    <a:pt x="0" y="0"/>
                  </a:moveTo>
                  <a:lnTo>
                    <a:pt x="4366928" y="0"/>
                  </a:lnTo>
                  <a:lnTo>
                    <a:pt x="4366928" y="2229570"/>
                  </a:lnTo>
                  <a:lnTo>
                    <a:pt x="0" y="2229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5538" b="-60217"/>
              </a:stretch>
            </a:blipFill>
          </p:spPr>
        </p:sp>
      </p:grpSp>
      <p:sp>
        <p:nvSpPr>
          <p:cNvPr id="67" name="Freeform 67"/>
          <p:cNvSpPr/>
          <p:nvPr/>
        </p:nvSpPr>
        <p:spPr>
          <a:xfrm>
            <a:off x="-24708" y="1724343"/>
            <a:ext cx="4845052" cy="4845052"/>
          </a:xfrm>
          <a:custGeom>
            <a:avLst/>
            <a:gdLst/>
            <a:ahLst/>
            <a:cxnLst/>
            <a:rect l="l" t="t" r="r" b="b"/>
            <a:pathLst>
              <a:path w="4845052" h="4845052">
                <a:moveTo>
                  <a:pt x="0" y="0"/>
                </a:moveTo>
                <a:lnTo>
                  <a:pt x="4845052" y="0"/>
                </a:lnTo>
                <a:lnTo>
                  <a:pt x="4845052" y="4845052"/>
                </a:lnTo>
                <a:lnTo>
                  <a:pt x="0" y="4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8" name="TextBox 68"/>
          <p:cNvSpPr txBox="1"/>
          <p:nvPr/>
        </p:nvSpPr>
        <p:spPr>
          <a:xfrm>
            <a:off x="7652946" y="133350"/>
            <a:ext cx="10635054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FFFFFF"/>
                </a:solidFill>
                <a:latin typeface="League Gothic 3"/>
                <a:ea typeface="League Gothic 3"/>
                <a:cs typeface="League Gothic 3"/>
                <a:sym typeface="League Gothic 3"/>
              </a:rPr>
              <a:t>UNIVERSITY SPONSORED ORGANIZATIONS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50" y="183202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7928" y="2387829"/>
            <a:ext cx="6534491" cy="5511342"/>
            <a:chOff x="0" y="0"/>
            <a:chExt cx="1721018" cy="1451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21018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38975" y="-48791"/>
            <a:ext cx="5426897" cy="1077491"/>
            <a:chOff x="0" y="0"/>
            <a:chExt cx="1157124" cy="2297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125" cy="229743"/>
            </a:xfrm>
            <a:custGeom>
              <a:avLst/>
              <a:gdLst/>
              <a:ahLst/>
              <a:cxnLst/>
              <a:rect l="l" t="t" r="r" b="b"/>
              <a:pathLst>
                <a:path w="1157125" h="229743">
                  <a:moveTo>
                    <a:pt x="203200" y="0"/>
                  </a:moveTo>
                  <a:lnTo>
                    <a:pt x="1157125" y="0"/>
                  </a:lnTo>
                  <a:lnTo>
                    <a:pt x="953925" y="229743"/>
                  </a:lnTo>
                  <a:lnTo>
                    <a:pt x="0" y="2297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953924" cy="267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13974" y="9258300"/>
            <a:ext cx="4393457" cy="1028700"/>
            <a:chOff x="0" y="0"/>
            <a:chExt cx="1157124" cy="2709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125" cy="270933"/>
            </a:xfrm>
            <a:custGeom>
              <a:avLst/>
              <a:gdLst/>
              <a:ahLst/>
              <a:cxnLst/>
              <a:rect l="l" t="t" r="r" b="b"/>
              <a:pathLst>
                <a:path w="1157125" h="270933">
                  <a:moveTo>
                    <a:pt x="203200" y="0"/>
                  </a:moveTo>
                  <a:lnTo>
                    <a:pt x="1157125" y="0"/>
                  </a:lnTo>
                  <a:lnTo>
                    <a:pt x="953925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95392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3761" y="-189472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351714" y="9258300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338485" y="-189472"/>
            <a:ext cx="16901913" cy="1218172"/>
            <a:chOff x="0" y="0"/>
            <a:chExt cx="3066768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66768" cy="221031"/>
            </a:xfrm>
            <a:custGeom>
              <a:avLst/>
              <a:gdLst/>
              <a:ahLst/>
              <a:cxnLst/>
              <a:rect l="l" t="t" r="r" b="b"/>
              <a:pathLst>
                <a:path w="3066768" h="221031">
                  <a:moveTo>
                    <a:pt x="203200" y="0"/>
                  </a:moveTo>
                  <a:lnTo>
                    <a:pt x="3066768" y="0"/>
                  </a:lnTo>
                  <a:lnTo>
                    <a:pt x="2863568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2863568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9260" y="2220949"/>
            <a:ext cx="6709253" cy="5845101"/>
            <a:chOff x="0" y="0"/>
            <a:chExt cx="6350000" cy="55321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F6BE00"/>
            </a:solidFill>
          </p:spPr>
        </p:sp>
      </p:grpSp>
      <p:sp>
        <p:nvSpPr>
          <p:cNvPr id="28" name="AutoShape 28"/>
          <p:cNvSpPr/>
          <p:nvPr/>
        </p:nvSpPr>
        <p:spPr>
          <a:xfrm rot="-7200000">
            <a:off x="-381454" y="6450284"/>
            <a:ext cx="3169616" cy="0"/>
          </a:xfrm>
          <a:prstGeom prst="line">
            <a:avLst/>
          </a:prstGeom>
          <a:ln w="85725" cap="flat">
            <a:solidFill>
              <a:srgbClr val="F6BE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-3600000">
            <a:off x="-386008" y="3748180"/>
            <a:ext cx="3161833" cy="0"/>
          </a:xfrm>
          <a:prstGeom prst="line">
            <a:avLst/>
          </a:prstGeom>
          <a:ln w="85725" cap="flat">
            <a:solidFill>
              <a:srgbClr val="F6BE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2124738" y="2624750"/>
            <a:ext cx="5839248" cy="5056525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7730" r="-7730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0619765" y="1654361"/>
            <a:ext cx="3365249" cy="2892011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398949" y="2887627"/>
            <a:ext cx="3860351" cy="3317489"/>
            <a:chOff x="0" y="0"/>
            <a:chExt cx="812800" cy="6985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949801" y="4786239"/>
            <a:ext cx="4420127" cy="3798547"/>
            <a:chOff x="0" y="0"/>
            <a:chExt cx="812800" cy="6985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3398949" y="84559"/>
            <a:ext cx="4929512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000000"/>
                </a:solidFill>
                <a:latin typeface="League Gothic 3"/>
                <a:ea typeface="League Gothic 3"/>
                <a:cs typeface="League Gothic 3"/>
                <a:sym typeface="League Gothic 3"/>
              </a:rPr>
              <a:t>FY24 HIGHLIGHTS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629333" y="5133655"/>
            <a:ext cx="3061064" cy="254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 Instagram Followers</a:t>
            </a:r>
          </a:p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+24%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065055" y="3129515"/>
            <a:ext cx="2528140" cy="223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2"/>
              </a:lnSpc>
            </a:pPr>
            <a:r>
              <a:rPr lang="en-US" sz="4073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InfraRED Attendance</a:t>
            </a:r>
          </a:p>
          <a:p>
            <a:pPr algn="ctr">
              <a:lnSpc>
                <a:spcPts val="5702"/>
              </a:lnSpc>
            </a:pPr>
            <a:r>
              <a:rPr lang="en-US" sz="4073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2,552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844871" y="1767094"/>
            <a:ext cx="2915036" cy="2283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9"/>
              </a:lnSpc>
            </a:pPr>
            <a:r>
              <a:rPr lang="en-US" sz="4214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Ignite Graduates</a:t>
            </a:r>
          </a:p>
          <a:p>
            <a:pPr algn="ctr">
              <a:lnSpc>
                <a:spcPts val="5899"/>
              </a:lnSpc>
            </a:pPr>
            <a:r>
              <a:rPr lang="en-US" sz="4214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52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50" y="183202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7928" y="2387829"/>
            <a:ext cx="6534491" cy="5511342"/>
            <a:chOff x="0" y="0"/>
            <a:chExt cx="1721018" cy="1451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21018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38975" y="-48791"/>
            <a:ext cx="5426897" cy="1077491"/>
            <a:chOff x="0" y="0"/>
            <a:chExt cx="1157124" cy="2297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125" cy="229743"/>
            </a:xfrm>
            <a:custGeom>
              <a:avLst/>
              <a:gdLst/>
              <a:ahLst/>
              <a:cxnLst/>
              <a:rect l="l" t="t" r="r" b="b"/>
              <a:pathLst>
                <a:path w="1157125" h="229743">
                  <a:moveTo>
                    <a:pt x="203200" y="0"/>
                  </a:moveTo>
                  <a:lnTo>
                    <a:pt x="1157125" y="0"/>
                  </a:lnTo>
                  <a:lnTo>
                    <a:pt x="953925" y="229743"/>
                  </a:lnTo>
                  <a:lnTo>
                    <a:pt x="0" y="2297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953924" cy="267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13974" y="9258300"/>
            <a:ext cx="4393457" cy="1028700"/>
            <a:chOff x="0" y="0"/>
            <a:chExt cx="1157124" cy="2709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125" cy="270933"/>
            </a:xfrm>
            <a:custGeom>
              <a:avLst/>
              <a:gdLst/>
              <a:ahLst/>
              <a:cxnLst/>
              <a:rect l="l" t="t" r="r" b="b"/>
              <a:pathLst>
                <a:path w="1157125" h="270933">
                  <a:moveTo>
                    <a:pt x="203200" y="0"/>
                  </a:moveTo>
                  <a:lnTo>
                    <a:pt x="1157125" y="0"/>
                  </a:lnTo>
                  <a:lnTo>
                    <a:pt x="953925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95392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3761" y="-189472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351714" y="9258300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338485" y="-189472"/>
            <a:ext cx="16901913" cy="1218172"/>
            <a:chOff x="0" y="0"/>
            <a:chExt cx="3066768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66768" cy="221031"/>
            </a:xfrm>
            <a:custGeom>
              <a:avLst/>
              <a:gdLst/>
              <a:ahLst/>
              <a:cxnLst/>
              <a:rect l="l" t="t" r="r" b="b"/>
              <a:pathLst>
                <a:path w="3066768" h="221031">
                  <a:moveTo>
                    <a:pt x="203200" y="0"/>
                  </a:moveTo>
                  <a:lnTo>
                    <a:pt x="3066768" y="0"/>
                  </a:lnTo>
                  <a:lnTo>
                    <a:pt x="2863568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2863568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9260" y="2220949"/>
            <a:ext cx="6709253" cy="5845101"/>
            <a:chOff x="0" y="0"/>
            <a:chExt cx="6350000" cy="55321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F6BE00"/>
            </a:solidFill>
          </p:spPr>
        </p:sp>
      </p:grpSp>
      <p:sp>
        <p:nvSpPr>
          <p:cNvPr id="28" name="AutoShape 28"/>
          <p:cNvSpPr/>
          <p:nvPr/>
        </p:nvSpPr>
        <p:spPr>
          <a:xfrm rot="-7200000">
            <a:off x="-381454" y="6450284"/>
            <a:ext cx="3169616" cy="0"/>
          </a:xfrm>
          <a:prstGeom prst="line">
            <a:avLst/>
          </a:prstGeom>
          <a:ln w="85725" cap="flat">
            <a:solidFill>
              <a:srgbClr val="F6BE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-3600000">
            <a:off x="-386008" y="3748180"/>
            <a:ext cx="3161833" cy="0"/>
          </a:xfrm>
          <a:prstGeom prst="line">
            <a:avLst/>
          </a:prstGeom>
          <a:ln w="85725" cap="flat">
            <a:solidFill>
              <a:srgbClr val="F6BE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2124738" y="2624750"/>
            <a:ext cx="5839248" cy="5056525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5787" t="-33980" r="-4203" b="-35287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1942508" y="84559"/>
            <a:ext cx="6385953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000000"/>
                </a:solidFill>
                <a:latin typeface="League Gothic 3"/>
                <a:ea typeface="League Gothic 3"/>
                <a:cs typeface="League Gothic 3"/>
                <a:sym typeface="League Gothic 3"/>
              </a:rPr>
              <a:t>STUDENT EXPERIENCE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935420" y="1153669"/>
            <a:ext cx="8828683" cy="8051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245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I absolutely love working for the Center of Student Involvement. My time as a Cougar Involvement Ambassador has shown me how much work it takes to have a </a:t>
            </a:r>
            <a:r>
              <a:rPr lang="en-US" sz="3245" u="sng">
                <a:solidFill>
                  <a:srgbClr val="C8102E"/>
                </a:solidFill>
                <a:latin typeface="Milo OT 2"/>
                <a:ea typeface="Milo OT 2"/>
                <a:cs typeface="Milo OT 2"/>
                <a:sym typeface="Milo OT 2"/>
              </a:rPr>
              <a:t>thriving student organization</a:t>
            </a:r>
            <a:r>
              <a:rPr lang="en-US" sz="3245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! I find so much pride and joy from ensuring all student organizations have the knowledge and tools they need to get students on campus engaged. </a:t>
            </a:r>
            <a:r>
              <a:rPr lang="en-US" sz="3245" u="sng">
                <a:solidFill>
                  <a:srgbClr val="C8102E"/>
                </a:solidFill>
                <a:latin typeface="Milo OT 2"/>
                <a:ea typeface="Milo OT 2"/>
                <a:cs typeface="Milo OT 2"/>
                <a:sym typeface="Milo OT 2"/>
              </a:rPr>
              <a:t>I have learned and grown so much</a:t>
            </a:r>
            <a:r>
              <a:rPr lang="en-US" sz="3245">
                <a:solidFill>
                  <a:srgbClr val="000000"/>
                </a:solidFill>
                <a:latin typeface="Milo OT 2"/>
                <a:ea typeface="Milo OT 2"/>
                <a:cs typeface="Milo OT 2"/>
                <a:sym typeface="Milo OT 2"/>
              </a:rPr>
              <a:t> from this job and I am so thankful to interact with some of the hardest working people on campus. </a:t>
            </a:r>
          </a:p>
          <a:p>
            <a:pPr algn="ctr">
              <a:lnSpc>
                <a:spcPts val="4543"/>
              </a:lnSpc>
            </a:pPr>
            <a:endParaRPr lang="en-US" sz="3245">
              <a:solidFill>
                <a:srgbClr val="000000"/>
              </a:solidFill>
              <a:latin typeface="Milo OT 2"/>
              <a:ea typeface="Milo OT 2"/>
              <a:cs typeface="Milo OT 2"/>
              <a:sym typeface="Milo OT 2"/>
            </a:endParaRPr>
          </a:p>
          <a:p>
            <a:pPr algn="ctr">
              <a:lnSpc>
                <a:spcPts val="4543"/>
              </a:lnSpc>
            </a:pPr>
            <a:r>
              <a:rPr lang="en-US" sz="3245">
                <a:solidFill>
                  <a:srgbClr val="000000"/>
                </a:solidFill>
                <a:latin typeface="Milo OT 5"/>
                <a:ea typeface="Milo OT 5"/>
                <a:cs typeface="Milo OT 5"/>
                <a:sym typeface="Milo OT 5"/>
              </a:rPr>
              <a:t>Madison Rainwater</a:t>
            </a:r>
          </a:p>
          <a:p>
            <a:pPr algn="ctr">
              <a:lnSpc>
                <a:spcPts val="4543"/>
              </a:lnSpc>
            </a:pPr>
            <a:r>
              <a:rPr lang="en-US" sz="3245">
                <a:solidFill>
                  <a:srgbClr val="000000"/>
                </a:solidFill>
                <a:latin typeface="Milo OT 5"/>
                <a:ea typeface="Milo OT 5"/>
                <a:cs typeface="Milo OT 5"/>
                <a:sym typeface="Milo OT 5"/>
              </a:rPr>
              <a:t>Cougar Involvement Ambassador</a:t>
            </a:r>
          </a:p>
          <a:p>
            <a:pPr algn="ctr">
              <a:lnSpc>
                <a:spcPts val="4543"/>
              </a:lnSpc>
            </a:pPr>
            <a:r>
              <a:rPr lang="en-US" sz="3245">
                <a:solidFill>
                  <a:srgbClr val="000000"/>
                </a:solidFill>
                <a:latin typeface="Milo OT 5"/>
                <a:ea typeface="Milo OT 5"/>
                <a:cs typeface="Milo OT 5"/>
                <a:sym typeface="Milo OT 5"/>
              </a:rPr>
              <a:t>Political Science, Sophomore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50" y="183202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7928" y="2387829"/>
            <a:ext cx="6534491" cy="5511342"/>
            <a:chOff x="0" y="0"/>
            <a:chExt cx="1721018" cy="1451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21018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38975" y="-48791"/>
            <a:ext cx="5426897" cy="1077491"/>
            <a:chOff x="0" y="0"/>
            <a:chExt cx="1157124" cy="2297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125" cy="229743"/>
            </a:xfrm>
            <a:custGeom>
              <a:avLst/>
              <a:gdLst/>
              <a:ahLst/>
              <a:cxnLst/>
              <a:rect l="l" t="t" r="r" b="b"/>
              <a:pathLst>
                <a:path w="1157125" h="229743">
                  <a:moveTo>
                    <a:pt x="203200" y="0"/>
                  </a:moveTo>
                  <a:lnTo>
                    <a:pt x="1157125" y="0"/>
                  </a:lnTo>
                  <a:lnTo>
                    <a:pt x="953925" y="229743"/>
                  </a:lnTo>
                  <a:lnTo>
                    <a:pt x="0" y="2297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953924" cy="267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13974" y="9258300"/>
            <a:ext cx="4393457" cy="1028700"/>
            <a:chOff x="0" y="0"/>
            <a:chExt cx="1157124" cy="2709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125" cy="270933"/>
            </a:xfrm>
            <a:custGeom>
              <a:avLst/>
              <a:gdLst/>
              <a:ahLst/>
              <a:cxnLst/>
              <a:rect l="l" t="t" r="r" b="b"/>
              <a:pathLst>
                <a:path w="1157125" h="270933">
                  <a:moveTo>
                    <a:pt x="203200" y="0"/>
                  </a:moveTo>
                  <a:lnTo>
                    <a:pt x="1157125" y="0"/>
                  </a:lnTo>
                  <a:lnTo>
                    <a:pt x="953925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95392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351714" y="9258300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88B8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90202" y="-189472"/>
            <a:ext cx="15528822" cy="1218172"/>
            <a:chOff x="0" y="0"/>
            <a:chExt cx="2817627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17627" cy="221031"/>
            </a:xfrm>
            <a:custGeom>
              <a:avLst/>
              <a:gdLst/>
              <a:ahLst/>
              <a:cxnLst/>
              <a:rect l="l" t="t" r="r" b="b"/>
              <a:pathLst>
                <a:path w="2817627" h="221031">
                  <a:moveTo>
                    <a:pt x="203200" y="0"/>
                  </a:moveTo>
                  <a:lnTo>
                    <a:pt x="2817627" y="0"/>
                  </a:lnTo>
                  <a:lnTo>
                    <a:pt x="2614427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2614427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22671" y="2220949"/>
            <a:ext cx="6709253" cy="5845101"/>
            <a:chOff x="0" y="0"/>
            <a:chExt cx="6350000" cy="55321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28" name="AutoShape 28"/>
          <p:cNvSpPr/>
          <p:nvPr/>
        </p:nvSpPr>
        <p:spPr>
          <a:xfrm rot="-7200000">
            <a:off x="-458042" y="6450284"/>
            <a:ext cx="3169616" cy="0"/>
          </a:xfrm>
          <a:prstGeom prst="line">
            <a:avLst/>
          </a:prstGeom>
          <a:ln w="85725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-3600000">
            <a:off x="-462597" y="3748180"/>
            <a:ext cx="3161833" cy="0"/>
          </a:xfrm>
          <a:prstGeom prst="line">
            <a:avLst/>
          </a:prstGeom>
          <a:ln w="85725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0" name="Group 30"/>
          <p:cNvGrpSpPr/>
          <p:nvPr/>
        </p:nvGrpSpPr>
        <p:grpSpPr>
          <a:xfrm>
            <a:off x="10619765" y="1675792"/>
            <a:ext cx="3365249" cy="2892011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6BE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398949" y="2909058"/>
            <a:ext cx="3860351" cy="3317489"/>
            <a:chOff x="0" y="0"/>
            <a:chExt cx="812800" cy="6985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C8102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949801" y="4766986"/>
            <a:ext cx="4420127" cy="3798547"/>
            <a:chOff x="0" y="0"/>
            <a:chExt cx="812800" cy="6985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866C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2067588" y="2634275"/>
            <a:ext cx="5839248" cy="5056525"/>
            <a:chOff x="0" y="0"/>
            <a:chExt cx="4282440" cy="3708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26986" b="-26986"/>
              </a:stretch>
            </a:blipFill>
          </p:spPr>
        </p:sp>
      </p:grpSp>
      <p:sp>
        <p:nvSpPr>
          <p:cNvPr id="41" name="TextBox 41"/>
          <p:cNvSpPr txBox="1"/>
          <p:nvPr/>
        </p:nvSpPr>
        <p:spPr>
          <a:xfrm>
            <a:off x="11285075" y="2195650"/>
            <a:ext cx="2034629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CSI Event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Attendance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39,906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4039" y="5358199"/>
            <a:ext cx="4619870" cy="333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1"/>
              </a:lnSpc>
            </a:pPr>
            <a:r>
              <a:rPr lang="en-US" sz="3708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Registered </a:t>
            </a:r>
          </a:p>
          <a:p>
            <a:pPr algn="ctr">
              <a:lnSpc>
                <a:spcPts val="5191"/>
              </a:lnSpc>
            </a:pPr>
            <a:r>
              <a:rPr lang="en-US" sz="3708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Student</a:t>
            </a:r>
          </a:p>
          <a:p>
            <a:pPr algn="ctr">
              <a:lnSpc>
                <a:spcPts val="5191"/>
              </a:lnSpc>
            </a:pPr>
            <a:r>
              <a:rPr lang="en-US" sz="3708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Organizations</a:t>
            </a:r>
          </a:p>
          <a:p>
            <a:pPr algn="ctr">
              <a:lnSpc>
                <a:spcPts val="5191"/>
              </a:lnSpc>
            </a:pPr>
            <a:r>
              <a:rPr lang="en-US" sz="3708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537</a:t>
            </a:r>
          </a:p>
          <a:p>
            <a:pPr algn="ctr">
              <a:lnSpc>
                <a:spcPts val="5191"/>
              </a:lnSpc>
            </a:pPr>
            <a:endParaRPr lang="en-US" sz="3708">
              <a:solidFill>
                <a:srgbClr val="FFFFFF"/>
              </a:solidFill>
              <a:latin typeface="Milo OT 2"/>
              <a:ea typeface="Milo OT 2"/>
              <a:cs typeface="Milo OT 2"/>
              <a:sym typeface="Milo OT 2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3472496" y="3641655"/>
            <a:ext cx="3786804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Event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Registrations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ilo OT 2"/>
                <a:ea typeface="Milo OT 2"/>
                <a:cs typeface="Milo OT 2"/>
                <a:sym typeface="Milo OT 2"/>
              </a:rPr>
              <a:t>8,675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390139" y="133350"/>
            <a:ext cx="12580523" cy="9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7209">
                <a:solidFill>
                  <a:srgbClr val="FFFFFF"/>
                </a:solidFill>
                <a:latin typeface="League Gothic 3"/>
                <a:ea typeface="League Gothic 3"/>
                <a:cs typeface="League Gothic 3"/>
                <a:sym typeface="League Gothic 3"/>
              </a:rPr>
              <a:t>FY24 HIGHLIGHTS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2CC43A5283D4FBA70E9D123103D21" ma:contentTypeVersion="0" ma:contentTypeDescription="Create a new document." ma:contentTypeScope="" ma:versionID="f26ffb47e3212fdbe088679ed28b322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764bea3eb9b1a5be8fd57fac5fb459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1DC006-0690-448D-BB86-55D80E4BD039}"/>
</file>

<file path=customXml/itemProps2.xml><?xml version="1.0" encoding="utf-8"?>
<ds:datastoreItem xmlns:ds="http://schemas.openxmlformats.org/officeDocument/2006/customXml" ds:itemID="{25D3155D-7E59-4D70-BB6C-5051C610B9B4}"/>
</file>

<file path=customXml/itemProps3.xml><?xml version="1.0" encoding="utf-8"?>
<ds:datastoreItem xmlns:ds="http://schemas.openxmlformats.org/officeDocument/2006/customXml" ds:itemID="{654059CB-D8A4-420A-8607-B4CF8F25643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816</Words>
  <Application>Microsoft Office PowerPoint</Application>
  <PresentationFormat>Custom</PresentationFormat>
  <Paragraphs>162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Milo OT 6</vt:lpstr>
      <vt:lpstr>League Gothic 2</vt:lpstr>
      <vt:lpstr>Milo OT 1</vt:lpstr>
      <vt:lpstr>Milo OT 2</vt:lpstr>
      <vt:lpstr>Arial</vt:lpstr>
      <vt:lpstr>Milo OT 5</vt:lpstr>
      <vt:lpstr>League Gothic 1</vt:lpstr>
      <vt:lpstr>League Gothic 3</vt:lpstr>
      <vt:lpstr>Calibri</vt:lpstr>
      <vt:lpstr>Milo OT 3</vt:lpstr>
      <vt:lpstr>Milo OT 4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 SFAC FY26</dc:title>
  <dc:creator>Kaesebier, Katy</dc:creator>
  <cp:lastModifiedBy>Kaesebier, Katy</cp:lastModifiedBy>
  <cp:revision>2</cp:revision>
  <dcterms:created xsi:type="dcterms:W3CDTF">2006-08-16T00:00:00Z</dcterms:created>
  <dcterms:modified xsi:type="dcterms:W3CDTF">2024-10-17T22:24:20Z</dcterms:modified>
  <dc:identifier>DAGTvsTUg-Q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0x0101006DF2CC43A5283D4FBA70E9D123103D21</vt:lpwstr>
  </property>
</Properties>
</file>