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direk Sans Bold" panose="020B0604020202020204" charset="-34"/>
      <p:regular r:id="rId23"/>
    </p:embeddedFont>
    <p:embeddedFont>
      <p:font typeface="Adirek Sans Medium" panose="020B0604020202020204" charset="-34"/>
      <p:regular r:id="rId24"/>
    </p:embeddedFont>
    <p:embeddedFont>
      <p:font typeface="Adirek Sans Ultra-Bold" panose="020B0604020202020204" charset="-34"/>
      <p:regular r:id="rId25"/>
    </p:embeddedFont>
    <p:embeddedFont>
      <p:font typeface="Archivo Black" panose="020B0604020202020204" charset="0"/>
      <p:regular r:id="rId26"/>
    </p:embeddedFont>
    <p:embeddedFont>
      <p:font typeface="Calibri" panose="020F0502020204030204" pitchFamily="34" charset="0"/>
      <p:regular r:id="rId27"/>
      <p:bold r:id="rId28"/>
      <p:italic r:id="rId29"/>
      <p:boldItalic r:id="rId30"/>
    </p:embeddedFont>
    <p:embeddedFont>
      <p:font typeface="League Spartan" panose="020B0604020202020204" charset="0"/>
      <p:regular r:id="rId31"/>
    </p:embeddedFont>
    <p:embeddedFont>
      <p:font typeface="Milo OT" panose="020B0604020202020204" charset="0"/>
      <p:regular r:id="rId32"/>
    </p:embeddedFont>
    <p:embeddedFont>
      <p:font typeface="Montserrat Classic" panose="020B0604020202020204" charset="0"/>
      <p:regular r:id="rId33"/>
    </p:embeddedFont>
    <p:embeddedFont>
      <p:font typeface="Montserrat Classic Bold" panose="020B0604020202020204" charset="0"/>
      <p:regular r:id="rId34"/>
    </p:embeddedFont>
    <p:embeddedFont>
      <p:font typeface="Open Sans" panose="020B0606030504020204" pitchFamily="34" charset="0"/>
      <p:regular r:id="rId35"/>
      <p:bold r:id="rId36"/>
      <p:italic r:id="rId37"/>
      <p:boldItalic r:id="rId38"/>
    </p:embeddedFont>
    <p:embeddedFont>
      <p:font typeface="Open Sans Bold" panose="020B0806030504020204" charset="0"/>
      <p:regular r:id="rId39"/>
    </p:embeddedFont>
    <p:embeddedFont>
      <p:font typeface="Open Sauce" panose="020B0604020202020204" charset="0"/>
      <p:regular r:id="rId40"/>
    </p:embeddedFont>
    <p:embeddedFont>
      <p:font typeface="Open Sauce Bold" panose="020B0604020202020204" charset="0"/>
      <p:regular r:id="rId41"/>
    </p:embeddedFont>
    <p:embeddedFont>
      <p:font typeface="Poppins Medium" panose="00000600000000000000" pitchFamily="2" charset="0"/>
      <p:regular r:id="rId42"/>
    </p:embeddedFont>
    <p:embeddedFont>
      <p:font typeface="Poppins Semi-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117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jpe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svg"/><Relationship Id="rId7"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49.svg"/><Relationship Id="rId4" Type="http://schemas.openxmlformats.org/officeDocument/2006/relationships/image" Target="../media/image4.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4.jpe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jpe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2.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jpe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svg"/><Relationship Id="rId4" Type="http://schemas.openxmlformats.org/officeDocument/2006/relationships/image" Target="../media/image10.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9.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0.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jpe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6.svg"/><Relationship Id="rId5" Type="http://schemas.openxmlformats.org/officeDocument/2006/relationships/image" Target="../media/image10.sv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77056" y="0"/>
            <a:ext cx="18288000" cy="13817485"/>
          </a:xfrm>
          <a:custGeom>
            <a:avLst/>
            <a:gdLst/>
            <a:ahLst/>
            <a:cxnLst/>
            <a:rect l="l" t="t" r="r" b="b"/>
            <a:pathLst>
              <a:path w="18288000" h="13817485">
                <a:moveTo>
                  <a:pt x="0" y="0"/>
                </a:moveTo>
                <a:lnTo>
                  <a:pt x="18288000" y="0"/>
                </a:lnTo>
                <a:lnTo>
                  <a:pt x="18288000" y="13817485"/>
                </a:lnTo>
                <a:lnTo>
                  <a:pt x="0" y="13817485"/>
                </a:lnTo>
                <a:lnTo>
                  <a:pt x="0" y="0"/>
                </a:lnTo>
                <a:close/>
              </a:path>
            </a:pathLst>
          </a:custGeom>
          <a:blipFill>
            <a:blip r:embed="rId2">
              <a:alphaModFix amt="65999"/>
            </a:blip>
            <a:stretch>
              <a:fillRect l="-13490" r="-20925" b="-18603"/>
            </a:stretch>
          </a:blipFill>
        </p:spPr>
      </p:sp>
      <p:sp>
        <p:nvSpPr>
          <p:cNvPr id="3" name="Freeform 3"/>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335507" y="6805714"/>
            <a:ext cx="9904959" cy="680751"/>
          </a:xfrm>
          <a:custGeom>
            <a:avLst/>
            <a:gdLst/>
            <a:ahLst/>
            <a:cxnLst/>
            <a:rect l="l" t="t" r="r" b="b"/>
            <a:pathLst>
              <a:path w="9904959" h="680751">
                <a:moveTo>
                  <a:pt x="0" y="0"/>
                </a:moveTo>
                <a:lnTo>
                  <a:pt x="9904959" y="0"/>
                </a:lnTo>
                <a:lnTo>
                  <a:pt x="9904959" y="680751"/>
                </a:lnTo>
                <a:lnTo>
                  <a:pt x="0" y="680751"/>
                </a:lnTo>
                <a:lnTo>
                  <a:pt x="0" y="0"/>
                </a:lnTo>
                <a:close/>
              </a:path>
            </a:pathLst>
          </a:custGeom>
          <a:blipFill>
            <a:blip r:embed="rId5"/>
            <a:stretch>
              <a:fillRect t="-187363"/>
            </a:stretch>
          </a:blipFill>
        </p:spPr>
      </p:sp>
      <p:grpSp>
        <p:nvGrpSpPr>
          <p:cNvPr id="5" name="Group 5"/>
          <p:cNvGrpSpPr/>
          <p:nvPr/>
        </p:nvGrpSpPr>
        <p:grpSpPr>
          <a:xfrm>
            <a:off x="3769196" y="2907123"/>
            <a:ext cx="10903721" cy="3393216"/>
            <a:chOff x="0" y="0"/>
            <a:chExt cx="14538294" cy="4524288"/>
          </a:xfrm>
        </p:grpSpPr>
        <p:sp>
          <p:nvSpPr>
            <p:cNvPr id="6" name="TextBox 6"/>
            <p:cNvSpPr txBox="1"/>
            <p:nvPr/>
          </p:nvSpPr>
          <p:spPr>
            <a:xfrm>
              <a:off x="0" y="822238"/>
              <a:ext cx="14538294" cy="3702050"/>
            </a:xfrm>
            <a:prstGeom prst="rect">
              <a:avLst/>
            </a:prstGeom>
          </p:spPr>
          <p:txBody>
            <a:bodyPr lIns="0" tIns="0" rIns="0" bIns="0" rtlCol="0" anchor="t">
              <a:spAutoFit/>
            </a:bodyPr>
            <a:lstStyle/>
            <a:p>
              <a:pPr algn="ctr">
                <a:lnSpc>
                  <a:spcPts val="10725"/>
                </a:lnSpc>
              </a:pPr>
              <a:r>
                <a:rPr lang="en-US" sz="9750" b="1" spc="975">
                  <a:solidFill>
                    <a:srgbClr val="000000"/>
                  </a:solidFill>
                  <a:latin typeface="Open Sans Bold"/>
                  <a:ea typeface="Open Sans Bold"/>
                  <a:cs typeface="Open Sans Bold"/>
                  <a:sym typeface="Open Sans Bold"/>
                </a:rPr>
                <a:t>HOMECOMING BOARD</a:t>
              </a:r>
            </a:p>
          </p:txBody>
        </p:sp>
        <p:sp>
          <p:nvSpPr>
            <p:cNvPr id="7" name="TextBox 7"/>
            <p:cNvSpPr txBox="1"/>
            <p:nvPr/>
          </p:nvSpPr>
          <p:spPr>
            <a:xfrm>
              <a:off x="0" y="-47625"/>
              <a:ext cx="14538294" cy="498475"/>
            </a:xfrm>
            <a:prstGeom prst="rect">
              <a:avLst/>
            </a:prstGeom>
          </p:spPr>
          <p:txBody>
            <a:bodyPr lIns="0" tIns="0" rIns="0" bIns="0" rtlCol="0" anchor="t">
              <a:spAutoFit/>
            </a:bodyPr>
            <a:lstStyle/>
            <a:p>
              <a:pPr algn="ctr">
                <a:lnSpc>
                  <a:spcPts val="3262"/>
                </a:lnSpc>
              </a:pPr>
              <a:endParaRPr/>
            </a:p>
          </p:txBody>
        </p:sp>
      </p:grpSp>
      <p:sp>
        <p:nvSpPr>
          <p:cNvPr id="8" name="Freeform 8"/>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3499598" y="6570711"/>
            <a:ext cx="11576777" cy="1036458"/>
          </a:xfrm>
          <a:prstGeom prst="rect">
            <a:avLst/>
          </a:prstGeom>
        </p:spPr>
        <p:txBody>
          <a:bodyPr lIns="0" tIns="0" rIns="0" bIns="0" rtlCol="0" anchor="t">
            <a:spAutoFit/>
          </a:bodyPr>
          <a:lstStyle/>
          <a:p>
            <a:pPr algn="ctr">
              <a:lnSpc>
                <a:spcPts val="8497"/>
              </a:lnSpc>
            </a:pPr>
            <a:r>
              <a:rPr lang="en-US" sz="6069" spc="606">
                <a:solidFill>
                  <a:srgbClr val="000000"/>
                </a:solidFill>
                <a:latin typeface="Open Sans"/>
                <a:ea typeface="Open Sans"/>
                <a:cs typeface="Open Sans"/>
                <a:sym typeface="Open Sans"/>
              </a:rPr>
              <a:t>SFAC FY26 PRESENTATION</a:t>
            </a:r>
          </a:p>
        </p:txBody>
      </p:sp>
      <p:sp>
        <p:nvSpPr>
          <p:cNvPr id="10" name="Freeform 10"/>
          <p:cNvSpPr/>
          <p:nvPr/>
        </p:nvSpPr>
        <p:spPr>
          <a:xfrm>
            <a:off x="1249742" y="8777230"/>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2465284" y="526229"/>
            <a:ext cx="15711352" cy="2639917"/>
            <a:chOff x="0" y="0"/>
            <a:chExt cx="1302568" cy="218865"/>
          </a:xfrm>
        </p:grpSpPr>
        <p:sp>
          <p:nvSpPr>
            <p:cNvPr id="4" name="Freeform 4"/>
            <p:cNvSpPr/>
            <p:nvPr/>
          </p:nvSpPr>
          <p:spPr>
            <a:xfrm>
              <a:off x="0" y="0"/>
              <a:ext cx="1302568" cy="218865"/>
            </a:xfrm>
            <a:custGeom>
              <a:avLst/>
              <a:gdLst/>
              <a:ahLst/>
              <a:cxnLst/>
              <a:rect l="l" t="t" r="r" b="b"/>
              <a:pathLst>
                <a:path w="1302568" h="218865">
                  <a:moveTo>
                    <a:pt x="1099368" y="0"/>
                  </a:moveTo>
                  <a:lnTo>
                    <a:pt x="0" y="0"/>
                  </a:lnTo>
                  <a:lnTo>
                    <a:pt x="203200" y="218865"/>
                  </a:lnTo>
                  <a:lnTo>
                    <a:pt x="1302568" y="218865"/>
                  </a:lnTo>
                  <a:lnTo>
                    <a:pt x="1099368" y="0"/>
                  </a:lnTo>
                  <a:close/>
                </a:path>
              </a:pathLst>
            </a:custGeom>
            <a:gradFill rotWithShape="1">
              <a:gsLst>
                <a:gs pos="0">
                  <a:srgbClr val="A20000">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5" name="TextBox 5"/>
            <p:cNvSpPr txBox="1"/>
            <p:nvPr/>
          </p:nvSpPr>
          <p:spPr>
            <a:xfrm>
              <a:off x="101600" y="-19050"/>
              <a:ext cx="1099368"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725167" y="1028700"/>
            <a:ext cx="8426809" cy="2315280"/>
            <a:chOff x="0" y="0"/>
            <a:chExt cx="11235746" cy="3087040"/>
          </a:xfrm>
        </p:grpSpPr>
        <p:sp>
          <p:nvSpPr>
            <p:cNvPr id="8" name="TextBox 8"/>
            <p:cNvSpPr txBox="1"/>
            <p:nvPr/>
          </p:nvSpPr>
          <p:spPr>
            <a:xfrm>
              <a:off x="0" y="2718784"/>
              <a:ext cx="11235746" cy="368255"/>
            </a:xfrm>
            <a:prstGeom prst="rect">
              <a:avLst/>
            </a:prstGeom>
          </p:spPr>
          <p:txBody>
            <a:bodyPr lIns="0" tIns="0" rIns="0" bIns="0" rtlCol="0" anchor="t">
              <a:spAutoFit/>
            </a:bodyPr>
            <a:lstStyle/>
            <a:p>
              <a:pPr algn="ctr">
                <a:lnSpc>
                  <a:spcPts val="2309"/>
                </a:lnSpc>
              </a:pPr>
              <a:endParaRPr/>
            </a:p>
          </p:txBody>
        </p:sp>
        <p:sp>
          <p:nvSpPr>
            <p:cNvPr id="9" name="TextBox 9"/>
            <p:cNvSpPr txBox="1"/>
            <p:nvPr/>
          </p:nvSpPr>
          <p:spPr>
            <a:xfrm>
              <a:off x="0" y="-57150"/>
              <a:ext cx="11235746" cy="636203"/>
            </a:xfrm>
            <a:prstGeom prst="rect">
              <a:avLst/>
            </a:prstGeom>
          </p:spPr>
          <p:txBody>
            <a:bodyPr lIns="0" tIns="0" rIns="0" bIns="0" rtlCol="0" anchor="t">
              <a:spAutoFit/>
            </a:bodyPr>
            <a:lstStyle/>
            <a:p>
              <a:pPr algn="ctr">
                <a:lnSpc>
                  <a:spcPts val="3989"/>
                </a:lnSpc>
              </a:pPr>
              <a:endParaRPr/>
            </a:p>
          </p:txBody>
        </p:sp>
      </p:grpSp>
      <p:sp>
        <p:nvSpPr>
          <p:cNvPr id="10" name="Freeform 10"/>
          <p:cNvSpPr/>
          <p:nvPr/>
        </p:nvSpPr>
        <p:spPr>
          <a:xfrm>
            <a:off x="1182812" y="135429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829969" y="688658"/>
            <a:ext cx="14534322" cy="613410"/>
          </a:xfrm>
          <a:prstGeom prst="rect">
            <a:avLst/>
          </a:prstGeom>
        </p:spPr>
        <p:txBody>
          <a:bodyPr lIns="0" tIns="0" rIns="0" bIns="0" rtlCol="0" anchor="t">
            <a:spAutoFit/>
          </a:bodyPr>
          <a:lstStyle/>
          <a:p>
            <a:pPr algn="ctr">
              <a:lnSpc>
                <a:spcPts val="5040"/>
              </a:lnSpc>
            </a:pPr>
            <a:r>
              <a:rPr lang="en-US" sz="3600" b="1" spc="640">
                <a:solidFill>
                  <a:srgbClr val="000000"/>
                </a:solidFill>
                <a:latin typeface="Adirek Sans Bold"/>
                <a:ea typeface="Adirek Sans Bold"/>
                <a:cs typeface="Adirek Sans Bold"/>
                <a:sym typeface="Adirek Sans Bold"/>
              </a:rPr>
              <a:t> OCTOBER 21ST 2024 - OCTOBER 26TH 2024</a:t>
            </a:r>
          </a:p>
        </p:txBody>
      </p:sp>
      <p:grpSp>
        <p:nvGrpSpPr>
          <p:cNvPr id="12" name="Group 12"/>
          <p:cNvGrpSpPr/>
          <p:nvPr/>
        </p:nvGrpSpPr>
        <p:grpSpPr>
          <a:xfrm>
            <a:off x="1829969" y="3213771"/>
            <a:ext cx="3933463" cy="554580"/>
            <a:chOff x="0" y="0"/>
            <a:chExt cx="1035974" cy="146062"/>
          </a:xfrm>
        </p:grpSpPr>
        <p:sp>
          <p:nvSpPr>
            <p:cNvPr id="13" name="Freeform 13"/>
            <p:cNvSpPr/>
            <p:nvPr/>
          </p:nvSpPr>
          <p:spPr>
            <a:xfrm>
              <a:off x="0" y="0"/>
              <a:ext cx="1035974" cy="146062"/>
            </a:xfrm>
            <a:custGeom>
              <a:avLst/>
              <a:gdLst/>
              <a:ahLst/>
              <a:cxnLst/>
              <a:rect l="l" t="t" r="r" b="b"/>
              <a:pathLst>
                <a:path w="1035974" h="146062">
                  <a:moveTo>
                    <a:pt x="0" y="0"/>
                  </a:moveTo>
                  <a:lnTo>
                    <a:pt x="1035974" y="0"/>
                  </a:lnTo>
                  <a:lnTo>
                    <a:pt x="1035974" y="146062"/>
                  </a:lnTo>
                  <a:lnTo>
                    <a:pt x="0" y="146062"/>
                  </a:lnTo>
                  <a:close/>
                </a:path>
              </a:pathLst>
            </a:custGeom>
            <a:solidFill>
              <a:srgbClr val="000000"/>
            </a:solidFill>
          </p:spPr>
        </p:sp>
        <p:sp>
          <p:nvSpPr>
            <p:cNvPr id="14" name="TextBox 14"/>
            <p:cNvSpPr txBox="1"/>
            <p:nvPr/>
          </p:nvSpPr>
          <p:spPr>
            <a:xfrm>
              <a:off x="0" y="-19050"/>
              <a:ext cx="1035974" cy="165112"/>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Board Development</a:t>
              </a:r>
            </a:p>
          </p:txBody>
        </p:sp>
      </p:grpSp>
      <p:grpSp>
        <p:nvGrpSpPr>
          <p:cNvPr id="15" name="Group 15"/>
          <p:cNvGrpSpPr/>
          <p:nvPr/>
        </p:nvGrpSpPr>
        <p:grpSpPr>
          <a:xfrm>
            <a:off x="1829969" y="6343426"/>
            <a:ext cx="3933463" cy="554580"/>
            <a:chOff x="0" y="0"/>
            <a:chExt cx="1035974" cy="146062"/>
          </a:xfrm>
        </p:grpSpPr>
        <p:sp>
          <p:nvSpPr>
            <p:cNvPr id="16" name="Freeform 16"/>
            <p:cNvSpPr/>
            <p:nvPr/>
          </p:nvSpPr>
          <p:spPr>
            <a:xfrm>
              <a:off x="0" y="0"/>
              <a:ext cx="1035974" cy="146062"/>
            </a:xfrm>
            <a:custGeom>
              <a:avLst/>
              <a:gdLst/>
              <a:ahLst/>
              <a:cxnLst/>
              <a:rect l="l" t="t" r="r" b="b"/>
              <a:pathLst>
                <a:path w="1035974" h="146062">
                  <a:moveTo>
                    <a:pt x="0" y="0"/>
                  </a:moveTo>
                  <a:lnTo>
                    <a:pt x="1035974" y="0"/>
                  </a:lnTo>
                  <a:lnTo>
                    <a:pt x="1035974" y="146062"/>
                  </a:lnTo>
                  <a:lnTo>
                    <a:pt x="0" y="146062"/>
                  </a:lnTo>
                  <a:close/>
                </a:path>
              </a:pathLst>
            </a:custGeom>
            <a:solidFill>
              <a:srgbClr val="000000"/>
            </a:solidFill>
          </p:spPr>
        </p:sp>
        <p:sp>
          <p:nvSpPr>
            <p:cNvPr id="17" name="TextBox 17"/>
            <p:cNvSpPr txBox="1"/>
            <p:nvPr/>
          </p:nvSpPr>
          <p:spPr>
            <a:xfrm>
              <a:off x="0" y="-19050"/>
              <a:ext cx="1035974" cy="165112"/>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Campus Engagement</a:t>
              </a:r>
            </a:p>
          </p:txBody>
        </p:sp>
      </p:grpSp>
      <p:sp>
        <p:nvSpPr>
          <p:cNvPr id="18" name="TextBox 18"/>
          <p:cNvSpPr txBox="1"/>
          <p:nvPr/>
        </p:nvSpPr>
        <p:spPr>
          <a:xfrm>
            <a:off x="3644110" y="1750938"/>
            <a:ext cx="10906040" cy="815441"/>
          </a:xfrm>
          <a:prstGeom prst="rect">
            <a:avLst/>
          </a:prstGeom>
        </p:spPr>
        <p:txBody>
          <a:bodyPr lIns="0" tIns="0" rIns="0" bIns="0" rtlCol="0" anchor="t">
            <a:spAutoFit/>
          </a:bodyPr>
          <a:lstStyle/>
          <a:p>
            <a:pPr marL="0" lvl="0" indent="0" algn="ctr">
              <a:lnSpc>
                <a:spcPts val="6548"/>
              </a:lnSpc>
              <a:spcBef>
                <a:spcPct val="0"/>
              </a:spcBef>
            </a:pPr>
            <a:r>
              <a:rPr lang="en-US" sz="4745" spc="37">
                <a:solidFill>
                  <a:srgbClr val="010101"/>
                </a:solidFill>
                <a:latin typeface="Archivo Black"/>
                <a:ea typeface="Archivo Black"/>
                <a:cs typeface="Archivo Black"/>
                <a:sym typeface="Archivo Black"/>
              </a:rPr>
              <a:t>CHALLENGES</a:t>
            </a:r>
          </a:p>
        </p:txBody>
      </p:sp>
      <p:sp>
        <p:nvSpPr>
          <p:cNvPr id="19" name="TextBox 19"/>
          <p:cNvSpPr txBox="1"/>
          <p:nvPr/>
        </p:nvSpPr>
        <p:spPr>
          <a:xfrm>
            <a:off x="1829969" y="4024435"/>
            <a:ext cx="11097711" cy="1571862"/>
          </a:xfrm>
          <a:prstGeom prst="rect">
            <a:avLst/>
          </a:prstGeom>
        </p:spPr>
        <p:txBody>
          <a:bodyPr lIns="0" tIns="0" rIns="0" bIns="0" rtlCol="0" anchor="t">
            <a:spAutoFit/>
          </a:bodyPr>
          <a:lstStyle/>
          <a:p>
            <a:pPr marL="483764" lvl="1" indent="-241882" algn="l">
              <a:lnSpc>
                <a:spcPts val="3136"/>
              </a:lnSpc>
              <a:buFont typeface="Arial"/>
              <a:buChar char="•"/>
            </a:pPr>
            <a:r>
              <a:rPr lang="en-US" sz="2240" b="1">
                <a:solidFill>
                  <a:srgbClr val="131211"/>
                </a:solidFill>
                <a:latin typeface="Poppins Medium"/>
                <a:ea typeface="Poppins Medium"/>
                <a:cs typeface="Poppins Medium"/>
                <a:sym typeface="Poppins Medium"/>
              </a:rPr>
              <a:t>Training an entirely new board served as a setback in ensuring a smooth process into the new year. </a:t>
            </a:r>
          </a:p>
          <a:p>
            <a:pPr marL="483764" lvl="1" indent="-241882" algn="l">
              <a:lnSpc>
                <a:spcPts val="3136"/>
              </a:lnSpc>
              <a:buFont typeface="Arial"/>
              <a:buChar char="•"/>
            </a:pPr>
            <a:r>
              <a:rPr lang="en-US" sz="2240" b="1">
                <a:solidFill>
                  <a:srgbClr val="131211"/>
                </a:solidFill>
                <a:latin typeface="Poppins Medium"/>
                <a:ea typeface="Poppins Medium"/>
                <a:cs typeface="Poppins Medium"/>
                <a:sym typeface="Poppins Medium"/>
              </a:rPr>
              <a:t>The delay in the formation of the board resulted in the backup of tasks delegated to an earlier time expectancy.</a:t>
            </a:r>
          </a:p>
        </p:txBody>
      </p:sp>
      <p:sp>
        <p:nvSpPr>
          <p:cNvPr id="20" name="TextBox 20"/>
          <p:cNvSpPr txBox="1"/>
          <p:nvPr/>
        </p:nvSpPr>
        <p:spPr>
          <a:xfrm>
            <a:off x="1829969" y="7212332"/>
            <a:ext cx="12365851" cy="1644534"/>
          </a:xfrm>
          <a:prstGeom prst="rect">
            <a:avLst/>
          </a:prstGeom>
        </p:spPr>
        <p:txBody>
          <a:bodyPr lIns="0" tIns="0" rIns="0" bIns="0" rtlCol="0" anchor="t">
            <a:spAutoFit/>
          </a:bodyPr>
          <a:lstStyle/>
          <a:p>
            <a:pPr marL="506960" lvl="1" indent="-253480" algn="l">
              <a:lnSpc>
                <a:spcPts val="3287"/>
              </a:lnSpc>
              <a:buFont typeface="Arial"/>
              <a:buChar char="•"/>
            </a:pPr>
            <a:r>
              <a:rPr lang="en-US" sz="2348" b="1">
                <a:solidFill>
                  <a:srgbClr val="131211"/>
                </a:solidFill>
                <a:latin typeface="Poppins Medium"/>
                <a:ea typeface="Poppins Medium"/>
                <a:cs typeface="Poppins Medium"/>
                <a:sym typeface="Poppins Medium"/>
              </a:rPr>
              <a:t>We encountered Challenges with recruitment and engagement with Spirit Cups teams and court applicants.</a:t>
            </a:r>
          </a:p>
          <a:p>
            <a:pPr marL="506960" lvl="1" indent="-253480" algn="l">
              <a:lnSpc>
                <a:spcPts val="3287"/>
              </a:lnSpc>
              <a:buFont typeface="Arial"/>
              <a:buChar char="•"/>
            </a:pPr>
            <a:r>
              <a:rPr lang="en-US" sz="2348" b="1">
                <a:solidFill>
                  <a:srgbClr val="131211"/>
                </a:solidFill>
                <a:latin typeface="Poppins Medium"/>
                <a:ea typeface="Poppins Medium"/>
                <a:cs typeface="Poppins Medium"/>
                <a:sym typeface="Poppins Medium"/>
              </a:rPr>
              <a:t>The unexpected weather led to poor attendance at Cougar Quest and Concert.</a:t>
            </a:r>
          </a:p>
          <a:p>
            <a:pPr algn="l">
              <a:lnSpc>
                <a:spcPts val="3287"/>
              </a:lnSpc>
            </a:pPr>
            <a:endParaRPr lang="en-US" sz="2348" b="1">
              <a:solidFill>
                <a:srgbClr val="131211"/>
              </a:solidFill>
              <a:latin typeface="Poppins Medium"/>
              <a:ea typeface="Poppins Medium"/>
              <a:cs typeface="Poppins Medium"/>
              <a:sym typeface="Poppins Medium"/>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555555">
                <a:alpha val="100000"/>
              </a:srgbClr>
            </a:gs>
          </a:gsLst>
          <a:lin ang="0"/>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548066" y="998256"/>
            <a:ext cx="9377382" cy="8885013"/>
          </a:xfrm>
          <a:prstGeom prst="rect">
            <a:avLst/>
          </a:prstGeom>
        </p:spPr>
      </p:pic>
      <p:sp>
        <p:nvSpPr>
          <p:cNvPr id="3" name="TextBox 3"/>
          <p:cNvSpPr txBox="1"/>
          <p:nvPr/>
        </p:nvSpPr>
        <p:spPr>
          <a:xfrm>
            <a:off x="2278055" y="6616752"/>
            <a:ext cx="1738711" cy="731681"/>
          </a:xfrm>
          <a:prstGeom prst="rect">
            <a:avLst/>
          </a:prstGeom>
        </p:spPr>
        <p:txBody>
          <a:bodyPr lIns="0" tIns="0" rIns="0" bIns="0" rtlCol="0" anchor="t">
            <a:spAutoFit/>
          </a:bodyPr>
          <a:lstStyle/>
          <a:p>
            <a:pPr algn="ctr">
              <a:lnSpc>
                <a:spcPts val="2980"/>
              </a:lnSpc>
            </a:pPr>
            <a:r>
              <a:rPr lang="en-US" sz="2159" spc="30">
                <a:solidFill>
                  <a:srgbClr val="FFFFFF"/>
                </a:solidFill>
                <a:latin typeface="Montserrat Classic"/>
                <a:ea typeface="Montserrat Classic"/>
                <a:cs typeface="Montserrat Classic"/>
                <a:sym typeface="Montserrat Classic"/>
              </a:rPr>
              <a:t>1,071 Attendees</a:t>
            </a:r>
          </a:p>
        </p:txBody>
      </p:sp>
      <p:sp>
        <p:nvSpPr>
          <p:cNvPr id="4" name="TextBox 4"/>
          <p:cNvSpPr txBox="1"/>
          <p:nvPr/>
        </p:nvSpPr>
        <p:spPr>
          <a:xfrm>
            <a:off x="4114009" y="2427647"/>
            <a:ext cx="1515810" cy="731681"/>
          </a:xfrm>
          <a:prstGeom prst="rect">
            <a:avLst/>
          </a:prstGeom>
        </p:spPr>
        <p:txBody>
          <a:bodyPr lIns="0" tIns="0" rIns="0" bIns="0" rtlCol="0" anchor="t">
            <a:spAutoFit/>
          </a:bodyPr>
          <a:lstStyle/>
          <a:p>
            <a:pPr algn="ctr">
              <a:lnSpc>
                <a:spcPts val="2980"/>
              </a:lnSpc>
            </a:pPr>
            <a:r>
              <a:rPr lang="en-US" sz="2159" spc="30">
                <a:solidFill>
                  <a:srgbClr val="FFFFFF"/>
                </a:solidFill>
                <a:latin typeface="Montserrat Classic"/>
                <a:ea typeface="Montserrat Classic"/>
                <a:cs typeface="Montserrat Classic"/>
                <a:sym typeface="Montserrat Classic"/>
              </a:rPr>
              <a:t>5,675</a:t>
            </a:r>
          </a:p>
          <a:p>
            <a:pPr algn="ctr">
              <a:lnSpc>
                <a:spcPts val="2980"/>
              </a:lnSpc>
            </a:pPr>
            <a:r>
              <a:rPr lang="en-US" sz="2159" spc="30">
                <a:solidFill>
                  <a:srgbClr val="FFFFFF"/>
                </a:solidFill>
                <a:latin typeface="Montserrat Classic"/>
                <a:ea typeface="Montserrat Classic"/>
                <a:cs typeface="Montserrat Classic"/>
                <a:sym typeface="Montserrat Classic"/>
              </a:rPr>
              <a:t>Attendees</a:t>
            </a:r>
          </a:p>
        </p:txBody>
      </p:sp>
      <p:sp>
        <p:nvSpPr>
          <p:cNvPr id="5" name="TextBox 5"/>
          <p:cNvSpPr txBox="1"/>
          <p:nvPr/>
        </p:nvSpPr>
        <p:spPr>
          <a:xfrm>
            <a:off x="5779170" y="3443494"/>
            <a:ext cx="1738711" cy="731681"/>
          </a:xfrm>
          <a:prstGeom prst="rect">
            <a:avLst/>
          </a:prstGeom>
        </p:spPr>
        <p:txBody>
          <a:bodyPr lIns="0" tIns="0" rIns="0" bIns="0" rtlCol="0" anchor="t">
            <a:spAutoFit/>
          </a:bodyPr>
          <a:lstStyle/>
          <a:p>
            <a:pPr algn="ctr">
              <a:lnSpc>
                <a:spcPts val="2980"/>
              </a:lnSpc>
            </a:pPr>
            <a:r>
              <a:rPr lang="en-US" sz="2159" spc="30">
                <a:solidFill>
                  <a:srgbClr val="FFFFFF"/>
                </a:solidFill>
                <a:latin typeface="Montserrat Classic"/>
                <a:ea typeface="Montserrat Classic"/>
                <a:cs typeface="Montserrat Classic"/>
                <a:sym typeface="Montserrat Classic"/>
              </a:rPr>
              <a:t>4,770</a:t>
            </a:r>
          </a:p>
          <a:p>
            <a:pPr algn="ctr">
              <a:lnSpc>
                <a:spcPts val="2980"/>
              </a:lnSpc>
            </a:pPr>
            <a:r>
              <a:rPr lang="en-US" sz="2159" spc="30">
                <a:solidFill>
                  <a:srgbClr val="FFFFFF"/>
                </a:solidFill>
                <a:latin typeface="Montserrat Classic"/>
                <a:ea typeface="Montserrat Classic"/>
                <a:cs typeface="Montserrat Classic"/>
                <a:sym typeface="Montserrat Classic"/>
              </a:rPr>
              <a:t>Attendees</a:t>
            </a:r>
          </a:p>
        </p:txBody>
      </p:sp>
      <p:sp>
        <p:nvSpPr>
          <p:cNvPr id="6" name="TextBox 6"/>
          <p:cNvSpPr txBox="1"/>
          <p:nvPr/>
        </p:nvSpPr>
        <p:spPr>
          <a:xfrm>
            <a:off x="7517881" y="4137075"/>
            <a:ext cx="1738711" cy="731681"/>
          </a:xfrm>
          <a:prstGeom prst="rect">
            <a:avLst/>
          </a:prstGeom>
        </p:spPr>
        <p:txBody>
          <a:bodyPr lIns="0" tIns="0" rIns="0" bIns="0" rtlCol="0" anchor="t">
            <a:spAutoFit/>
          </a:bodyPr>
          <a:lstStyle/>
          <a:p>
            <a:pPr algn="ctr">
              <a:lnSpc>
                <a:spcPts val="2980"/>
              </a:lnSpc>
            </a:pPr>
            <a:r>
              <a:rPr lang="en-US" sz="2159" spc="30">
                <a:solidFill>
                  <a:srgbClr val="FFFFFF"/>
                </a:solidFill>
                <a:latin typeface="Montserrat Classic"/>
                <a:ea typeface="Montserrat Classic"/>
                <a:cs typeface="Montserrat Classic"/>
                <a:sym typeface="Montserrat Classic"/>
              </a:rPr>
              <a:t>4,021</a:t>
            </a:r>
          </a:p>
          <a:p>
            <a:pPr algn="ctr">
              <a:lnSpc>
                <a:spcPts val="2980"/>
              </a:lnSpc>
            </a:pPr>
            <a:r>
              <a:rPr lang="en-US" sz="2159" spc="30">
                <a:solidFill>
                  <a:srgbClr val="FFFFFF"/>
                </a:solidFill>
                <a:latin typeface="Montserrat Classic"/>
                <a:ea typeface="Montserrat Classic"/>
                <a:cs typeface="Montserrat Classic"/>
                <a:sym typeface="Montserrat Classic"/>
              </a:rPr>
              <a:t>Attendees</a:t>
            </a:r>
          </a:p>
        </p:txBody>
      </p:sp>
      <p:grpSp>
        <p:nvGrpSpPr>
          <p:cNvPr id="7" name="Group 7"/>
          <p:cNvGrpSpPr/>
          <p:nvPr/>
        </p:nvGrpSpPr>
        <p:grpSpPr>
          <a:xfrm rot="5400000">
            <a:off x="11966176" y="4289367"/>
            <a:ext cx="6356627" cy="2709389"/>
            <a:chOff x="0" y="0"/>
            <a:chExt cx="1674173" cy="713584"/>
          </a:xfrm>
        </p:grpSpPr>
        <p:sp>
          <p:nvSpPr>
            <p:cNvPr id="8" name="Freeform 8"/>
            <p:cNvSpPr/>
            <p:nvPr/>
          </p:nvSpPr>
          <p:spPr>
            <a:xfrm>
              <a:off x="0" y="0"/>
              <a:ext cx="1674173" cy="713584"/>
            </a:xfrm>
            <a:custGeom>
              <a:avLst/>
              <a:gdLst/>
              <a:ahLst/>
              <a:cxnLst/>
              <a:rect l="l" t="t" r="r" b="b"/>
              <a:pathLst>
                <a:path w="1674173" h="713584">
                  <a:moveTo>
                    <a:pt x="30448" y="0"/>
                  </a:moveTo>
                  <a:lnTo>
                    <a:pt x="1643725" y="0"/>
                  </a:lnTo>
                  <a:cubicBezTo>
                    <a:pt x="1651801" y="0"/>
                    <a:pt x="1659545" y="3208"/>
                    <a:pt x="1665255" y="8918"/>
                  </a:cubicBezTo>
                  <a:cubicBezTo>
                    <a:pt x="1670965" y="14628"/>
                    <a:pt x="1674173" y="22373"/>
                    <a:pt x="1674173" y="30448"/>
                  </a:cubicBezTo>
                  <a:lnTo>
                    <a:pt x="1674173" y="683136"/>
                  </a:lnTo>
                  <a:cubicBezTo>
                    <a:pt x="1674173" y="691211"/>
                    <a:pt x="1670965" y="698956"/>
                    <a:pt x="1665255" y="704666"/>
                  </a:cubicBezTo>
                  <a:cubicBezTo>
                    <a:pt x="1659545" y="710376"/>
                    <a:pt x="1651801" y="713584"/>
                    <a:pt x="1643725" y="713584"/>
                  </a:cubicBezTo>
                  <a:lnTo>
                    <a:pt x="30448" y="713584"/>
                  </a:lnTo>
                  <a:cubicBezTo>
                    <a:pt x="22373" y="713584"/>
                    <a:pt x="14628" y="710376"/>
                    <a:pt x="8918" y="704666"/>
                  </a:cubicBezTo>
                  <a:cubicBezTo>
                    <a:pt x="3208" y="698956"/>
                    <a:pt x="0" y="691211"/>
                    <a:pt x="0" y="683136"/>
                  </a:cubicBezTo>
                  <a:lnTo>
                    <a:pt x="0" y="30448"/>
                  </a:lnTo>
                  <a:cubicBezTo>
                    <a:pt x="0" y="22373"/>
                    <a:pt x="3208" y="14628"/>
                    <a:pt x="8918" y="8918"/>
                  </a:cubicBezTo>
                  <a:cubicBezTo>
                    <a:pt x="14628" y="3208"/>
                    <a:pt x="22373" y="0"/>
                    <a:pt x="30448" y="0"/>
                  </a:cubicBezTo>
                  <a:close/>
                </a:path>
              </a:pathLst>
            </a:custGeom>
            <a:solidFill>
              <a:srgbClr val="FFFFFF">
                <a:alpha val="86667"/>
              </a:srgbClr>
            </a:solidFill>
          </p:spPr>
        </p:sp>
        <p:sp>
          <p:nvSpPr>
            <p:cNvPr id="9" name="TextBox 9"/>
            <p:cNvSpPr txBox="1"/>
            <p:nvPr/>
          </p:nvSpPr>
          <p:spPr>
            <a:xfrm>
              <a:off x="0" y="-19050"/>
              <a:ext cx="1674173" cy="732634"/>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13869417" y="2370497"/>
            <a:ext cx="2550146" cy="5445760"/>
          </a:xfrm>
          <a:prstGeom prst="rect">
            <a:avLst/>
          </a:prstGeom>
        </p:spPr>
        <p:txBody>
          <a:bodyPr lIns="0" tIns="0" rIns="0" bIns="0" rtlCol="0" anchor="t">
            <a:spAutoFit/>
          </a:bodyPr>
          <a:lstStyle/>
          <a:p>
            <a:pPr algn="ctr">
              <a:lnSpc>
                <a:spcPts val="4340"/>
              </a:lnSpc>
              <a:spcBef>
                <a:spcPct val="0"/>
              </a:spcBef>
            </a:pPr>
            <a:r>
              <a:rPr lang="en-US" sz="3100" b="1">
                <a:solidFill>
                  <a:srgbClr val="131211"/>
                </a:solidFill>
                <a:latin typeface="Poppins Semi-Bold"/>
                <a:ea typeface="Poppins Semi-Bold"/>
                <a:cs typeface="Poppins Semi-Bold"/>
                <a:sym typeface="Poppins Semi-Bold"/>
              </a:rPr>
              <a:t>Inclement weather  Friday led to a lower than anticipated attendance at Cougar Quest that was moved indoors.</a:t>
            </a:r>
          </a:p>
        </p:txBody>
      </p:sp>
      <p:grpSp>
        <p:nvGrpSpPr>
          <p:cNvPr id="11" name="Group 11"/>
          <p:cNvGrpSpPr/>
          <p:nvPr/>
        </p:nvGrpSpPr>
        <p:grpSpPr>
          <a:xfrm>
            <a:off x="3594944" y="364281"/>
            <a:ext cx="11323294" cy="1328839"/>
            <a:chOff x="0" y="0"/>
            <a:chExt cx="2982267" cy="349982"/>
          </a:xfrm>
        </p:grpSpPr>
        <p:sp>
          <p:nvSpPr>
            <p:cNvPr id="12" name="Freeform 12"/>
            <p:cNvSpPr/>
            <p:nvPr/>
          </p:nvSpPr>
          <p:spPr>
            <a:xfrm>
              <a:off x="0" y="0"/>
              <a:ext cx="2982267" cy="349982"/>
            </a:xfrm>
            <a:custGeom>
              <a:avLst/>
              <a:gdLst/>
              <a:ahLst/>
              <a:cxnLst/>
              <a:rect l="l" t="t" r="r" b="b"/>
              <a:pathLst>
                <a:path w="2982267" h="349982">
                  <a:moveTo>
                    <a:pt x="17093" y="0"/>
                  </a:moveTo>
                  <a:lnTo>
                    <a:pt x="2965174" y="0"/>
                  </a:lnTo>
                  <a:cubicBezTo>
                    <a:pt x="2969707" y="0"/>
                    <a:pt x="2974055" y="1801"/>
                    <a:pt x="2977260" y="5006"/>
                  </a:cubicBezTo>
                  <a:cubicBezTo>
                    <a:pt x="2980466" y="8212"/>
                    <a:pt x="2982267" y="12560"/>
                    <a:pt x="2982267" y="17093"/>
                  </a:cubicBezTo>
                  <a:lnTo>
                    <a:pt x="2982267" y="332889"/>
                  </a:lnTo>
                  <a:cubicBezTo>
                    <a:pt x="2982267" y="342329"/>
                    <a:pt x="2974614" y="349982"/>
                    <a:pt x="2965174" y="349982"/>
                  </a:cubicBezTo>
                  <a:lnTo>
                    <a:pt x="17093" y="349982"/>
                  </a:lnTo>
                  <a:cubicBezTo>
                    <a:pt x="7653" y="349982"/>
                    <a:pt x="0" y="342329"/>
                    <a:pt x="0" y="332889"/>
                  </a:cubicBezTo>
                  <a:lnTo>
                    <a:pt x="0" y="17093"/>
                  </a:lnTo>
                  <a:cubicBezTo>
                    <a:pt x="0" y="7653"/>
                    <a:pt x="7653" y="0"/>
                    <a:pt x="17093" y="0"/>
                  </a:cubicBezTo>
                  <a:close/>
                </a:path>
              </a:pathLst>
            </a:custGeom>
            <a:solidFill>
              <a:srgbClr val="FFFFFF">
                <a:alpha val="86667"/>
              </a:srgbClr>
            </a:solidFill>
          </p:spPr>
        </p:sp>
        <p:sp>
          <p:nvSpPr>
            <p:cNvPr id="13" name="TextBox 13"/>
            <p:cNvSpPr txBox="1"/>
            <p:nvPr/>
          </p:nvSpPr>
          <p:spPr>
            <a:xfrm>
              <a:off x="0" y="-19050"/>
              <a:ext cx="2982267" cy="369032"/>
            </a:xfrm>
            <a:prstGeom prst="rect">
              <a:avLst/>
            </a:prstGeom>
          </p:spPr>
          <p:txBody>
            <a:bodyPr lIns="50800" tIns="50800" rIns="50800" bIns="50800" rtlCol="0" anchor="ctr"/>
            <a:lstStyle/>
            <a:p>
              <a:pPr algn="ctr">
                <a:lnSpc>
                  <a:spcPts val="2859"/>
                </a:lnSpc>
              </a:pPr>
              <a:endParaRPr/>
            </a:p>
          </p:txBody>
        </p:sp>
      </p:grpSp>
      <p:sp>
        <p:nvSpPr>
          <p:cNvPr id="14" name="TextBox 14"/>
          <p:cNvSpPr txBox="1"/>
          <p:nvPr/>
        </p:nvSpPr>
        <p:spPr>
          <a:xfrm>
            <a:off x="3771889" y="556758"/>
            <a:ext cx="10969405" cy="848634"/>
          </a:xfrm>
          <a:prstGeom prst="rect">
            <a:avLst/>
          </a:prstGeom>
        </p:spPr>
        <p:txBody>
          <a:bodyPr lIns="0" tIns="0" rIns="0" bIns="0" rtlCol="0" anchor="t">
            <a:spAutoFit/>
          </a:bodyPr>
          <a:lstStyle/>
          <a:p>
            <a:pPr marL="0" lvl="0" indent="0" algn="ctr">
              <a:lnSpc>
                <a:spcPts val="6845"/>
              </a:lnSpc>
              <a:spcBef>
                <a:spcPct val="0"/>
              </a:spcBef>
            </a:pPr>
            <a:r>
              <a:rPr lang="en-US" sz="4960" spc="173">
                <a:solidFill>
                  <a:srgbClr val="010101"/>
                </a:solidFill>
                <a:latin typeface="Archivo Black"/>
                <a:ea typeface="Archivo Black"/>
                <a:cs typeface="Archivo Black"/>
                <a:sym typeface="Archivo Black"/>
              </a:rPr>
              <a:t>PAST ATTENDANCE OF FY 24 </a:t>
            </a:r>
          </a:p>
        </p:txBody>
      </p:sp>
      <p:sp>
        <p:nvSpPr>
          <p:cNvPr id="15" name="TextBox 15"/>
          <p:cNvSpPr txBox="1"/>
          <p:nvPr/>
        </p:nvSpPr>
        <p:spPr>
          <a:xfrm>
            <a:off x="1885241" y="9335611"/>
            <a:ext cx="14534322" cy="613410"/>
          </a:xfrm>
          <a:prstGeom prst="rect">
            <a:avLst/>
          </a:prstGeom>
        </p:spPr>
        <p:txBody>
          <a:bodyPr lIns="0" tIns="0" rIns="0" bIns="0" rtlCol="0" anchor="t">
            <a:spAutoFit/>
          </a:bodyPr>
          <a:lstStyle/>
          <a:p>
            <a:pPr algn="ctr">
              <a:lnSpc>
                <a:spcPts val="5040"/>
              </a:lnSpc>
            </a:pPr>
            <a:r>
              <a:rPr lang="en-US" sz="3600" b="1" spc="640">
                <a:solidFill>
                  <a:srgbClr val="FFFFFF"/>
                </a:solidFill>
                <a:latin typeface="Adirek Sans Medium"/>
                <a:ea typeface="Adirek Sans Medium"/>
                <a:cs typeface="Adirek Sans Medium"/>
                <a:sym typeface="Adirek Sans Medium"/>
              </a:rPr>
              <a:t>OCTOBER 21ST 2024 - OCTOBER 26TH 2024</a:t>
            </a:r>
          </a:p>
        </p:txBody>
      </p:sp>
      <p:sp>
        <p:nvSpPr>
          <p:cNvPr id="16" name="Freeform 16"/>
          <p:cNvSpPr/>
          <p:nvPr/>
        </p:nvSpPr>
        <p:spPr>
          <a:xfrm>
            <a:off x="2711080" y="7826647"/>
            <a:ext cx="872661" cy="813756"/>
          </a:xfrm>
          <a:custGeom>
            <a:avLst/>
            <a:gdLst/>
            <a:ahLst/>
            <a:cxnLst/>
            <a:rect l="l" t="t" r="r" b="b"/>
            <a:pathLst>
              <a:path w="872661" h="813756">
                <a:moveTo>
                  <a:pt x="0" y="0"/>
                </a:moveTo>
                <a:lnTo>
                  <a:pt x="872661" y="0"/>
                </a:lnTo>
                <a:lnTo>
                  <a:pt x="872661" y="813756"/>
                </a:lnTo>
                <a:lnTo>
                  <a:pt x="0" y="813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6197564" y="4408980"/>
            <a:ext cx="901923" cy="841043"/>
          </a:xfrm>
          <a:custGeom>
            <a:avLst/>
            <a:gdLst/>
            <a:ahLst/>
            <a:cxnLst/>
            <a:rect l="l" t="t" r="r" b="b"/>
            <a:pathLst>
              <a:path w="901923" h="841043">
                <a:moveTo>
                  <a:pt x="0" y="0"/>
                </a:moveTo>
                <a:lnTo>
                  <a:pt x="901923" y="0"/>
                </a:lnTo>
                <a:lnTo>
                  <a:pt x="901923" y="841043"/>
                </a:lnTo>
                <a:lnTo>
                  <a:pt x="0" y="841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7936274" y="5223539"/>
            <a:ext cx="901923" cy="841043"/>
          </a:xfrm>
          <a:custGeom>
            <a:avLst/>
            <a:gdLst/>
            <a:ahLst/>
            <a:cxnLst/>
            <a:rect l="l" t="t" r="r" b="b"/>
            <a:pathLst>
              <a:path w="901923" h="841043">
                <a:moveTo>
                  <a:pt x="0" y="0"/>
                </a:moveTo>
                <a:lnTo>
                  <a:pt x="901924" y="0"/>
                </a:lnTo>
                <a:lnTo>
                  <a:pt x="901924" y="841044"/>
                </a:lnTo>
                <a:lnTo>
                  <a:pt x="0" y="841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4435583" y="3361418"/>
            <a:ext cx="872661" cy="813756"/>
          </a:xfrm>
          <a:custGeom>
            <a:avLst/>
            <a:gdLst/>
            <a:ahLst/>
            <a:cxnLst/>
            <a:rect l="l" t="t" r="r" b="b"/>
            <a:pathLst>
              <a:path w="872661" h="813756">
                <a:moveTo>
                  <a:pt x="0" y="0"/>
                </a:moveTo>
                <a:lnTo>
                  <a:pt x="872661" y="0"/>
                </a:lnTo>
                <a:lnTo>
                  <a:pt x="872661" y="813757"/>
                </a:lnTo>
                <a:lnTo>
                  <a:pt x="0" y="8137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367632" y="-30369"/>
            <a:ext cx="18646678" cy="4733455"/>
          </a:xfrm>
          <a:custGeom>
            <a:avLst/>
            <a:gdLst/>
            <a:ahLst/>
            <a:cxnLst/>
            <a:rect l="l" t="t" r="r" b="b"/>
            <a:pathLst>
              <a:path w="18646678" h="4733455">
                <a:moveTo>
                  <a:pt x="0" y="0"/>
                </a:moveTo>
                <a:lnTo>
                  <a:pt x="18646678" y="0"/>
                </a:lnTo>
                <a:lnTo>
                  <a:pt x="18646678" y="4733455"/>
                </a:lnTo>
                <a:lnTo>
                  <a:pt x="0" y="4733455"/>
                </a:lnTo>
                <a:lnTo>
                  <a:pt x="0" y="0"/>
                </a:lnTo>
                <a:close/>
              </a:path>
            </a:pathLst>
          </a:custGeom>
          <a:blipFill>
            <a:blip r:embed="rId3"/>
            <a:stretch>
              <a:fillRect t="-18938" b="-18938"/>
            </a:stretch>
          </a:blipFill>
        </p:spPr>
      </p:sp>
      <p:grpSp>
        <p:nvGrpSpPr>
          <p:cNvPr id="4" name="Group 4"/>
          <p:cNvGrpSpPr/>
          <p:nvPr/>
        </p:nvGrpSpPr>
        <p:grpSpPr>
          <a:xfrm rot="5400000">
            <a:off x="8608694" y="-4262913"/>
            <a:ext cx="1088513" cy="18288000"/>
            <a:chOff x="0" y="0"/>
            <a:chExt cx="286687" cy="4816593"/>
          </a:xfrm>
        </p:grpSpPr>
        <p:sp>
          <p:nvSpPr>
            <p:cNvPr id="5" name="Freeform 5"/>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49742" y="8777230"/>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138272" y="6619789"/>
            <a:ext cx="1912208" cy="1651669"/>
          </a:xfrm>
          <a:custGeom>
            <a:avLst/>
            <a:gdLst/>
            <a:ahLst/>
            <a:cxnLst/>
            <a:rect l="l" t="t" r="r" b="b"/>
            <a:pathLst>
              <a:path w="1912208" h="1651669">
                <a:moveTo>
                  <a:pt x="0" y="0"/>
                </a:moveTo>
                <a:lnTo>
                  <a:pt x="1912208" y="0"/>
                </a:lnTo>
                <a:lnTo>
                  <a:pt x="1912208" y="1651669"/>
                </a:lnTo>
                <a:lnTo>
                  <a:pt x="0" y="16516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2815144" y="1674951"/>
            <a:ext cx="12657712" cy="2903295"/>
          </a:xfrm>
          <a:prstGeom prst="rect">
            <a:avLst/>
          </a:prstGeom>
        </p:spPr>
        <p:txBody>
          <a:bodyPr wrap="square" lIns="0" tIns="0" rIns="0" bIns="0" rtlCol="0" anchor="t">
            <a:spAutoFit/>
          </a:bodyPr>
          <a:lstStyle/>
          <a:p>
            <a:pPr algn="ctr">
              <a:lnSpc>
                <a:spcPts val="11615"/>
              </a:lnSpc>
            </a:pPr>
            <a:r>
              <a:rPr lang="en-US" sz="8416" spc="67" dirty="0">
                <a:solidFill>
                  <a:srgbClr val="FFFFFF"/>
                </a:solidFill>
                <a:latin typeface="Archivo Black"/>
                <a:ea typeface="Archivo Black"/>
                <a:cs typeface="Archivo Black"/>
                <a:sym typeface="Archivo Black"/>
              </a:rPr>
              <a:t>BASE AUGMENTATION</a:t>
            </a:r>
          </a:p>
        </p:txBody>
      </p:sp>
      <p:sp>
        <p:nvSpPr>
          <p:cNvPr id="12" name="TextBox 12"/>
          <p:cNvSpPr txBox="1"/>
          <p:nvPr/>
        </p:nvSpPr>
        <p:spPr>
          <a:xfrm>
            <a:off x="4463801" y="4533439"/>
            <a:ext cx="9360399" cy="1526059"/>
          </a:xfrm>
          <a:prstGeom prst="rect">
            <a:avLst/>
          </a:prstGeom>
        </p:spPr>
        <p:txBody>
          <a:bodyPr lIns="0" tIns="0" rIns="0" bIns="0" rtlCol="0" anchor="t">
            <a:spAutoFit/>
          </a:bodyPr>
          <a:lstStyle/>
          <a:p>
            <a:pPr algn="ctr">
              <a:lnSpc>
                <a:spcPts val="11877"/>
              </a:lnSpc>
            </a:pPr>
            <a:r>
              <a:rPr lang="en-US" sz="8420" b="1" spc="848" dirty="0">
                <a:solidFill>
                  <a:srgbClr val="000000"/>
                </a:solidFill>
                <a:latin typeface="Adirek Sans Ultra-Bold"/>
                <a:ea typeface="Adirek Sans Ultra-Bold"/>
                <a:cs typeface="Adirek Sans Ultra-Bold"/>
                <a:sym typeface="Adirek Sans Ultra-Bold"/>
              </a:rPr>
              <a:t>REQUESTS</a:t>
            </a:r>
          </a:p>
        </p:txBody>
      </p:sp>
      <p:sp>
        <p:nvSpPr>
          <p:cNvPr id="13" name="TextBox 13"/>
          <p:cNvSpPr txBox="1"/>
          <p:nvPr/>
        </p:nvSpPr>
        <p:spPr>
          <a:xfrm>
            <a:off x="1876839" y="688658"/>
            <a:ext cx="14534322" cy="613410"/>
          </a:xfrm>
          <a:prstGeom prst="rect">
            <a:avLst/>
          </a:prstGeom>
        </p:spPr>
        <p:txBody>
          <a:bodyPr lIns="0" tIns="0" rIns="0" bIns="0" rtlCol="0" anchor="t">
            <a:spAutoFit/>
          </a:bodyPr>
          <a:lstStyle/>
          <a:p>
            <a:pPr algn="ctr">
              <a:lnSpc>
                <a:spcPts val="5040"/>
              </a:lnSpc>
            </a:pPr>
            <a:r>
              <a:rPr lang="en-US" sz="3600" b="1" spc="640">
                <a:solidFill>
                  <a:srgbClr val="FFFFFF"/>
                </a:solidFill>
                <a:latin typeface="Adirek Sans Medium"/>
                <a:ea typeface="Adirek Sans Medium"/>
                <a:cs typeface="Adirek Sans Medium"/>
                <a:sym typeface="Adirek Sans Medium"/>
              </a:rPr>
              <a:t>OCTOBER 21ST 2024 - OCTOBER 26TH 2024</a:t>
            </a: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5400000">
            <a:off x="-7126264" y="5964638"/>
            <a:ext cx="15026802" cy="1591351"/>
          </a:xfrm>
          <a:custGeom>
            <a:avLst/>
            <a:gdLst/>
            <a:ahLst/>
            <a:cxnLst/>
            <a:rect l="l" t="t" r="r" b="b"/>
            <a:pathLst>
              <a:path w="15026802" h="1591351">
                <a:moveTo>
                  <a:pt x="0" y="0"/>
                </a:moveTo>
                <a:lnTo>
                  <a:pt x="15026801" y="0"/>
                </a:lnTo>
                <a:lnTo>
                  <a:pt x="15026801" y="1591350"/>
                </a:lnTo>
                <a:lnTo>
                  <a:pt x="0" y="1591350"/>
                </a:lnTo>
                <a:lnTo>
                  <a:pt x="0" y="0"/>
                </a:lnTo>
                <a:close/>
              </a:path>
            </a:pathLst>
          </a:custGeom>
          <a:blipFill>
            <a:blip r:embed="rId3"/>
            <a:stretch>
              <a:fillRect t="-86495"/>
            </a:stretch>
          </a:blipFill>
        </p:spPr>
      </p:sp>
      <p:grpSp>
        <p:nvGrpSpPr>
          <p:cNvPr id="4" name="Group 4"/>
          <p:cNvGrpSpPr/>
          <p:nvPr/>
        </p:nvGrpSpPr>
        <p:grpSpPr>
          <a:xfrm>
            <a:off x="-2465284" y="526229"/>
            <a:ext cx="15711352" cy="2639917"/>
            <a:chOff x="0" y="0"/>
            <a:chExt cx="1302568" cy="218865"/>
          </a:xfrm>
        </p:grpSpPr>
        <p:sp>
          <p:nvSpPr>
            <p:cNvPr id="5" name="Freeform 5"/>
            <p:cNvSpPr/>
            <p:nvPr/>
          </p:nvSpPr>
          <p:spPr>
            <a:xfrm>
              <a:off x="0" y="0"/>
              <a:ext cx="1302568" cy="218865"/>
            </a:xfrm>
            <a:custGeom>
              <a:avLst/>
              <a:gdLst/>
              <a:ahLst/>
              <a:cxnLst/>
              <a:rect l="l" t="t" r="r" b="b"/>
              <a:pathLst>
                <a:path w="1302568" h="218865">
                  <a:moveTo>
                    <a:pt x="1099368" y="0"/>
                  </a:moveTo>
                  <a:lnTo>
                    <a:pt x="0" y="0"/>
                  </a:lnTo>
                  <a:lnTo>
                    <a:pt x="203200" y="218865"/>
                  </a:lnTo>
                  <a:lnTo>
                    <a:pt x="1302568" y="218865"/>
                  </a:lnTo>
                  <a:lnTo>
                    <a:pt x="1099368" y="0"/>
                  </a:lnTo>
                  <a:close/>
                </a:path>
              </a:pathLst>
            </a:custGeom>
            <a:gradFill rotWithShape="1">
              <a:gsLst>
                <a:gs pos="0">
                  <a:srgbClr val="A20000">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101600" y="-19050"/>
              <a:ext cx="1099368"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a:off x="934960" y="1314257"/>
            <a:ext cx="9434743" cy="2575947"/>
            <a:chOff x="0" y="0"/>
            <a:chExt cx="12579657" cy="3434596"/>
          </a:xfrm>
        </p:grpSpPr>
        <p:sp>
          <p:nvSpPr>
            <p:cNvPr id="8" name="TextBox 8"/>
            <p:cNvSpPr txBox="1"/>
            <p:nvPr/>
          </p:nvSpPr>
          <p:spPr>
            <a:xfrm>
              <a:off x="0" y="3066341"/>
              <a:ext cx="12579657" cy="368255"/>
            </a:xfrm>
            <a:prstGeom prst="rect">
              <a:avLst/>
            </a:prstGeom>
          </p:spPr>
          <p:txBody>
            <a:bodyPr lIns="0" tIns="0" rIns="0" bIns="0" rtlCol="0" anchor="t">
              <a:spAutoFit/>
            </a:bodyPr>
            <a:lstStyle/>
            <a:p>
              <a:pPr algn="ctr">
                <a:lnSpc>
                  <a:spcPts val="2309"/>
                </a:lnSpc>
              </a:pPr>
              <a:endParaRPr/>
            </a:p>
          </p:txBody>
        </p:sp>
        <p:sp>
          <p:nvSpPr>
            <p:cNvPr id="9" name="TextBox 9"/>
            <p:cNvSpPr txBox="1"/>
            <p:nvPr/>
          </p:nvSpPr>
          <p:spPr>
            <a:xfrm>
              <a:off x="0" y="1039123"/>
              <a:ext cx="12579657" cy="1818074"/>
            </a:xfrm>
            <a:prstGeom prst="rect">
              <a:avLst/>
            </a:prstGeom>
          </p:spPr>
          <p:txBody>
            <a:bodyPr lIns="0" tIns="0" rIns="0" bIns="0" rtlCol="0" anchor="t">
              <a:spAutoFit/>
            </a:bodyPr>
            <a:lstStyle/>
            <a:p>
              <a:pPr algn="ctr">
                <a:lnSpc>
                  <a:spcPts val="6182"/>
                </a:lnSpc>
              </a:pPr>
              <a:r>
                <a:rPr lang="en-US" sz="5109" spc="306">
                  <a:solidFill>
                    <a:srgbClr val="131211"/>
                  </a:solidFill>
                  <a:latin typeface="League Spartan"/>
                  <a:ea typeface="League Spartan"/>
                  <a:cs typeface="League Spartan"/>
                  <a:sym typeface="League Spartan"/>
                </a:rPr>
                <a:t>BED RACES</a:t>
              </a:r>
            </a:p>
            <a:p>
              <a:pPr algn="ctr">
                <a:lnSpc>
                  <a:spcPts val="4609"/>
                </a:lnSpc>
              </a:pPr>
              <a:endParaRPr lang="en-US" sz="5109" spc="306">
                <a:solidFill>
                  <a:srgbClr val="131211"/>
                </a:solidFill>
                <a:latin typeface="League Spartan"/>
                <a:ea typeface="League Spartan"/>
                <a:cs typeface="League Spartan"/>
                <a:sym typeface="League Spartan"/>
              </a:endParaRPr>
            </a:p>
          </p:txBody>
        </p:sp>
        <p:sp>
          <p:nvSpPr>
            <p:cNvPr id="10" name="TextBox 10"/>
            <p:cNvSpPr txBox="1"/>
            <p:nvPr/>
          </p:nvSpPr>
          <p:spPr>
            <a:xfrm>
              <a:off x="0" y="-57150"/>
              <a:ext cx="12579657" cy="636203"/>
            </a:xfrm>
            <a:prstGeom prst="rect">
              <a:avLst/>
            </a:prstGeom>
          </p:spPr>
          <p:txBody>
            <a:bodyPr lIns="0" tIns="0" rIns="0" bIns="0" rtlCol="0" anchor="t">
              <a:spAutoFit/>
            </a:bodyPr>
            <a:lstStyle/>
            <a:p>
              <a:pPr algn="ctr">
                <a:lnSpc>
                  <a:spcPts val="3989"/>
                </a:lnSpc>
              </a:pPr>
              <a:endParaRPr/>
            </a:p>
          </p:txBody>
        </p:sp>
      </p:grpSp>
      <p:sp>
        <p:nvSpPr>
          <p:cNvPr id="11" name="Freeform 11"/>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182812" y="8472201"/>
            <a:ext cx="16076488" cy="281339"/>
          </a:xfrm>
          <a:custGeom>
            <a:avLst/>
            <a:gdLst/>
            <a:ahLst/>
            <a:cxnLst/>
            <a:rect l="l" t="t" r="r" b="b"/>
            <a:pathLst>
              <a:path w="16076488" h="281339">
                <a:moveTo>
                  <a:pt x="0" y="0"/>
                </a:moveTo>
                <a:lnTo>
                  <a:pt x="16076488" y="0"/>
                </a:lnTo>
                <a:lnTo>
                  <a:pt x="16076488" y="281338"/>
                </a:lnTo>
                <a:lnTo>
                  <a:pt x="0" y="2813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9876589" y="2837470"/>
            <a:ext cx="6738958" cy="5557600"/>
            <a:chOff x="0" y="0"/>
            <a:chExt cx="1774870" cy="1463730"/>
          </a:xfrm>
        </p:grpSpPr>
        <p:sp>
          <p:nvSpPr>
            <p:cNvPr id="15" name="Freeform 15"/>
            <p:cNvSpPr/>
            <p:nvPr/>
          </p:nvSpPr>
          <p:spPr>
            <a:xfrm>
              <a:off x="0" y="0"/>
              <a:ext cx="1774870" cy="1463730"/>
            </a:xfrm>
            <a:custGeom>
              <a:avLst/>
              <a:gdLst/>
              <a:ahLst/>
              <a:cxnLst/>
              <a:rect l="l" t="t" r="r" b="b"/>
              <a:pathLst>
                <a:path w="1774870" h="1463730">
                  <a:moveTo>
                    <a:pt x="0" y="0"/>
                  </a:moveTo>
                  <a:lnTo>
                    <a:pt x="1774870" y="0"/>
                  </a:lnTo>
                  <a:lnTo>
                    <a:pt x="1774870" y="1463730"/>
                  </a:lnTo>
                  <a:lnTo>
                    <a:pt x="0" y="1463730"/>
                  </a:lnTo>
                  <a:close/>
                </a:path>
              </a:pathLst>
            </a:custGeom>
            <a:solidFill>
              <a:srgbClr val="960C22"/>
            </a:solidFill>
          </p:spPr>
        </p:sp>
        <p:sp>
          <p:nvSpPr>
            <p:cNvPr id="16" name="TextBox 16"/>
            <p:cNvSpPr txBox="1"/>
            <p:nvPr/>
          </p:nvSpPr>
          <p:spPr>
            <a:xfrm>
              <a:off x="0" y="-57150"/>
              <a:ext cx="1774870" cy="1520880"/>
            </a:xfrm>
            <a:prstGeom prst="rect">
              <a:avLst/>
            </a:prstGeom>
          </p:spPr>
          <p:txBody>
            <a:bodyPr lIns="50800" tIns="50800" rIns="50800" bIns="50800" rtlCol="0" anchor="ctr"/>
            <a:lstStyle/>
            <a:p>
              <a:pPr algn="ctr">
                <a:lnSpc>
                  <a:spcPts val="3219"/>
                </a:lnSpc>
              </a:pPr>
              <a:endParaRPr/>
            </a:p>
          </p:txBody>
        </p:sp>
      </p:grpSp>
      <p:sp>
        <p:nvSpPr>
          <p:cNvPr id="17" name="Freeform 17"/>
          <p:cNvSpPr/>
          <p:nvPr/>
        </p:nvSpPr>
        <p:spPr>
          <a:xfrm>
            <a:off x="10369703" y="3050433"/>
            <a:ext cx="5797497" cy="5131675"/>
          </a:xfrm>
          <a:custGeom>
            <a:avLst/>
            <a:gdLst/>
            <a:ahLst/>
            <a:cxnLst/>
            <a:rect l="l" t="t" r="r" b="b"/>
            <a:pathLst>
              <a:path w="5797497" h="5131675">
                <a:moveTo>
                  <a:pt x="0" y="0"/>
                </a:moveTo>
                <a:lnTo>
                  <a:pt x="5797497" y="0"/>
                </a:lnTo>
                <a:lnTo>
                  <a:pt x="5797497" y="5131675"/>
                </a:lnTo>
                <a:lnTo>
                  <a:pt x="0" y="5131675"/>
                </a:lnTo>
                <a:lnTo>
                  <a:pt x="0" y="0"/>
                </a:lnTo>
                <a:close/>
              </a:path>
            </a:pathLst>
          </a:custGeom>
          <a:blipFill>
            <a:blip r:embed="rId8"/>
            <a:stretch>
              <a:fillRect t="-18738" b="-18738"/>
            </a:stretch>
          </a:blipFill>
        </p:spPr>
      </p:sp>
      <p:sp>
        <p:nvSpPr>
          <p:cNvPr id="18" name="TextBox 18"/>
          <p:cNvSpPr txBox="1"/>
          <p:nvPr/>
        </p:nvSpPr>
        <p:spPr>
          <a:xfrm>
            <a:off x="1876839" y="8763064"/>
            <a:ext cx="14534322" cy="613410"/>
          </a:xfrm>
          <a:prstGeom prst="rect">
            <a:avLst/>
          </a:prstGeom>
        </p:spPr>
        <p:txBody>
          <a:bodyPr lIns="0" tIns="0" rIns="0" bIns="0" rtlCol="0" anchor="t">
            <a:spAutoFit/>
          </a:bodyPr>
          <a:lstStyle/>
          <a:p>
            <a:pPr algn="ctr">
              <a:lnSpc>
                <a:spcPts val="5040"/>
              </a:lnSpc>
            </a:pPr>
            <a:r>
              <a:rPr lang="en-US" sz="3600" b="1" spc="640">
                <a:solidFill>
                  <a:srgbClr val="131211"/>
                </a:solidFill>
                <a:latin typeface="Adirek Sans Medium"/>
                <a:ea typeface="Adirek Sans Medium"/>
                <a:cs typeface="Adirek Sans Medium"/>
                <a:sym typeface="Adirek Sans Medium"/>
              </a:rPr>
              <a:t>OCTOBER 21ST 2024 - OCTOBER 26TH 2024</a:t>
            </a:r>
          </a:p>
        </p:txBody>
      </p:sp>
      <p:sp>
        <p:nvSpPr>
          <p:cNvPr id="19" name="TextBox 19"/>
          <p:cNvSpPr txBox="1"/>
          <p:nvPr/>
        </p:nvSpPr>
        <p:spPr>
          <a:xfrm>
            <a:off x="1344648" y="3694125"/>
            <a:ext cx="8091488" cy="2520315"/>
          </a:xfrm>
          <a:prstGeom prst="rect">
            <a:avLst/>
          </a:prstGeom>
        </p:spPr>
        <p:txBody>
          <a:bodyPr lIns="0" tIns="0" rIns="0" bIns="0" rtlCol="0" anchor="t">
            <a:spAutoFit/>
          </a:bodyPr>
          <a:lstStyle/>
          <a:p>
            <a:pPr algn="ctr">
              <a:lnSpc>
                <a:spcPts val="3359"/>
              </a:lnSpc>
            </a:pPr>
            <a:r>
              <a:rPr lang="en-US" sz="2400" b="1">
                <a:solidFill>
                  <a:srgbClr val="131211"/>
                </a:solidFill>
                <a:latin typeface="Poppins Medium"/>
                <a:ea typeface="Poppins Medium"/>
                <a:cs typeface="Poppins Medium"/>
                <a:sym typeface="Poppins Medium"/>
              </a:rPr>
              <a:t> One of Homecoming’s favorite traditions, Bed Races is an event like no other! Teams decorate a bed and race for the fastest time to win. With free food trucks, giveaways, and plenty of activities, this event will be a great time for everyone, participating or spectating!</a:t>
            </a:r>
          </a:p>
        </p:txBody>
      </p:sp>
      <p:sp>
        <p:nvSpPr>
          <p:cNvPr id="20" name="TextBox 20"/>
          <p:cNvSpPr txBox="1"/>
          <p:nvPr/>
        </p:nvSpPr>
        <p:spPr>
          <a:xfrm>
            <a:off x="1483957" y="700847"/>
            <a:ext cx="14534322" cy="1251585"/>
          </a:xfrm>
          <a:prstGeom prst="rect">
            <a:avLst/>
          </a:prstGeom>
        </p:spPr>
        <p:txBody>
          <a:bodyPr lIns="0" tIns="0" rIns="0" bIns="0" rtlCol="0" anchor="t">
            <a:spAutoFit/>
          </a:bodyPr>
          <a:lstStyle/>
          <a:p>
            <a:pPr algn="ctr">
              <a:lnSpc>
                <a:spcPts val="5040"/>
              </a:lnSpc>
            </a:pPr>
            <a:r>
              <a:rPr lang="en-US" sz="3600" b="1" spc="640">
                <a:solidFill>
                  <a:srgbClr val="131211"/>
                </a:solidFill>
                <a:latin typeface="Adirek Sans Ultra-Bold"/>
                <a:ea typeface="Adirek Sans Ultra-Bold"/>
                <a:cs typeface="Adirek Sans Ultra-Bold"/>
                <a:sym typeface="Adirek Sans Ultra-Bold"/>
              </a:rPr>
              <a:t>WHAT IS BED RACES?</a:t>
            </a:r>
          </a:p>
          <a:p>
            <a:pPr algn="ctr">
              <a:lnSpc>
                <a:spcPts val="5040"/>
              </a:lnSpc>
            </a:pPr>
            <a:endParaRPr lang="en-US" sz="3600" b="1" spc="640">
              <a:solidFill>
                <a:srgbClr val="131211"/>
              </a:solidFill>
              <a:latin typeface="Adirek Sans Ultra-Bold"/>
              <a:ea typeface="Adirek Sans Ultra-Bold"/>
              <a:cs typeface="Adirek Sans Ultra-Bold"/>
              <a:sym typeface="Adirek Sans Ultra-Bold"/>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3636"/>
        </a:solidFill>
        <a:effectLst/>
      </p:bgPr>
    </p:bg>
    <p:spTree>
      <p:nvGrpSpPr>
        <p:cNvPr id="1" name=""/>
        <p:cNvGrpSpPr/>
        <p:nvPr/>
      </p:nvGrpSpPr>
      <p:grpSpPr>
        <a:xfrm>
          <a:off x="0" y="0"/>
          <a:ext cx="0" cy="0"/>
          <a:chOff x="0" y="0"/>
          <a:chExt cx="0" cy="0"/>
        </a:xfrm>
      </p:grpSpPr>
      <p:sp>
        <p:nvSpPr>
          <p:cNvPr id="2" name="Freeform 2"/>
          <p:cNvSpPr/>
          <p:nvPr/>
        </p:nvSpPr>
        <p:spPr>
          <a:xfrm>
            <a:off x="934960" y="368630"/>
            <a:ext cx="16324340" cy="9549739"/>
          </a:xfrm>
          <a:custGeom>
            <a:avLst/>
            <a:gdLst/>
            <a:ahLst/>
            <a:cxnLst/>
            <a:rect l="l" t="t" r="r" b="b"/>
            <a:pathLst>
              <a:path w="16324340" h="9549739">
                <a:moveTo>
                  <a:pt x="0" y="0"/>
                </a:moveTo>
                <a:lnTo>
                  <a:pt x="16324340" y="0"/>
                </a:lnTo>
                <a:lnTo>
                  <a:pt x="16324340" y="9549740"/>
                </a:lnTo>
                <a:lnTo>
                  <a:pt x="0" y="9549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10832492" y="4118368"/>
            <a:ext cx="13471756" cy="1426670"/>
          </a:xfrm>
          <a:custGeom>
            <a:avLst/>
            <a:gdLst/>
            <a:ahLst/>
            <a:cxnLst/>
            <a:rect l="l" t="t" r="r" b="b"/>
            <a:pathLst>
              <a:path w="13471756" h="1426670">
                <a:moveTo>
                  <a:pt x="0" y="0"/>
                </a:moveTo>
                <a:lnTo>
                  <a:pt x="13471757" y="0"/>
                </a:lnTo>
                <a:lnTo>
                  <a:pt x="13471757" y="1426670"/>
                </a:lnTo>
                <a:lnTo>
                  <a:pt x="0" y="1426670"/>
                </a:lnTo>
                <a:lnTo>
                  <a:pt x="0" y="0"/>
                </a:lnTo>
                <a:close/>
              </a:path>
            </a:pathLst>
          </a:custGeom>
          <a:blipFill>
            <a:blip r:embed="rId4"/>
            <a:stretch>
              <a:fillRect t="-86495"/>
            </a:stretch>
          </a:blipFill>
        </p:spPr>
      </p:sp>
      <p:sp>
        <p:nvSpPr>
          <p:cNvPr id="4" name="Freeform 4"/>
          <p:cNvSpPr/>
          <p:nvPr/>
        </p:nvSpPr>
        <p:spPr>
          <a:xfrm>
            <a:off x="1933769" y="2881460"/>
            <a:ext cx="7912661" cy="39563"/>
          </a:xfrm>
          <a:custGeom>
            <a:avLst/>
            <a:gdLst/>
            <a:ahLst/>
            <a:cxnLst/>
            <a:rect l="l" t="t" r="r" b="b"/>
            <a:pathLst>
              <a:path w="7912661" h="39563">
                <a:moveTo>
                  <a:pt x="0" y="0"/>
                </a:moveTo>
                <a:lnTo>
                  <a:pt x="7912660" y="0"/>
                </a:lnTo>
                <a:lnTo>
                  <a:pt x="7912660" y="39564"/>
                </a:lnTo>
                <a:lnTo>
                  <a:pt x="0" y="39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0998761" y="1780334"/>
            <a:ext cx="5777688" cy="6958812"/>
            <a:chOff x="0" y="0"/>
            <a:chExt cx="1734774" cy="2089411"/>
          </a:xfrm>
        </p:grpSpPr>
        <p:sp>
          <p:nvSpPr>
            <p:cNvPr id="6" name="Freeform 6"/>
            <p:cNvSpPr/>
            <p:nvPr/>
          </p:nvSpPr>
          <p:spPr>
            <a:xfrm>
              <a:off x="0" y="0"/>
              <a:ext cx="1734774" cy="2089411"/>
            </a:xfrm>
            <a:custGeom>
              <a:avLst/>
              <a:gdLst/>
              <a:ahLst/>
              <a:cxnLst/>
              <a:rect l="l" t="t" r="r" b="b"/>
              <a:pathLst>
                <a:path w="1734774" h="2089411">
                  <a:moveTo>
                    <a:pt x="0" y="0"/>
                  </a:moveTo>
                  <a:lnTo>
                    <a:pt x="1734774" y="0"/>
                  </a:lnTo>
                  <a:lnTo>
                    <a:pt x="1734774" y="2089411"/>
                  </a:lnTo>
                  <a:lnTo>
                    <a:pt x="0" y="2089411"/>
                  </a:lnTo>
                  <a:close/>
                </a:path>
              </a:pathLst>
            </a:custGeom>
            <a:solidFill>
              <a:srgbClr val="FFFFFF"/>
            </a:solidFill>
          </p:spPr>
        </p:sp>
        <p:sp>
          <p:nvSpPr>
            <p:cNvPr id="7" name="TextBox 7"/>
            <p:cNvSpPr txBox="1"/>
            <p:nvPr/>
          </p:nvSpPr>
          <p:spPr>
            <a:xfrm>
              <a:off x="0" y="-19050"/>
              <a:ext cx="1734774" cy="2108461"/>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1287985" y="2129575"/>
            <a:ext cx="5199239" cy="6326876"/>
          </a:xfrm>
          <a:custGeom>
            <a:avLst/>
            <a:gdLst/>
            <a:ahLst/>
            <a:cxnLst/>
            <a:rect l="l" t="t" r="r" b="b"/>
            <a:pathLst>
              <a:path w="5199239" h="6326876">
                <a:moveTo>
                  <a:pt x="0" y="0"/>
                </a:moveTo>
                <a:lnTo>
                  <a:pt x="5199239" y="0"/>
                </a:lnTo>
                <a:lnTo>
                  <a:pt x="5199239" y="6326876"/>
                </a:lnTo>
                <a:lnTo>
                  <a:pt x="0" y="6326876"/>
                </a:lnTo>
                <a:lnTo>
                  <a:pt x="0" y="0"/>
                </a:lnTo>
                <a:close/>
              </a:path>
            </a:pathLst>
          </a:custGeom>
          <a:blipFill>
            <a:blip r:embed="rId7"/>
            <a:stretch>
              <a:fillRect/>
            </a:stretch>
          </a:blipFill>
        </p:spPr>
      </p:sp>
      <p:sp>
        <p:nvSpPr>
          <p:cNvPr id="9" name="AutoShape 9"/>
          <p:cNvSpPr/>
          <p:nvPr/>
        </p:nvSpPr>
        <p:spPr>
          <a:xfrm>
            <a:off x="6584245" y="2046893"/>
            <a:ext cx="0" cy="6492240"/>
          </a:xfrm>
          <a:prstGeom prst="line">
            <a:avLst/>
          </a:prstGeom>
          <a:ln w="38100" cap="flat">
            <a:solidFill>
              <a:srgbClr val="F2F4F5"/>
            </a:solidFill>
            <a:prstDash val="solid"/>
            <a:headEnd type="none" w="sm" len="sm"/>
            <a:tailEnd type="none" w="sm" len="sm"/>
          </a:ln>
        </p:spPr>
      </p:sp>
      <p:sp>
        <p:nvSpPr>
          <p:cNvPr id="10" name="TextBox 10"/>
          <p:cNvSpPr txBox="1"/>
          <p:nvPr/>
        </p:nvSpPr>
        <p:spPr>
          <a:xfrm>
            <a:off x="3321813" y="3139969"/>
            <a:ext cx="1327097" cy="363855"/>
          </a:xfrm>
          <a:prstGeom prst="rect">
            <a:avLst/>
          </a:prstGeom>
        </p:spPr>
        <p:txBody>
          <a:bodyPr wrap="square" lIns="0" tIns="0" rIns="0" bIns="0" rtlCol="0" anchor="t">
            <a:spAutoFit/>
          </a:bodyPr>
          <a:lstStyle/>
          <a:p>
            <a:pPr algn="l">
              <a:lnSpc>
                <a:spcPts val="3060"/>
              </a:lnSpc>
            </a:pPr>
            <a:r>
              <a:rPr lang="en-US" sz="2000" spc="34" dirty="0">
                <a:solidFill>
                  <a:srgbClr val="F2F4F5"/>
                </a:solidFill>
                <a:latin typeface="Open Sauce"/>
                <a:ea typeface="Open Sauce"/>
                <a:cs typeface="Open Sauce"/>
                <a:sym typeface="Open Sauce"/>
              </a:rPr>
              <a:t>VENDORS</a:t>
            </a:r>
          </a:p>
        </p:txBody>
      </p:sp>
      <p:sp>
        <p:nvSpPr>
          <p:cNvPr id="11" name="TextBox 11"/>
          <p:cNvSpPr txBox="1"/>
          <p:nvPr/>
        </p:nvSpPr>
        <p:spPr>
          <a:xfrm>
            <a:off x="7461999" y="3195849"/>
            <a:ext cx="1178201"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2F4F5"/>
                </a:solidFill>
                <a:latin typeface="Open Sauce"/>
                <a:ea typeface="Open Sauce"/>
                <a:cs typeface="Open Sauce"/>
                <a:sym typeface="Open Sauce"/>
              </a:rPr>
              <a:t>$6,300</a:t>
            </a:r>
          </a:p>
        </p:txBody>
      </p:sp>
      <p:sp>
        <p:nvSpPr>
          <p:cNvPr id="12" name="TextBox 12"/>
          <p:cNvSpPr txBox="1"/>
          <p:nvPr/>
        </p:nvSpPr>
        <p:spPr>
          <a:xfrm>
            <a:off x="2143170" y="3713374"/>
            <a:ext cx="3901678" cy="363855"/>
          </a:xfrm>
          <a:prstGeom prst="rect">
            <a:avLst/>
          </a:prstGeom>
        </p:spPr>
        <p:txBody>
          <a:bodyPr wrap="square" lIns="0" tIns="0" rIns="0" bIns="0" rtlCol="0" anchor="t">
            <a:spAutoFit/>
          </a:bodyPr>
          <a:lstStyle/>
          <a:p>
            <a:pPr algn="l">
              <a:lnSpc>
                <a:spcPts val="3060"/>
              </a:lnSpc>
            </a:pPr>
            <a:r>
              <a:rPr lang="en-US" sz="2000" spc="34" dirty="0">
                <a:solidFill>
                  <a:srgbClr val="F2F4F5"/>
                </a:solidFill>
                <a:latin typeface="Open Sauce"/>
                <a:ea typeface="Open Sauce"/>
                <a:cs typeface="Open Sauce"/>
                <a:sym typeface="Open Sauce"/>
              </a:rPr>
              <a:t>LIGHTS AND INSTALLMENTS</a:t>
            </a:r>
          </a:p>
        </p:txBody>
      </p:sp>
      <p:sp>
        <p:nvSpPr>
          <p:cNvPr id="13" name="TextBox 13"/>
          <p:cNvSpPr txBox="1"/>
          <p:nvPr/>
        </p:nvSpPr>
        <p:spPr>
          <a:xfrm>
            <a:off x="7581247" y="3751474"/>
            <a:ext cx="906736"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2F4F5"/>
                </a:solidFill>
                <a:latin typeface="Open Sauce"/>
                <a:ea typeface="Open Sauce"/>
                <a:cs typeface="Open Sauce"/>
                <a:sym typeface="Open Sauce"/>
              </a:rPr>
              <a:t>$840</a:t>
            </a:r>
          </a:p>
        </p:txBody>
      </p:sp>
      <p:sp>
        <p:nvSpPr>
          <p:cNvPr id="14" name="TextBox 14"/>
          <p:cNvSpPr txBox="1"/>
          <p:nvPr/>
        </p:nvSpPr>
        <p:spPr>
          <a:xfrm>
            <a:off x="2968273" y="4248044"/>
            <a:ext cx="2289526" cy="363855"/>
          </a:xfrm>
          <a:prstGeom prst="rect">
            <a:avLst/>
          </a:prstGeom>
        </p:spPr>
        <p:txBody>
          <a:bodyPr wrap="square" lIns="0" tIns="0" rIns="0" bIns="0" rtlCol="0" anchor="t">
            <a:spAutoFit/>
          </a:bodyPr>
          <a:lstStyle/>
          <a:p>
            <a:pPr algn="l">
              <a:lnSpc>
                <a:spcPts val="3060"/>
              </a:lnSpc>
            </a:pPr>
            <a:r>
              <a:rPr lang="en-US" sz="2000" spc="34" dirty="0">
                <a:solidFill>
                  <a:srgbClr val="F2F4F5"/>
                </a:solidFill>
                <a:latin typeface="Open Sauce"/>
                <a:ea typeface="Open Sauce"/>
                <a:cs typeface="Open Sauce"/>
                <a:sym typeface="Open Sauce"/>
              </a:rPr>
              <a:t>SECURITY/EMS</a:t>
            </a:r>
          </a:p>
        </p:txBody>
      </p:sp>
      <p:sp>
        <p:nvSpPr>
          <p:cNvPr id="15" name="TextBox 15"/>
          <p:cNvSpPr txBox="1"/>
          <p:nvPr/>
        </p:nvSpPr>
        <p:spPr>
          <a:xfrm>
            <a:off x="7580502" y="4303924"/>
            <a:ext cx="848617"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2F4F5"/>
                </a:solidFill>
                <a:latin typeface="Open Sauce"/>
                <a:ea typeface="Open Sauce"/>
                <a:cs typeface="Open Sauce"/>
                <a:sym typeface="Open Sauce"/>
              </a:rPr>
              <a:t>$800</a:t>
            </a:r>
          </a:p>
        </p:txBody>
      </p:sp>
      <p:sp>
        <p:nvSpPr>
          <p:cNvPr id="16" name="TextBox 16"/>
          <p:cNvSpPr txBox="1"/>
          <p:nvPr/>
        </p:nvSpPr>
        <p:spPr>
          <a:xfrm>
            <a:off x="7579609" y="4811924"/>
            <a:ext cx="906735"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2F4F5"/>
                </a:solidFill>
                <a:latin typeface="Open Sauce"/>
                <a:ea typeface="Open Sauce"/>
                <a:cs typeface="Open Sauce"/>
                <a:sym typeface="Open Sauce"/>
              </a:rPr>
              <a:t>$300</a:t>
            </a:r>
          </a:p>
        </p:txBody>
      </p:sp>
      <p:sp>
        <p:nvSpPr>
          <p:cNvPr id="17" name="TextBox 17"/>
          <p:cNvSpPr txBox="1"/>
          <p:nvPr/>
        </p:nvSpPr>
        <p:spPr>
          <a:xfrm>
            <a:off x="7492098" y="5348499"/>
            <a:ext cx="1120673"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2F4F5"/>
                </a:solidFill>
                <a:latin typeface="Open Sauce"/>
                <a:ea typeface="Open Sauce"/>
                <a:cs typeface="Open Sauce"/>
                <a:sym typeface="Open Sauce"/>
              </a:rPr>
              <a:t>$1,200</a:t>
            </a:r>
          </a:p>
        </p:txBody>
      </p:sp>
      <p:sp>
        <p:nvSpPr>
          <p:cNvPr id="18" name="TextBox 18"/>
          <p:cNvSpPr txBox="1"/>
          <p:nvPr/>
        </p:nvSpPr>
        <p:spPr>
          <a:xfrm>
            <a:off x="7461887" y="5939684"/>
            <a:ext cx="1169492"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2F4F5"/>
                </a:solidFill>
                <a:latin typeface="Open Sauce"/>
                <a:ea typeface="Open Sauce"/>
                <a:cs typeface="Open Sauce"/>
                <a:sym typeface="Open Sauce"/>
              </a:rPr>
              <a:t>$6,000</a:t>
            </a:r>
          </a:p>
        </p:txBody>
      </p:sp>
      <p:sp>
        <p:nvSpPr>
          <p:cNvPr id="19" name="TextBox 19"/>
          <p:cNvSpPr txBox="1"/>
          <p:nvPr/>
        </p:nvSpPr>
        <p:spPr>
          <a:xfrm>
            <a:off x="7403212" y="6678188"/>
            <a:ext cx="1178201" cy="309059"/>
          </a:xfrm>
          <a:prstGeom prst="rect">
            <a:avLst/>
          </a:prstGeom>
        </p:spPr>
        <p:txBody>
          <a:bodyPr wrap="square" lIns="0" tIns="0" rIns="0" bIns="0" rtlCol="0" anchor="t">
            <a:spAutoFit/>
          </a:bodyPr>
          <a:lstStyle/>
          <a:p>
            <a:pPr algn="ctr">
              <a:lnSpc>
                <a:spcPts val="2600"/>
              </a:lnSpc>
              <a:spcBef>
                <a:spcPct val="0"/>
              </a:spcBef>
            </a:pPr>
            <a:r>
              <a:rPr lang="en-US" sz="2000" b="1" dirty="0">
                <a:solidFill>
                  <a:srgbClr val="F2F4F5"/>
                </a:solidFill>
                <a:latin typeface="Open Sauce Bold"/>
                <a:ea typeface="Open Sauce Bold"/>
                <a:cs typeface="Open Sauce Bold"/>
                <a:sym typeface="Open Sauce Bold"/>
              </a:rPr>
              <a:t>$15,440</a:t>
            </a:r>
          </a:p>
        </p:txBody>
      </p:sp>
      <p:sp>
        <p:nvSpPr>
          <p:cNvPr id="20" name="TextBox 20"/>
          <p:cNvSpPr txBox="1"/>
          <p:nvPr/>
        </p:nvSpPr>
        <p:spPr>
          <a:xfrm>
            <a:off x="7385165" y="7184918"/>
            <a:ext cx="1255033"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2F4F5"/>
                </a:solidFill>
                <a:latin typeface="Open Sauce"/>
                <a:ea typeface="Open Sauce"/>
                <a:cs typeface="Open Sauce"/>
                <a:sym typeface="Open Sauce"/>
              </a:rPr>
              <a:t>$926.40</a:t>
            </a:r>
          </a:p>
        </p:txBody>
      </p:sp>
      <p:sp>
        <p:nvSpPr>
          <p:cNvPr id="21" name="TextBox 21"/>
          <p:cNvSpPr txBox="1"/>
          <p:nvPr/>
        </p:nvSpPr>
        <p:spPr>
          <a:xfrm>
            <a:off x="7201438" y="7759593"/>
            <a:ext cx="1634472" cy="309059"/>
          </a:xfrm>
          <a:prstGeom prst="rect">
            <a:avLst/>
          </a:prstGeom>
        </p:spPr>
        <p:txBody>
          <a:bodyPr wrap="square" lIns="0" tIns="0" rIns="0" bIns="0" rtlCol="0" anchor="t">
            <a:spAutoFit/>
          </a:bodyPr>
          <a:lstStyle/>
          <a:p>
            <a:pPr algn="ctr">
              <a:lnSpc>
                <a:spcPts val="2600"/>
              </a:lnSpc>
              <a:spcBef>
                <a:spcPct val="0"/>
              </a:spcBef>
            </a:pPr>
            <a:r>
              <a:rPr lang="en-US" sz="2000" b="1" dirty="0">
                <a:solidFill>
                  <a:srgbClr val="F2F4F5"/>
                </a:solidFill>
                <a:latin typeface="Open Sauce Bold"/>
                <a:ea typeface="Open Sauce Bold"/>
                <a:cs typeface="Open Sauce Bold"/>
                <a:sym typeface="Open Sauce Bold"/>
              </a:rPr>
              <a:t>$16,366.40</a:t>
            </a:r>
          </a:p>
        </p:txBody>
      </p:sp>
      <p:sp>
        <p:nvSpPr>
          <p:cNvPr id="22" name="TextBox 22"/>
          <p:cNvSpPr txBox="1"/>
          <p:nvPr/>
        </p:nvSpPr>
        <p:spPr>
          <a:xfrm>
            <a:off x="3272551" y="4756044"/>
            <a:ext cx="1561499" cy="363855"/>
          </a:xfrm>
          <a:prstGeom prst="rect">
            <a:avLst/>
          </a:prstGeom>
        </p:spPr>
        <p:txBody>
          <a:bodyPr wrap="square" lIns="0" tIns="0" rIns="0" bIns="0" rtlCol="0" anchor="t">
            <a:spAutoFit/>
          </a:bodyPr>
          <a:lstStyle/>
          <a:p>
            <a:pPr algn="l">
              <a:lnSpc>
                <a:spcPts val="3060"/>
              </a:lnSpc>
            </a:pPr>
            <a:r>
              <a:rPr lang="en-US" sz="2000" spc="34" dirty="0">
                <a:solidFill>
                  <a:srgbClr val="F2F4F5"/>
                </a:solidFill>
                <a:latin typeface="Open Sauce"/>
                <a:ea typeface="Open Sauce"/>
                <a:cs typeface="Open Sauce"/>
                <a:sym typeface="Open Sauce"/>
              </a:rPr>
              <a:t>FACILITIES</a:t>
            </a:r>
          </a:p>
        </p:txBody>
      </p:sp>
      <p:sp>
        <p:nvSpPr>
          <p:cNvPr id="23" name="TextBox 23"/>
          <p:cNvSpPr txBox="1"/>
          <p:nvPr/>
        </p:nvSpPr>
        <p:spPr>
          <a:xfrm>
            <a:off x="1933769" y="5291349"/>
            <a:ext cx="4168227" cy="363855"/>
          </a:xfrm>
          <a:prstGeom prst="rect">
            <a:avLst/>
          </a:prstGeom>
        </p:spPr>
        <p:txBody>
          <a:bodyPr wrap="square" lIns="0" tIns="0" rIns="0" bIns="0" rtlCol="0" anchor="t">
            <a:spAutoFit/>
          </a:bodyPr>
          <a:lstStyle/>
          <a:p>
            <a:pPr algn="l">
              <a:lnSpc>
                <a:spcPts val="3060"/>
              </a:lnSpc>
            </a:pPr>
            <a:r>
              <a:rPr lang="en-US" sz="2000" spc="34" dirty="0">
                <a:solidFill>
                  <a:srgbClr val="F2F4F5"/>
                </a:solidFill>
                <a:latin typeface="Open Sauce"/>
                <a:ea typeface="Open Sauce"/>
                <a:cs typeface="Open Sauce"/>
                <a:sym typeface="Open Sauce"/>
              </a:rPr>
              <a:t>MARKETING AND PROMOTIONS</a:t>
            </a:r>
          </a:p>
        </p:txBody>
      </p:sp>
      <p:sp>
        <p:nvSpPr>
          <p:cNvPr id="24" name="TextBox 24"/>
          <p:cNvSpPr txBox="1"/>
          <p:nvPr/>
        </p:nvSpPr>
        <p:spPr>
          <a:xfrm>
            <a:off x="2519631" y="5882534"/>
            <a:ext cx="3156760" cy="363855"/>
          </a:xfrm>
          <a:prstGeom prst="rect">
            <a:avLst/>
          </a:prstGeom>
        </p:spPr>
        <p:txBody>
          <a:bodyPr wrap="square" lIns="0" tIns="0" rIns="0" bIns="0" rtlCol="0" anchor="t">
            <a:spAutoFit/>
          </a:bodyPr>
          <a:lstStyle/>
          <a:p>
            <a:pPr algn="l">
              <a:lnSpc>
                <a:spcPts val="3060"/>
              </a:lnSpc>
            </a:pPr>
            <a:r>
              <a:rPr lang="en-US" sz="2000" spc="34" dirty="0">
                <a:solidFill>
                  <a:srgbClr val="F2F4F5"/>
                </a:solidFill>
                <a:latin typeface="Open Sauce"/>
                <a:ea typeface="Open Sauce"/>
                <a:cs typeface="Open Sauce"/>
                <a:sym typeface="Open Sauce"/>
              </a:rPr>
              <a:t>FOOD AND BEVERAGE</a:t>
            </a:r>
          </a:p>
        </p:txBody>
      </p:sp>
      <p:sp>
        <p:nvSpPr>
          <p:cNvPr id="25" name="TextBox 25"/>
          <p:cNvSpPr txBox="1"/>
          <p:nvPr/>
        </p:nvSpPr>
        <p:spPr>
          <a:xfrm>
            <a:off x="3366835" y="6623579"/>
            <a:ext cx="1187797" cy="363855"/>
          </a:xfrm>
          <a:prstGeom prst="rect">
            <a:avLst/>
          </a:prstGeom>
        </p:spPr>
        <p:txBody>
          <a:bodyPr lIns="0" tIns="0" rIns="0" bIns="0" rtlCol="0" anchor="t">
            <a:spAutoFit/>
          </a:bodyPr>
          <a:lstStyle/>
          <a:p>
            <a:pPr algn="l">
              <a:lnSpc>
                <a:spcPts val="3060"/>
              </a:lnSpc>
            </a:pPr>
            <a:r>
              <a:rPr lang="en-US" sz="2000" b="1" spc="34">
                <a:solidFill>
                  <a:srgbClr val="F2F4F5"/>
                </a:solidFill>
                <a:latin typeface="Open Sauce Bold"/>
                <a:ea typeface="Open Sauce Bold"/>
                <a:cs typeface="Open Sauce Bold"/>
                <a:sym typeface="Open Sauce Bold"/>
              </a:rPr>
              <a:t>Subtotal </a:t>
            </a:r>
          </a:p>
        </p:txBody>
      </p:sp>
      <p:sp>
        <p:nvSpPr>
          <p:cNvPr id="26" name="TextBox 26"/>
          <p:cNvSpPr txBox="1"/>
          <p:nvPr/>
        </p:nvSpPr>
        <p:spPr>
          <a:xfrm>
            <a:off x="1876619" y="7130309"/>
            <a:ext cx="4168229" cy="363855"/>
          </a:xfrm>
          <a:prstGeom prst="rect">
            <a:avLst/>
          </a:prstGeom>
        </p:spPr>
        <p:txBody>
          <a:bodyPr lIns="0" tIns="0" rIns="0" bIns="0" rtlCol="0" anchor="t">
            <a:spAutoFit/>
          </a:bodyPr>
          <a:lstStyle/>
          <a:p>
            <a:pPr algn="l">
              <a:lnSpc>
                <a:spcPts val="3060"/>
              </a:lnSpc>
            </a:pPr>
            <a:r>
              <a:rPr lang="en-US" sz="2000" spc="34">
                <a:solidFill>
                  <a:srgbClr val="F2F4F5"/>
                </a:solidFill>
                <a:latin typeface="Open Sauce"/>
                <a:ea typeface="Open Sauce"/>
                <a:cs typeface="Open Sauce"/>
                <a:sym typeface="Open Sauce"/>
              </a:rPr>
              <a:t>UH Administrative Charge (6.0%) </a:t>
            </a:r>
          </a:p>
        </p:txBody>
      </p:sp>
      <p:sp>
        <p:nvSpPr>
          <p:cNvPr id="27" name="TextBox 27"/>
          <p:cNvSpPr txBox="1"/>
          <p:nvPr/>
        </p:nvSpPr>
        <p:spPr>
          <a:xfrm>
            <a:off x="3588886" y="7722763"/>
            <a:ext cx="743694" cy="363855"/>
          </a:xfrm>
          <a:prstGeom prst="rect">
            <a:avLst/>
          </a:prstGeom>
        </p:spPr>
        <p:txBody>
          <a:bodyPr lIns="0" tIns="0" rIns="0" bIns="0" rtlCol="0" anchor="t">
            <a:spAutoFit/>
          </a:bodyPr>
          <a:lstStyle/>
          <a:p>
            <a:pPr algn="l">
              <a:lnSpc>
                <a:spcPts val="3060"/>
              </a:lnSpc>
            </a:pPr>
            <a:r>
              <a:rPr lang="en-US" sz="2000" b="1" spc="34">
                <a:solidFill>
                  <a:srgbClr val="F2F4F5"/>
                </a:solidFill>
                <a:latin typeface="Open Sauce Bold"/>
                <a:ea typeface="Open Sauce Bold"/>
                <a:cs typeface="Open Sauce Bold"/>
                <a:sym typeface="Open Sauce Bold"/>
              </a:rPr>
              <a:t>Total </a:t>
            </a:r>
          </a:p>
        </p:txBody>
      </p:sp>
      <p:sp>
        <p:nvSpPr>
          <p:cNvPr id="28" name="TextBox 28"/>
          <p:cNvSpPr txBox="1"/>
          <p:nvPr/>
        </p:nvSpPr>
        <p:spPr>
          <a:xfrm>
            <a:off x="1829969" y="9000084"/>
            <a:ext cx="14534322" cy="613410"/>
          </a:xfrm>
          <a:prstGeom prst="rect">
            <a:avLst/>
          </a:prstGeom>
        </p:spPr>
        <p:txBody>
          <a:bodyPr lIns="0" tIns="0" rIns="0" bIns="0" rtlCol="0" anchor="t">
            <a:spAutoFit/>
          </a:bodyPr>
          <a:lstStyle/>
          <a:p>
            <a:pPr algn="ctr">
              <a:lnSpc>
                <a:spcPts val="5040"/>
              </a:lnSpc>
            </a:pPr>
            <a:r>
              <a:rPr lang="en-US" sz="3600" b="1" spc="640">
                <a:solidFill>
                  <a:srgbClr val="F2F4F5"/>
                </a:solidFill>
                <a:latin typeface="Adirek Sans Medium"/>
                <a:ea typeface="Adirek Sans Medium"/>
                <a:cs typeface="Adirek Sans Medium"/>
                <a:sym typeface="Adirek Sans Medium"/>
              </a:rPr>
              <a:t>OCTOBER 21ST 2024 - OCTOBER 26TH 2024</a:t>
            </a:r>
          </a:p>
        </p:txBody>
      </p:sp>
      <p:sp>
        <p:nvSpPr>
          <p:cNvPr id="29" name="TextBox 29"/>
          <p:cNvSpPr txBox="1"/>
          <p:nvPr/>
        </p:nvSpPr>
        <p:spPr>
          <a:xfrm>
            <a:off x="3622373" y="2271225"/>
            <a:ext cx="905917" cy="477520"/>
          </a:xfrm>
          <a:prstGeom prst="rect">
            <a:avLst/>
          </a:prstGeom>
        </p:spPr>
        <p:txBody>
          <a:bodyPr lIns="0" tIns="0" rIns="0" bIns="0" rtlCol="0" anchor="t">
            <a:spAutoFit/>
          </a:bodyPr>
          <a:lstStyle/>
          <a:p>
            <a:pPr algn="ctr">
              <a:lnSpc>
                <a:spcPts val="3769"/>
              </a:lnSpc>
              <a:spcBef>
                <a:spcPct val="0"/>
              </a:spcBef>
            </a:pPr>
            <a:r>
              <a:rPr lang="en-US" sz="2899" b="1">
                <a:solidFill>
                  <a:srgbClr val="F2F4F5"/>
                </a:solidFill>
                <a:latin typeface="Open Sauce Bold"/>
                <a:ea typeface="Open Sauce Bold"/>
                <a:cs typeface="Open Sauce Bold"/>
                <a:sym typeface="Open Sauce Bold"/>
              </a:rPr>
              <a:t>ITEM</a:t>
            </a:r>
          </a:p>
        </p:txBody>
      </p:sp>
      <p:sp>
        <p:nvSpPr>
          <p:cNvPr id="30" name="TextBox 30"/>
          <p:cNvSpPr txBox="1"/>
          <p:nvPr/>
        </p:nvSpPr>
        <p:spPr>
          <a:xfrm>
            <a:off x="7415230" y="2271225"/>
            <a:ext cx="1072753" cy="477520"/>
          </a:xfrm>
          <a:prstGeom prst="rect">
            <a:avLst/>
          </a:prstGeom>
        </p:spPr>
        <p:txBody>
          <a:bodyPr lIns="0" tIns="0" rIns="0" bIns="0" rtlCol="0" anchor="t">
            <a:spAutoFit/>
          </a:bodyPr>
          <a:lstStyle/>
          <a:p>
            <a:pPr algn="ctr">
              <a:lnSpc>
                <a:spcPts val="3769"/>
              </a:lnSpc>
              <a:spcBef>
                <a:spcPct val="0"/>
              </a:spcBef>
            </a:pPr>
            <a:r>
              <a:rPr lang="en-US" sz="2899" b="1">
                <a:solidFill>
                  <a:srgbClr val="F2F4F5"/>
                </a:solidFill>
                <a:latin typeface="Open Sauce Bold"/>
                <a:ea typeface="Open Sauce Bold"/>
                <a:cs typeface="Open Sauce Bold"/>
                <a:sym typeface="Open Sauce Bold"/>
              </a:rPr>
              <a:t>COST</a:t>
            </a:r>
          </a:p>
        </p:txBody>
      </p:sp>
      <p:sp>
        <p:nvSpPr>
          <p:cNvPr id="31" name="TextBox 31"/>
          <p:cNvSpPr txBox="1"/>
          <p:nvPr/>
        </p:nvSpPr>
        <p:spPr>
          <a:xfrm>
            <a:off x="-1222313" y="777047"/>
            <a:ext cx="14534322" cy="613410"/>
          </a:xfrm>
          <a:prstGeom prst="rect">
            <a:avLst/>
          </a:prstGeom>
        </p:spPr>
        <p:txBody>
          <a:bodyPr lIns="0" tIns="0" rIns="0" bIns="0" rtlCol="0" anchor="t">
            <a:spAutoFit/>
          </a:bodyPr>
          <a:lstStyle/>
          <a:p>
            <a:pPr algn="ctr">
              <a:lnSpc>
                <a:spcPts val="5040"/>
              </a:lnSpc>
            </a:pPr>
            <a:r>
              <a:rPr lang="en-US" sz="3600" b="1" spc="640">
                <a:solidFill>
                  <a:srgbClr val="F2F4F5"/>
                </a:solidFill>
                <a:latin typeface="Adirek Sans Ultra-Bold"/>
                <a:ea typeface="Adirek Sans Ultra-Bold"/>
                <a:cs typeface="Adirek Sans Ultra-Bold"/>
                <a:sym typeface="Adirek Sans Ultra-Bold"/>
              </a:rPr>
              <a:t>ONE-TIME REQUEST FOR BED RACES</a:t>
            </a:r>
          </a:p>
        </p:txBody>
      </p:sp>
      <p:sp>
        <p:nvSpPr>
          <p:cNvPr id="32" name="Freeform 32"/>
          <p:cNvSpPr/>
          <p:nvPr/>
        </p:nvSpPr>
        <p:spPr>
          <a:xfrm>
            <a:off x="1105756" y="1498995"/>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a:off x="1311180" y="8739146"/>
            <a:ext cx="15819751" cy="276846"/>
          </a:xfrm>
          <a:custGeom>
            <a:avLst/>
            <a:gdLst/>
            <a:ahLst/>
            <a:cxnLst/>
            <a:rect l="l" t="t" r="r" b="b"/>
            <a:pathLst>
              <a:path w="15819751" h="276846">
                <a:moveTo>
                  <a:pt x="0" y="0"/>
                </a:moveTo>
                <a:lnTo>
                  <a:pt x="15819752" y="0"/>
                </a:lnTo>
                <a:lnTo>
                  <a:pt x="15819752" y="276845"/>
                </a:lnTo>
                <a:lnTo>
                  <a:pt x="0" y="276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3636"/>
        </a:solidFill>
        <a:effectLst/>
      </p:bgPr>
    </p:bg>
    <p:spTree>
      <p:nvGrpSpPr>
        <p:cNvPr id="1" name=""/>
        <p:cNvGrpSpPr/>
        <p:nvPr/>
      </p:nvGrpSpPr>
      <p:grpSpPr>
        <a:xfrm>
          <a:off x="0" y="0"/>
          <a:ext cx="0" cy="0"/>
          <a:chOff x="0" y="0"/>
          <a:chExt cx="0" cy="0"/>
        </a:xfrm>
      </p:grpSpPr>
      <p:sp>
        <p:nvSpPr>
          <p:cNvPr id="2" name="Freeform 2"/>
          <p:cNvSpPr/>
          <p:nvPr/>
        </p:nvSpPr>
        <p:spPr>
          <a:xfrm>
            <a:off x="934960" y="352706"/>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10832492" y="4118368"/>
            <a:ext cx="13471756" cy="1426670"/>
          </a:xfrm>
          <a:custGeom>
            <a:avLst/>
            <a:gdLst/>
            <a:ahLst/>
            <a:cxnLst/>
            <a:rect l="l" t="t" r="r" b="b"/>
            <a:pathLst>
              <a:path w="13471756" h="1426670">
                <a:moveTo>
                  <a:pt x="0" y="0"/>
                </a:moveTo>
                <a:lnTo>
                  <a:pt x="13471757" y="0"/>
                </a:lnTo>
                <a:lnTo>
                  <a:pt x="13471757" y="1426670"/>
                </a:lnTo>
                <a:lnTo>
                  <a:pt x="0" y="1426670"/>
                </a:lnTo>
                <a:lnTo>
                  <a:pt x="0" y="0"/>
                </a:lnTo>
                <a:close/>
              </a:path>
            </a:pathLst>
          </a:custGeom>
          <a:blipFill>
            <a:blip r:embed="rId4"/>
            <a:stretch>
              <a:fillRect t="-86495"/>
            </a:stretch>
          </a:blipFill>
        </p:spPr>
      </p:sp>
      <p:sp>
        <p:nvSpPr>
          <p:cNvPr id="4" name="Freeform 4"/>
          <p:cNvSpPr/>
          <p:nvPr/>
        </p:nvSpPr>
        <p:spPr>
          <a:xfrm>
            <a:off x="1745628" y="2894090"/>
            <a:ext cx="7507177" cy="37536"/>
          </a:xfrm>
          <a:custGeom>
            <a:avLst/>
            <a:gdLst/>
            <a:ahLst/>
            <a:cxnLst/>
            <a:rect l="l" t="t" r="r" b="b"/>
            <a:pathLst>
              <a:path w="7507177" h="37536">
                <a:moveTo>
                  <a:pt x="0" y="0"/>
                </a:moveTo>
                <a:lnTo>
                  <a:pt x="7507177" y="0"/>
                </a:lnTo>
                <a:lnTo>
                  <a:pt x="7507177" y="37536"/>
                </a:lnTo>
                <a:lnTo>
                  <a:pt x="0" y="37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1016094" y="1780334"/>
            <a:ext cx="5777688" cy="6958812"/>
            <a:chOff x="0" y="0"/>
            <a:chExt cx="1734774" cy="2089411"/>
          </a:xfrm>
        </p:grpSpPr>
        <p:sp>
          <p:nvSpPr>
            <p:cNvPr id="6" name="Freeform 6"/>
            <p:cNvSpPr/>
            <p:nvPr/>
          </p:nvSpPr>
          <p:spPr>
            <a:xfrm>
              <a:off x="0" y="0"/>
              <a:ext cx="1734774" cy="2089411"/>
            </a:xfrm>
            <a:custGeom>
              <a:avLst/>
              <a:gdLst/>
              <a:ahLst/>
              <a:cxnLst/>
              <a:rect l="l" t="t" r="r" b="b"/>
              <a:pathLst>
                <a:path w="1734774" h="2089411">
                  <a:moveTo>
                    <a:pt x="0" y="0"/>
                  </a:moveTo>
                  <a:lnTo>
                    <a:pt x="1734774" y="0"/>
                  </a:lnTo>
                  <a:lnTo>
                    <a:pt x="1734774" y="2089411"/>
                  </a:lnTo>
                  <a:lnTo>
                    <a:pt x="0" y="2089411"/>
                  </a:lnTo>
                  <a:close/>
                </a:path>
              </a:pathLst>
            </a:custGeom>
            <a:solidFill>
              <a:srgbClr val="FFFFFF"/>
            </a:solidFill>
          </p:spPr>
        </p:sp>
        <p:sp>
          <p:nvSpPr>
            <p:cNvPr id="7" name="TextBox 7"/>
            <p:cNvSpPr txBox="1"/>
            <p:nvPr/>
          </p:nvSpPr>
          <p:spPr>
            <a:xfrm>
              <a:off x="0" y="-19050"/>
              <a:ext cx="1734774" cy="2108461"/>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1287985" y="2204840"/>
            <a:ext cx="5199239" cy="6326876"/>
          </a:xfrm>
          <a:custGeom>
            <a:avLst/>
            <a:gdLst/>
            <a:ahLst/>
            <a:cxnLst/>
            <a:rect l="l" t="t" r="r" b="b"/>
            <a:pathLst>
              <a:path w="5199239" h="6326876">
                <a:moveTo>
                  <a:pt x="0" y="0"/>
                </a:moveTo>
                <a:lnTo>
                  <a:pt x="5199239" y="0"/>
                </a:lnTo>
                <a:lnTo>
                  <a:pt x="5199239" y="6326876"/>
                </a:lnTo>
                <a:lnTo>
                  <a:pt x="0" y="6326876"/>
                </a:lnTo>
                <a:lnTo>
                  <a:pt x="0" y="0"/>
                </a:lnTo>
                <a:close/>
              </a:path>
            </a:pathLst>
          </a:custGeom>
          <a:blipFill>
            <a:blip r:embed="rId7"/>
            <a:stretch>
              <a:fillRect/>
            </a:stretch>
          </a:blipFill>
        </p:spPr>
      </p:sp>
      <p:sp>
        <p:nvSpPr>
          <p:cNvPr id="9" name="AutoShape 9"/>
          <p:cNvSpPr/>
          <p:nvPr/>
        </p:nvSpPr>
        <p:spPr>
          <a:xfrm>
            <a:off x="6584245" y="2046893"/>
            <a:ext cx="0" cy="6492240"/>
          </a:xfrm>
          <a:prstGeom prst="line">
            <a:avLst/>
          </a:prstGeom>
          <a:ln w="38100" cap="flat">
            <a:solidFill>
              <a:srgbClr val="F2F4F5"/>
            </a:solidFill>
            <a:prstDash val="solid"/>
            <a:headEnd type="none" w="sm" len="sm"/>
            <a:tailEnd type="none" w="sm" len="sm"/>
          </a:ln>
        </p:spPr>
      </p:sp>
      <p:sp>
        <p:nvSpPr>
          <p:cNvPr id="10" name="Freeform 10"/>
          <p:cNvSpPr/>
          <p:nvPr/>
        </p:nvSpPr>
        <p:spPr>
          <a:xfrm>
            <a:off x="11291155" y="1992510"/>
            <a:ext cx="5227568" cy="6534459"/>
          </a:xfrm>
          <a:custGeom>
            <a:avLst/>
            <a:gdLst/>
            <a:ahLst/>
            <a:cxnLst/>
            <a:rect l="l" t="t" r="r" b="b"/>
            <a:pathLst>
              <a:path w="5227568" h="6534459">
                <a:moveTo>
                  <a:pt x="0" y="0"/>
                </a:moveTo>
                <a:lnTo>
                  <a:pt x="5227567" y="0"/>
                </a:lnTo>
                <a:lnTo>
                  <a:pt x="5227567" y="6534459"/>
                </a:lnTo>
                <a:lnTo>
                  <a:pt x="0" y="6534459"/>
                </a:lnTo>
                <a:lnTo>
                  <a:pt x="0" y="0"/>
                </a:lnTo>
                <a:close/>
              </a:path>
            </a:pathLst>
          </a:custGeom>
          <a:blipFill>
            <a:blip r:embed="rId8"/>
            <a:stretch>
              <a:fillRect/>
            </a:stretch>
          </a:blipFill>
        </p:spPr>
      </p:sp>
      <p:sp>
        <p:nvSpPr>
          <p:cNvPr id="11" name="TextBox 11"/>
          <p:cNvSpPr txBox="1"/>
          <p:nvPr/>
        </p:nvSpPr>
        <p:spPr>
          <a:xfrm>
            <a:off x="3622373" y="2271225"/>
            <a:ext cx="905917" cy="477520"/>
          </a:xfrm>
          <a:prstGeom prst="rect">
            <a:avLst/>
          </a:prstGeom>
        </p:spPr>
        <p:txBody>
          <a:bodyPr lIns="0" tIns="0" rIns="0" bIns="0" rtlCol="0" anchor="t">
            <a:spAutoFit/>
          </a:bodyPr>
          <a:lstStyle/>
          <a:p>
            <a:pPr algn="ctr">
              <a:lnSpc>
                <a:spcPts val="3769"/>
              </a:lnSpc>
              <a:spcBef>
                <a:spcPct val="0"/>
              </a:spcBef>
            </a:pPr>
            <a:r>
              <a:rPr lang="en-US" sz="2899" b="1">
                <a:solidFill>
                  <a:srgbClr val="F2F4F5"/>
                </a:solidFill>
                <a:latin typeface="Open Sauce Bold"/>
                <a:ea typeface="Open Sauce Bold"/>
                <a:cs typeface="Open Sauce Bold"/>
                <a:sym typeface="Open Sauce Bold"/>
              </a:rPr>
              <a:t>ITEM</a:t>
            </a:r>
          </a:p>
        </p:txBody>
      </p:sp>
      <p:sp>
        <p:nvSpPr>
          <p:cNvPr id="12" name="TextBox 12"/>
          <p:cNvSpPr txBox="1"/>
          <p:nvPr/>
        </p:nvSpPr>
        <p:spPr>
          <a:xfrm>
            <a:off x="7415230" y="2271225"/>
            <a:ext cx="1072753" cy="477520"/>
          </a:xfrm>
          <a:prstGeom prst="rect">
            <a:avLst/>
          </a:prstGeom>
        </p:spPr>
        <p:txBody>
          <a:bodyPr lIns="0" tIns="0" rIns="0" bIns="0" rtlCol="0" anchor="t">
            <a:spAutoFit/>
          </a:bodyPr>
          <a:lstStyle/>
          <a:p>
            <a:pPr algn="ctr">
              <a:lnSpc>
                <a:spcPts val="3769"/>
              </a:lnSpc>
              <a:spcBef>
                <a:spcPct val="0"/>
              </a:spcBef>
            </a:pPr>
            <a:r>
              <a:rPr lang="en-US" sz="2899" b="1">
                <a:solidFill>
                  <a:srgbClr val="F2F4F5"/>
                </a:solidFill>
                <a:latin typeface="Open Sauce Bold"/>
                <a:ea typeface="Open Sauce Bold"/>
                <a:cs typeface="Open Sauce Bold"/>
                <a:sym typeface="Open Sauce Bold"/>
              </a:rPr>
              <a:t>COST</a:t>
            </a:r>
          </a:p>
        </p:txBody>
      </p:sp>
      <p:sp>
        <p:nvSpPr>
          <p:cNvPr id="13" name="TextBox 13"/>
          <p:cNvSpPr txBox="1"/>
          <p:nvPr/>
        </p:nvSpPr>
        <p:spPr>
          <a:xfrm>
            <a:off x="1620166" y="3259002"/>
            <a:ext cx="4902826" cy="363855"/>
          </a:xfrm>
          <a:prstGeom prst="rect">
            <a:avLst/>
          </a:prstGeom>
        </p:spPr>
        <p:txBody>
          <a:bodyPr wrap="square" lIns="0" tIns="0" rIns="0" bIns="0" rtlCol="0" anchor="t">
            <a:spAutoFit/>
          </a:bodyPr>
          <a:lstStyle/>
          <a:p>
            <a:pPr algn="l">
              <a:lnSpc>
                <a:spcPts val="3060"/>
              </a:lnSpc>
            </a:pPr>
            <a:r>
              <a:rPr lang="en-US" sz="2000" spc="34" dirty="0">
                <a:solidFill>
                  <a:srgbClr val="FFFFFF"/>
                </a:solidFill>
                <a:latin typeface="Open Sauce"/>
                <a:ea typeface="Open Sauce"/>
                <a:cs typeface="Open Sauce"/>
                <a:sym typeface="Open Sauce"/>
              </a:rPr>
              <a:t>MARKETING &amp; PROMOTIONAL ITEMS</a:t>
            </a:r>
          </a:p>
        </p:txBody>
      </p:sp>
      <p:sp>
        <p:nvSpPr>
          <p:cNvPr id="14" name="TextBox 14"/>
          <p:cNvSpPr txBox="1"/>
          <p:nvPr/>
        </p:nvSpPr>
        <p:spPr>
          <a:xfrm>
            <a:off x="1745627" y="4170227"/>
            <a:ext cx="4563557" cy="363855"/>
          </a:xfrm>
          <a:prstGeom prst="rect">
            <a:avLst/>
          </a:prstGeom>
        </p:spPr>
        <p:txBody>
          <a:bodyPr wrap="square" lIns="0" tIns="0" rIns="0" bIns="0" rtlCol="0" anchor="t">
            <a:spAutoFit/>
          </a:bodyPr>
          <a:lstStyle/>
          <a:p>
            <a:pPr algn="l">
              <a:lnSpc>
                <a:spcPts val="3060"/>
              </a:lnSpc>
            </a:pPr>
            <a:r>
              <a:rPr lang="en-US" sz="2000" spc="34" dirty="0">
                <a:solidFill>
                  <a:srgbClr val="FFFFFF"/>
                </a:solidFill>
                <a:latin typeface="Open Sauce"/>
                <a:ea typeface="Open Sauce"/>
                <a:cs typeface="Open Sauce"/>
                <a:sym typeface="Open Sauce"/>
              </a:rPr>
              <a:t>MARKETING &amp; CREATION STATION</a:t>
            </a:r>
          </a:p>
        </p:txBody>
      </p:sp>
      <p:sp>
        <p:nvSpPr>
          <p:cNvPr id="15" name="TextBox 15"/>
          <p:cNvSpPr txBox="1"/>
          <p:nvPr/>
        </p:nvSpPr>
        <p:spPr>
          <a:xfrm>
            <a:off x="3378793" y="5103359"/>
            <a:ext cx="1187797" cy="363855"/>
          </a:xfrm>
          <a:prstGeom prst="rect">
            <a:avLst/>
          </a:prstGeom>
        </p:spPr>
        <p:txBody>
          <a:bodyPr lIns="0" tIns="0" rIns="0" bIns="0" rtlCol="0" anchor="t">
            <a:spAutoFit/>
          </a:bodyPr>
          <a:lstStyle/>
          <a:p>
            <a:pPr algn="l">
              <a:lnSpc>
                <a:spcPts val="3060"/>
              </a:lnSpc>
            </a:pPr>
            <a:r>
              <a:rPr lang="en-US" sz="2000" b="1" spc="34">
                <a:solidFill>
                  <a:srgbClr val="FFFFFF"/>
                </a:solidFill>
                <a:latin typeface="Open Sauce Bold"/>
                <a:ea typeface="Open Sauce Bold"/>
                <a:cs typeface="Open Sauce Bold"/>
                <a:sym typeface="Open Sauce Bold"/>
              </a:rPr>
              <a:t>Subtotal </a:t>
            </a:r>
          </a:p>
        </p:txBody>
      </p:sp>
      <p:sp>
        <p:nvSpPr>
          <p:cNvPr id="16" name="TextBox 16"/>
          <p:cNvSpPr txBox="1"/>
          <p:nvPr/>
        </p:nvSpPr>
        <p:spPr>
          <a:xfrm>
            <a:off x="1888577" y="6036491"/>
            <a:ext cx="4168229" cy="363855"/>
          </a:xfrm>
          <a:prstGeom prst="rect">
            <a:avLst/>
          </a:prstGeom>
        </p:spPr>
        <p:txBody>
          <a:bodyPr lIns="0" tIns="0" rIns="0" bIns="0" rtlCol="0" anchor="t">
            <a:spAutoFit/>
          </a:bodyPr>
          <a:lstStyle/>
          <a:p>
            <a:pPr algn="l">
              <a:lnSpc>
                <a:spcPts val="3060"/>
              </a:lnSpc>
            </a:pPr>
            <a:r>
              <a:rPr lang="en-US" sz="2000" spc="34">
                <a:solidFill>
                  <a:srgbClr val="FFFFFF"/>
                </a:solidFill>
                <a:latin typeface="Open Sauce"/>
                <a:ea typeface="Open Sauce"/>
                <a:cs typeface="Open Sauce"/>
                <a:sym typeface="Open Sauce"/>
              </a:rPr>
              <a:t>UH Administrative Charge (6.0%) </a:t>
            </a:r>
          </a:p>
        </p:txBody>
      </p:sp>
      <p:sp>
        <p:nvSpPr>
          <p:cNvPr id="17" name="TextBox 17"/>
          <p:cNvSpPr txBox="1"/>
          <p:nvPr/>
        </p:nvSpPr>
        <p:spPr>
          <a:xfrm>
            <a:off x="3600845" y="6896494"/>
            <a:ext cx="743694" cy="363855"/>
          </a:xfrm>
          <a:prstGeom prst="rect">
            <a:avLst/>
          </a:prstGeom>
        </p:spPr>
        <p:txBody>
          <a:bodyPr lIns="0" tIns="0" rIns="0" bIns="0" rtlCol="0" anchor="t">
            <a:spAutoFit/>
          </a:bodyPr>
          <a:lstStyle/>
          <a:p>
            <a:pPr algn="l">
              <a:lnSpc>
                <a:spcPts val="3060"/>
              </a:lnSpc>
            </a:pPr>
            <a:r>
              <a:rPr lang="en-US" sz="2000" b="1" spc="34">
                <a:solidFill>
                  <a:srgbClr val="FFFFFF"/>
                </a:solidFill>
                <a:latin typeface="Open Sauce Bold"/>
                <a:ea typeface="Open Sauce Bold"/>
                <a:cs typeface="Open Sauce Bold"/>
                <a:sym typeface="Open Sauce Bold"/>
              </a:rPr>
              <a:t>Total </a:t>
            </a:r>
          </a:p>
        </p:txBody>
      </p:sp>
      <p:sp>
        <p:nvSpPr>
          <p:cNvPr id="18" name="TextBox 18"/>
          <p:cNvSpPr txBox="1"/>
          <p:nvPr/>
        </p:nvSpPr>
        <p:spPr>
          <a:xfrm>
            <a:off x="7594912" y="3297102"/>
            <a:ext cx="1113123"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FFFFF"/>
                </a:solidFill>
                <a:latin typeface="Open Sauce"/>
                <a:ea typeface="Open Sauce"/>
                <a:cs typeface="Open Sauce"/>
                <a:sym typeface="Open Sauce"/>
              </a:rPr>
              <a:t>$9,850</a:t>
            </a:r>
          </a:p>
        </p:txBody>
      </p:sp>
      <p:sp>
        <p:nvSpPr>
          <p:cNvPr id="19" name="TextBox 19"/>
          <p:cNvSpPr txBox="1"/>
          <p:nvPr/>
        </p:nvSpPr>
        <p:spPr>
          <a:xfrm>
            <a:off x="7652063" y="4207056"/>
            <a:ext cx="988138"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FFFFF"/>
                </a:solidFill>
                <a:latin typeface="Open Sauce"/>
                <a:ea typeface="Open Sauce"/>
                <a:cs typeface="Open Sauce"/>
                <a:sym typeface="Open Sauce"/>
              </a:rPr>
              <a:t>$1,312</a:t>
            </a:r>
          </a:p>
        </p:txBody>
      </p:sp>
      <p:sp>
        <p:nvSpPr>
          <p:cNvPr id="20" name="TextBox 20"/>
          <p:cNvSpPr txBox="1"/>
          <p:nvPr/>
        </p:nvSpPr>
        <p:spPr>
          <a:xfrm>
            <a:off x="7386517" y="5141459"/>
            <a:ext cx="1321519" cy="327025"/>
          </a:xfrm>
          <a:prstGeom prst="rect">
            <a:avLst/>
          </a:prstGeom>
        </p:spPr>
        <p:txBody>
          <a:bodyPr lIns="0" tIns="0" rIns="0" bIns="0" rtlCol="0" anchor="t">
            <a:spAutoFit/>
          </a:bodyPr>
          <a:lstStyle/>
          <a:p>
            <a:pPr algn="ctr">
              <a:lnSpc>
                <a:spcPts val="2600"/>
              </a:lnSpc>
              <a:spcBef>
                <a:spcPct val="0"/>
              </a:spcBef>
            </a:pPr>
            <a:r>
              <a:rPr lang="en-US" sz="2000" b="1">
                <a:solidFill>
                  <a:srgbClr val="FFFFFF"/>
                </a:solidFill>
                <a:latin typeface="Open Sauce Bold"/>
                <a:ea typeface="Open Sauce Bold"/>
                <a:cs typeface="Open Sauce Bold"/>
                <a:sym typeface="Open Sauce Bold"/>
              </a:rPr>
              <a:t>$11,162.50</a:t>
            </a:r>
          </a:p>
        </p:txBody>
      </p:sp>
      <p:sp>
        <p:nvSpPr>
          <p:cNvPr id="21" name="TextBox 21"/>
          <p:cNvSpPr txBox="1"/>
          <p:nvPr/>
        </p:nvSpPr>
        <p:spPr>
          <a:xfrm>
            <a:off x="7521391" y="6049509"/>
            <a:ext cx="1186643" cy="309059"/>
          </a:xfrm>
          <a:prstGeom prst="rect">
            <a:avLst/>
          </a:prstGeom>
        </p:spPr>
        <p:txBody>
          <a:bodyPr wrap="square" lIns="0" tIns="0" rIns="0" bIns="0" rtlCol="0" anchor="t">
            <a:spAutoFit/>
          </a:bodyPr>
          <a:lstStyle/>
          <a:p>
            <a:pPr algn="ctr">
              <a:lnSpc>
                <a:spcPts val="2600"/>
              </a:lnSpc>
              <a:spcBef>
                <a:spcPct val="0"/>
              </a:spcBef>
            </a:pPr>
            <a:r>
              <a:rPr lang="en-US" sz="2000" dirty="0">
                <a:solidFill>
                  <a:srgbClr val="FFFFFF"/>
                </a:solidFill>
                <a:latin typeface="Open Sauce"/>
                <a:ea typeface="Open Sauce"/>
                <a:cs typeface="Open Sauce"/>
                <a:sym typeface="Open Sauce"/>
              </a:rPr>
              <a:t>$669.75</a:t>
            </a:r>
          </a:p>
        </p:txBody>
      </p:sp>
      <p:sp>
        <p:nvSpPr>
          <p:cNvPr id="22" name="TextBox 22"/>
          <p:cNvSpPr txBox="1"/>
          <p:nvPr/>
        </p:nvSpPr>
        <p:spPr>
          <a:xfrm>
            <a:off x="7361737" y="6933324"/>
            <a:ext cx="1530566" cy="309059"/>
          </a:xfrm>
          <a:prstGeom prst="rect">
            <a:avLst/>
          </a:prstGeom>
        </p:spPr>
        <p:txBody>
          <a:bodyPr wrap="square" lIns="0" tIns="0" rIns="0" bIns="0" rtlCol="0" anchor="t">
            <a:spAutoFit/>
          </a:bodyPr>
          <a:lstStyle/>
          <a:p>
            <a:pPr algn="ctr">
              <a:lnSpc>
                <a:spcPts val="2600"/>
              </a:lnSpc>
              <a:spcBef>
                <a:spcPct val="0"/>
              </a:spcBef>
            </a:pPr>
            <a:r>
              <a:rPr lang="en-US" sz="2000" b="1" dirty="0">
                <a:solidFill>
                  <a:srgbClr val="FFFFFF"/>
                </a:solidFill>
                <a:latin typeface="Open Sauce Bold"/>
                <a:ea typeface="Open Sauce Bold"/>
                <a:cs typeface="Open Sauce Bold"/>
                <a:sym typeface="Open Sauce Bold"/>
              </a:rPr>
              <a:t>$11,832.25</a:t>
            </a:r>
          </a:p>
        </p:txBody>
      </p:sp>
      <p:sp>
        <p:nvSpPr>
          <p:cNvPr id="23" name="TextBox 23"/>
          <p:cNvSpPr txBox="1"/>
          <p:nvPr/>
        </p:nvSpPr>
        <p:spPr>
          <a:xfrm>
            <a:off x="-211469" y="729422"/>
            <a:ext cx="14534322" cy="613410"/>
          </a:xfrm>
          <a:prstGeom prst="rect">
            <a:avLst/>
          </a:prstGeom>
        </p:spPr>
        <p:txBody>
          <a:bodyPr lIns="0" tIns="0" rIns="0" bIns="0" rtlCol="0" anchor="t">
            <a:spAutoFit/>
          </a:bodyPr>
          <a:lstStyle/>
          <a:p>
            <a:pPr algn="ctr">
              <a:lnSpc>
                <a:spcPts val="5040"/>
              </a:lnSpc>
            </a:pPr>
            <a:r>
              <a:rPr lang="en-US" sz="3600" b="1" spc="640">
                <a:solidFill>
                  <a:srgbClr val="FFFFFF"/>
                </a:solidFill>
                <a:latin typeface="Adirek Sans Ultra-Bold"/>
                <a:ea typeface="Adirek Sans Ultra-Bold"/>
                <a:cs typeface="Adirek Sans Ultra-Bold"/>
                <a:sym typeface="Adirek Sans Ultra-Bold"/>
              </a:rPr>
              <a:t>ONE-TIME REQUEST FOR SUMMER MARKETING</a:t>
            </a:r>
          </a:p>
        </p:txBody>
      </p:sp>
      <p:sp>
        <p:nvSpPr>
          <p:cNvPr id="24" name="TextBox 24"/>
          <p:cNvSpPr txBox="1"/>
          <p:nvPr/>
        </p:nvSpPr>
        <p:spPr>
          <a:xfrm>
            <a:off x="1829969" y="9000084"/>
            <a:ext cx="14534322" cy="613410"/>
          </a:xfrm>
          <a:prstGeom prst="rect">
            <a:avLst/>
          </a:prstGeom>
        </p:spPr>
        <p:txBody>
          <a:bodyPr lIns="0" tIns="0" rIns="0" bIns="0" rtlCol="0" anchor="t">
            <a:spAutoFit/>
          </a:bodyPr>
          <a:lstStyle/>
          <a:p>
            <a:pPr algn="ctr">
              <a:lnSpc>
                <a:spcPts val="5040"/>
              </a:lnSpc>
            </a:pPr>
            <a:r>
              <a:rPr lang="en-US" sz="3600" b="1" spc="640">
                <a:solidFill>
                  <a:srgbClr val="F2F4F5"/>
                </a:solidFill>
                <a:latin typeface="Adirek Sans Medium"/>
                <a:ea typeface="Adirek Sans Medium"/>
                <a:cs typeface="Adirek Sans Medium"/>
                <a:sym typeface="Adirek Sans Medium"/>
              </a:rPr>
              <a:t>OCTOBER 21ST 2024 - OCTOBER 26TH 2024</a:t>
            </a:r>
          </a:p>
        </p:txBody>
      </p:sp>
      <p:sp>
        <p:nvSpPr>
          <p:cNvPr id="25" name="Freeform 25"/>
          <p:cNvSpPr/>
          <p:nvPr/>
        </p:nvSpPr>
        <p:spPr>
          <a:xfrm>
            <a:off x="1311180" y="8739146"/>
            <a:ext cx="15819751" cy="276846"/>
          </a:xfrm>
          <a:custGeom>
            <a:avLst/>
            <a:gdLst/>
            <a:ahLst/>
            <a:cxnLst/>
            <a:rect l="l" t="t" r="r" b="b"/>
            <a:pathLst>
              <a:path w="15819751" h="276846">
                <a:moveTo>
                  <a:pt x="0" y="0"/>
                </a:moveTo>
                <a:lnTo>
                  <a:pt x="15819752" y="0"/>
                </a:lnTo>
                <a:lnTo>
                  <a:pt x="15819752" y="276845"/>
                </a:lnTo>
                <a:lnTo>
                  <a:pt x="0" y="276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1105756" y="1498995"/>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358678" y="-306789"/>
            <a:ext cx="18646678" cy="4733455"/>
          </a:xfrm>
          <a:custGeom>
            <a:avLst/>
            <a:gdLst/>
            <a:ahLst/>
            <a:cxnLst/>
            <a:rect l="l" t="t" r="r" b="b"/>
            <a:pathLst>
              <a:path w="18646678" h="4733455">
                <a:moveTo>
                  <a:pt x="0" y="0"/>
                </a:moveTo>
                <a:lnTo>
                  <a:pt x="18646678" y="0"/>
                </a:lnTo>
                <a:lnTo>
                  <a:pt x="18646678" y="4733455"/>
                </a:lnTo>
                <a:lnTo>
                  <a:pt x="0" y="4733455"/>
                </a:lnTo>
                <a:lnTo>
                  <a:pt x="0" y="0"/>
                </a:lnTo>
                <a:close/>
              </a:path>
            </a:pathLst>
          </a:custGeom>
          <a:blipFill>
            <a:blip r:embed="rId3"/>
            <a:stretch>
              <a:fillRect t="-18938" b="-18938"/>
            </a:stretch>
          </a:blipFill>
        </p:spPr>
      </p:sp>
      <p:grpSp>
        <p:nvGrpSpPr>
          <p:cNvPr id="4" name="Group 4"/>
          <p:cNvGrpSpPr/>
          <p:nvPr/>
        </p:nvGrpSpPr>
        <p:grpSpPr>
          <a:xfrm rot="5400000">
            <a:off x="8608694" y="-4262913"/>
            <a:ext cx="1088513" cy="18288000"/>
            <a:chOff x="0" y="0"/>
            <a:chExt cx="286687" cy="4816593"/>
          </a:xfrm>
        </p:grpSpPr>
        <p:sp>
          <p:nvSpPr>
            <p:cNvPr id="5" name="Freeform 5"/>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49742" y="8777230"/>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180176" y="6515014"/>
            <a:ext cx="1690978" cy="1452127"/>
          </a:xfrm>
          <a:custGeom>
            <a:avLst/>
            <a:gdLst/>
            <a:ahLst/>
            <a:cxnLst/>
            <a:rect l="l" t="t" r="r" b="b"/>
            <a:pathLst>
              <a:path w="1690978" h="1452127">
                <a:moveTo>
                  <a:pt x="0" y="0"/>
                </a:moveTo>
                <a:lnTo>
                  <a:pt x="1690979" y="0"/>
                </a:lnTo>
                <a:lnTo>
                  <a:pt x="1690979" y="1452127"/>
                </a:lnTo>
                <a:lnTo>
                  <a:pt x="0" y="14521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263310" y="2532274"/>
            <a:ext cx="15402703" cy="1695867"/>
          </a:xfrm>
          <a:prstGeom prst="rect">
            <a:avLst/>
          </a:prstGeom>
        </p:spPr>
        <p:txBody>
          <a:bodyPr lIns="0" tIns="0" rIns="0" bIns="0" rtlCol="0" anchor="t">
            <a:spAutoFit/>
          </a:bodyPr>
          <a:lstStyle/>
          <a:p>
            <a:pPr algn="ctr">
              <a:lnSpc>
                <a:spcPts val="13774"/>
              </a:lnSpc>
            </a:pPr>
            <a:r>
              <a:rPr lang="en-US" sz="9981" spc="79">
                <a:solidFill>
                  <a:srgbClr val="FFFFFF"/>
                </a:solidFill>
                <a:latin typeface="Archivo Black"/>
                <a:ea typeface="Archivo Black"/>
                <a:cs typeface="Archivo Black"/>
                <a:sym typeface="Archivo Black"/>
              </a:rPr>
              <a:t>HOMECOMING</a:t>
            </a:r>
          </a:p>
        </p:txBody>
      </p:sp>
      <p:sp>
        <p:nvSpPr>
          <p:cNvPr id="12" name="TextBox 12"/>
          <p:cNvSpPr txBox="1"/>
          <p:nvPr/>
        </p:nvSpPr>
        <p:spPr>
          <a:xfrm>
            <a:off x="1815503" y="4173748"/>
            <a:ext cx="14563253" cy="2255541"/>
          </a:xfrm>
          <a:prstGeom prst="rect">
            <a:avLst/>
          </a:prstGeom>
        </p:spPr>
        <p:txBody>
          <a:bodyPr lIns="0" tIns="0" rIns="0" bIns="0" rtlCol="0" anchor="t">
            <a:spAutoFit/>
          </a:bodyPr>
          <a:lstStyle/>
          <a:p>
            <a:pPr algn="ctr">
              <a:lnSpc>
                <a:spcPts val="18478"/>
              </a:lnSpc>
            </a:pPr>
            <a:r>
              <a:rPr lang="en-US" sz="13199" b="1" spc="1319">
                <a:solidFill>
                  <a:srgbClr val="000000"/>
                </a:solidFill>
                <a:latin typeface="Adirek Sans Ultra-Bold"/>
                <a:ea typeface="Adirek Sans Ultra-Bold"/>
                <a:cs typeface="Adirek Sans Ultra-Bold"/>
                <a:sym typeface="Adirek Sans Ultra-Bold"/>
              </a:rPr>
              <a:t>THEME</a:t>
            </a:r>
          </a:p>
        </p:txBody>
      </p:sp>
      <p:sp>
        <p:nvSpPr>
          <p:cNvPr id="13" name="TextBox 13"/>
          <p:cNvSpPr txBox="1"/>
          <p:nvPr/>
        </p:nvSpPr>
        <p:spPr>
          <a:xfrm>
            <a:off x="1876839" y="688658"/>
            <a:ext cx="14534322" cy="613410"/>
          </a:xfrm>
          <a:prstGeom prst="rect">
            <a:avLst/>
          </a:prstGeom>
        </p:spPr>
        <p:txBody>
          <a:bodyPr lIns="0" tIns="0" rIns="0" bIns="0" rtlCol="0" anchor="t">
            <a:spAutoFit/>
          </a:bodyPr>
          <a:lstStyle/>
          <a:p>
            <a:pPr algn="ctr">
              <a:lnSpc>
                <a:spcPts val="5040"/>
              </a:lnSpc>
            </a:pPr>
            <a:r>
              <a:rPr lang="en-US" sz="3600" b="1" spc="640">
                <a:solidFill>
                  <a:srgbClr val="FFFFFF"/>
                </a:solidFill>
                <a:latin typeface="Adirek Sans Medium"/>
                <a:ea typeface="Adirek Sans Medium"/>
                <a:cs typeface="Adirek Sans Medium"/>
                <a:sym typeface="Adirek Sans Medium"/>
              </a:rPr>
              <a:t>OCTOBER 21ST 2024 - OCTOBER 26TH 2024</a:t>
            </a: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rot="5400000">
            <a:off x="-7126264" y="5964638"/>
            <a:ext cx="15026802" cy="1591351"/>
          </a:xfrm>
          <a:custGeom>
            <a:avLst/>
            <a:gdLst/>
            <a:ahLst/>
            <a:cxnLst/>
            <a:rect l="l" t="t" r="r" b="b"/>
            <a:pathLst>
              <a:path w="15026802" h="1591351">
                <a:moveTo>
                  <a:pt x="0" y="0"/>
                </a:moveTo>
                <a:lnTo>
                  <a:pt x="15026801" y="0"/>
                </a:lnTo>
                <a:lnTo>
                  <a:pt x="15026801" y="1591350"/>
                </a:lnTo>
                <a:lnTo>
                  <a:pt x="0" y="1591350"/>
                </a:lnTo>
                <a:lnTo>
                  <a:pt x="0" y="0"/>
                </a:lnTo>
                <a:close/>
              </a:path>
            </a:pathLst>
          </a:custGeom>
          <a:blipFill>
            <a:blip r:embed="rId3"/>
            <a:stretch>
              <a:fillRect t="-86495"/>
            </a:stretch>
          </a:blipFill>
        </p:spPr>
      </p:sp>
      <p:grpSp>
        <p:nvGrpSpPr>
          <p:cNvPr id="4" name="Group 4"/>
          <p:cNvGrpSpPr/>
          <p:nvPr/>
        </p:nvGrpSpPr>
        <p:grpSpPr>
          <a:xfrm>
            <a:off x="-2465284" y="526229"/>
            <a:ext cx="15711352" cy="2639917"/>
            <a:chOff x="0" y="0"/>
            <a:chExt cx="1302568" cy="218865"/>
          </a:xfrm>
        </p:grpSpPr>
        <p:sp>
          <p:nvSpPr>
            <p:cNvPr id="5" name="Freeform 5"/>
            <p:cNvSpPr/>
            <p:nvPr/>
          </p:nvSpPr>
          <p:spPr>
            <a:xfrm>
              <a:off x="0" y="0"/>
              <a:ext cx="1302568" cy="218865"/>
            </a:xfrm>
            <a:custGeom>
              <a:avLst/>
              <a:gdLst/>
              <a:ahLst/>
              <a:cxnLst/>
              <a:rect l="l" t="t" r="r" b="b"/>
              <a:pathLst>
                <a:path w="1302568" h="218865">
                  <a:moveTo>
                    <a:pt x="1099368" y="0"/>
                  </a:moveTo>
                  <a:lnTo>
                    <a:pt x="0" y="0"/>
                  </a:lnTo>
                  <a:lnTo>
                    <a:pt x="203200" y="218865"/>
                  </a:lnTo>
                  <a:lnTo>
                    <a:pt x="1302568" y="218865"/>
                  </a:lnTo>
                  <a:lnTo>
                    <a:pt x="1099368" y="0"/>
                  </a:lnTo>
                  <a:close/>
                </a:path>
              </a:pathLst>
            </a:custGeom>
            <a:gradFill rotWithShape="1">
              <a:gsLst>
                <a:gs pos="0">
                  <a:srgbClr val="A20000">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101600" y="-19050"/>
              <a:ext cx="1099368"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a:off x="934960" y="1077562"/>
            <a:ext cx="9434743" cy="2088585"/>
            <a:chOff x="0" y="0"/>
            <a:chExt cx="12579657" cy="2784780"/>
          </a:xfrm>
        </p:grpSpPr>
        <p:sp>
          <p:nvSpPr>
            <p:cNvPr id="8" name="TextBox 8"/>
            <p:cNvSpPr txBox="1"/>
            <p:nvPr/>
          </p:nvSpPr>
          <p:spPr>
            <a:xfrm>
              <a:off x="0" y="2416524"/>
              <a:ext cx="12579657" cy="368255"/>
            </a:xfrm>
            <a:prstGeom prst="rect">
              <a:avLst/>
            </a:prstGeom>
          </p:spPr>
          <p:txBody>
            <a:bodyPr lIns="0" tIns="0" rIns="0" bIns="0" rtlCol="0" anchor="t">
              <a:spAutoFit/>
            </a:bodyPr>
            <a:lstStyle/>
            <a:p>
              <a:pPr algn="ctr">
                <a:lnSpc>
                  <a:spcPts val="2309"/>
                </a:lnSpc>
              </a:pPr>
              <a:endParaRPr/>
            </a:p>
          </p:txBody>
        </p:sp>
        <p:sp>
          <p:nvSpPr>
            <p:cNvPr id="9" name="TextBox 9"/>
            <p:cNvSpPr txBox="1"/>
            <p:nvPr/>
          </p:nvSpPr>
          <p:spPr>
            <a:xfrm>
              <a:off x="0" y="1039123"/>
              <a:ext cx="12579657" cy="1168257"/>
            </a:xfrm>
            <a:prstGeom prst="rect">
              <a:avLst/>
            </a:prstGeom>
          </p:spPr>
          <p:txBody>
            <a:bodyPr lIns="0" tIns="0" rIns="0" bIns="0" rtlCol="0" anchor="t">
              <a:spAutoFit/>
            </a:bodyPr>
            <a:lstStyle/>
            <a:p>
              <a:pPr algn="ctr">
                <a:lnSpc>
                  <a:spcPts val="6908"/>
                </a:lnSpc>
              </a:pPr>
              <a:r>
                <a:rPr lang="en-US" sz="5709" spc="342">
                  <a:solidFill>
                    <a:srgbClr val="131211"/>
                  </a:solidFill>
                  <a:latin typeface="League Spartan"/>
                  <a:ea typeface="League Spartan"/>
                  <a:cs typeface="League Spartan"/>
                  <a:sym typeface="League Spartan"/>
                </a:rPr>
                <a:t>COOG CITY</a:t>
              </a:r>
            </a:p>
          </p:txBody>
        </p:sp>
        <p:sp>
          <p:nvSpPr>
            <p:cNvPr id="10" name="TextBox 10"/>
            <p:cNvSpPr txBox="1"/>
            <p:nvPr/>
          </p:nvSpPr>
          <p:spPr>
            <a:xfrm>
              <a:off x="0" y="-57150"/>
              <a:ext cx="12579657" cy="636203"/>
            </a:xfrm>
            <a:prstGeom prst="rect">
              <a:avLst/>
            </a:prstGeom>
          </p:spPr>
          <p:txBody>
            <a:bodyPr lIns="0" tIns="0" rIns="0" bIns="0" rtlCol="0" anchor="t">
              <a:spAutoFit/>
            </a:bodyPr>
            <a:lstStyle/>
            <a:p>
              <a:pPr algn="ctr">
                <a:lnSpc>
                  <a:spcPts val="3989"/>
                </a:lnSpc>
              </a:pPr>
              <a:endParaRPr/>
            </a:p>
          </p:txBody>
        </p:sp>
      </p:grpSp>
      <p:sp>
        <p:nvSpPr>
          <p:cNvPr id="11" name="Freeform 11"/>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182812" y="8472201"/>
            <a:ext cx="16076488" cy="281339"/>
          </a:xfrm>
          <a:custGeom>
            <a:avLst/>
            <a:gdLst/>
            <a:ahLst/>
            <a:cxnLst/>
            <a:rect l="l" t="t" r="r" b="b"/>
            <a:pathLst>
              <a:path w="16076488" h="281339">
                <a:moveTo>
                  <a:pt x="0" y="0"/>
                </a:moveTo>
                <a:lnTo>
                  <a:pt x="16076488" y="0"/>
                </a:lnTo>
                <a:lnTo>
                  <a:pt x="16076488" y="281338"/>
                </a:lnTo>
                <a:lnTo>
                  <a:pt x="0" y="2813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9876589" y="2551720"/>
            <a:ext cx="6738958" cy="5843350"/>
            <a:chOff x="0" y="0"/>
            <a:chExt cx="1774870" cy="1538989"/>
          </a:xfrm>
        </p:grpSpPr>
        <p:sp>
          <p:nvSpPr>
            <p:cNvPr id="15" name="Freeform 15"/>
            <p:cNvSpPr/>
            <p:nvPr/>
          </p:nvSpPr>
          <p:spPr>
            <a:xfrm>
              <a:off x="0" y="0"/>
              <a:ext cx="1774870" cy="1538989"/>
            </a:xfrm>
            <a:custGeom>
              <a:avLst/>
              <a:gdLst/>
              <a:ahLst/>
              <a:cxnLst/>
              <a:rect l="l" t="t" r="r" b="b"/>
              <a:pathLst>
                <a:path w="1774870" h="1538989">
                  <a:moveTo>
                    <a:pt x="0" y="0"/>
                  </a:moveTo>
                  <a:lnTo>
                    <a:pt x="1774870" y="0"/>
                  </a:lnTo>
                  <a:lnTo>
                    <a:pt x="1774870" y="1538989"/>
                  </a:lnTo>
                  <a:lnTo>
                    <a:pt x="0" y="1538989"/>
                  </a:lnTo>
                  <a:close/>
                </a:path>
              </a:pathLst>
            </a:custGeom>
            <a:gradFill rotWithShape="1">
              <a:gsLst>
                <a:gs pos="0">
                  <a:srgbClr val="FFFAFA">
                    <a:alpha val="72000"/>
                  </a:srgbClr>
                </a:gs>
                <a:gs pos="33333">
                  <a:srgbClr val="FFC1C1">
                    <a:alpha val="82500"/>
                  </a:srgbClr>
                </a:gs>
                <a:gs pos="66667">
                  <a:srgbClr val="FFFFFF">
                    <a:alpha val="70500"/>
                  </a:srgbClr>
                </a:gs>
                <a:gs pos="100000">
                  <a:srgbClr val="FBFBFB">
                    <a:alpha val="22000"/>
                  </a:srgbClr>
                </a:gs>
              </a:gsLst>
              <a:lin ang="5400000"/>
            </a:gradFill>
          </p:spPr>
        </p:sp>
        <p:sp>
          <p:nvSpPr>
            <p:cNvPr id="16" name="TextBox 16"/>
            <p:cNvSpPr txBox="1"/>
            <p:nvPr/>
          </p:nvSpPr>
          <p:spPr>
            <a:xfrm>
              <a:off x="0" y="-57150"/>
              <a:ext cx="1774870" cy="1596139"/>
            </a:xfrm>
            <a:prstGeom prst="rect">
              <a:avLst/>
            </a:prstGeom>
          </p:spPr>
          <p:txBody>
            <a:bodyPr lIns="50800" tIns="50800" rIns="50800" bIns="50800" rtlCol="0" anchor="ctr"/>
            <a:lstStyle/>
            <a:p>
              <a:pPr algn="ctr">
                <a:lnSpc>
                  <a:spcPts val="3219"/>
                </a:lnSpc>
              </a:pPr>
              <a:endParaRPr/>
            </a:p>
          </p:txBody>
        </p:sp>
      </p:grpSp>
      <p:sp>
        <p:nvSpPr>
          <p:cNvPr id="17" name="TextBox 17"/>
          <p:cNvSpPr txBox="1"/>
          <p:nvPr/>
        </p:nvSpPr>
        <p:spPr>
          <a:xfrm>
            <a:off x="1876839" y="8763064"/>
            <a:ext cx="14534322" cy="613410"/>
          </a:xfrm>
          <a:prstGeom prst="rect">
            <a:avLst/>
          </a:prstGeom>
        </p:spPr>
        <p:txBody>
          <a:bodyPr lIns="0" tIns="0" rIns="0" bIns="0" rtlCol="0" anchor="t">
            <a:spAutoFit/>
          </a:bodyPr>
          <a:lstStyle/>
          <a:p>
            <a:pPr algn="ctr">
              <a:lnSpc>
                <a:spcPts val="5040"/>
              </a:lnSpc>
            </a:pPr>
            <a:r>
              <a:rPr lang="en-US" sz="3600" b="1" spc="640">
                <a:solidFill>
                  <a:srgbClr val="131211"/>
                </a:solidFill>
                <a:latin typeface="Adirek Sans Medium"/>
                <a:ea typeface="Adirek Sans Medium"/>
                <a:cs typeface="Adirek Sans Medium"/>
                <a:sym typeface="Adirek Sans Medium"/>
              </a:rPr>
              <a:t> OCTOBER 21ST 2024 - OCTOBER 26TH 2024</a:t>
            </a:r>
          </a:p>
        </p:txBody>
      </p:sp>
      <p:sp>
        <p:nvSpPr>
          <p:cNvPr id="18" name="TextBox 18"/>
          <p:cNvSpPr txBox="1"/>
          <p:nvPr/>
        </p:nvSpPr>
        <p:spPr>
          <a:xfrm>
            <a:off x="1483957" y="3275025"/>
            <a:ext cx="8091488" cy="4615815"/>
          </a:xfrm>
          <a:prstGeom prst="rect">
            <a:avLst/>
          </a:prstGeom>
        </p:spPr>
        <p:txBody>
          <a:bodyPr lIns="0" tIns="0" rIns="0" bIns="0" rtlCol="0" anchor="t">
            <a:spAutoFit/>
          </a:bodyPr>
          <a:lstStyle/>
          <a:p>
            <a:pPr algn="ctr">
              <a:lnSpc>
                <a:spcPts val="3359"/>
              </a:lnSpc>
            </a:pPr>
            <a:r>
              <a:rPr lang="en-US" sz="2400" b="1">
                <a:solidFill>
                  <a:srgbClr val="131211"/>
                </a:solidFill>
                <a:latin typeface="Poppins Medium"/>
                <a:ea typeface="Poppins Medium"/>
                <a:cs typeface="Poppins Medium"/>
                <a:sym typeface="Poppins Medium"/>
              </a:rPr>
              <a:t>The University of Houston proudly presents Homecoming 2024! Homecoming is more than a football game—it is a week celebrating the University of Houston, uniting students and organizations, and showcasing Cougar Pride and Cougar Spirit during one of the oldest traditions on campus! For each day of Homecoming, there are different events for students, alumni, and the UH community. Mark your calendars this year for Homecoming 2024, and celebrate Homecoming with us October 21st - October 26th!</a:t>
            </a:r>
          </a:p>
        </p:txBody>
      </p:sp>
      <p:sp>
        <p:nvSpPr>
          <p:cNvPr id="19" name="TextBox 19"/>
          <p:cNvSpPr txBox="1"/>
          <p:nvPr/>
        </p:nvSpPr>
        <p:spPr>
          <a:xfrm>
            <a:off x="1876839" y="731327"/>
            <a:ext cx="14534322" cy="1251585"/>
          </a:xfrm>
          <a:prstGeom prst="rect">
            <a:avLst/>
          </a:prstGeom>
        </p:spPr>
        <p:txBody>
          <a:bodyPr lIns="0" tIns="0" rIns="0" bIns="0" rtlCol="0" anchor="t">
            <a:spAutoFit/>
          </a:bodyPr>
          <a:lstStyle/>
          <a:p>
            <a:pPr algn="ctr">
              <a:lnSpc>
                <a:spcPts val="5040"/>
              </a:lnSpc>
            </a:pPr>
            <a:r>
              <a:rPr lang="en-US" sz="3600" b="1" spc="640">
                <a:solidFill>
                  <a:srgbClr val="131211"/>
                </a:solidFill>
                <a:latin typeface="Adirek Sans Ultra-Bold"/>
                <a:ea typeface="Adirek Sans Ultra-Bold"/>
                <a:cs typeface="Adirek Sans Ultra-Bold"/>
                <a:sym typeface="Adirek Sans Ultra-Bold"/>
              </a:rPr>
              <a:t>THE HOMECOMING BOARD PROUDLY PRESENTS:</a:t>
            </a:r>
          </a:p>
          <a:p>
            <a:pPr algn="ctr">
              <a:lnSpc>
                <a:spcPts val="5040"/>
              </a:lnSpc>
            </a:pPr>
            <a:endParaRPr lang="en-US" sz="3600" b="1" spc="640">
              <a:solidFill>
                <a:srgbClr val="131211"/>
              </a:solidFill>
              <a:latin typeface="Adirek Sans Ultra-Bold"/>
              <a:ea typeface="Adirek Sans Ultra-Bold"/>
              <a:cs typeface="Adirek Sans Ultra-Bold"/>
              <a:sym typeface="Adirek Sans Ultra-Bold"/>
            </a:endParaRPr>
          </a:p>
        </p:txBody>
      </p:sp>
      <p:sp>
        <p:nvSpPr>
          <p:cNvPr id="20" name="Freeform 20"/>
          <p:cNvSpPr/>
          <p:nvPr/>
        </p:nvSpPr>
        <p:spPr>
          <a:xfrm>
            <a:off x="10397968" y="3166146"/>
            <a:ext cx="5696200" cy="4539872"/>
          </a:xfrm>
          <a:custGeom>
            <a:avLst/>
            <a:gdLst/>
            <a:ahLst/>
            <a:cxnLst/>
            <a:rect l="l" t="t" r="r" b="b"/>
            <a:pathLst>
              <a:path w="5696200" h="4539872">
                <a:moveTo>
                  <a:pt x="0" y="0"/>
                </a:moveTo>
                <a:lnTo>
                  <a:pt x="5696200" y="0"/>
                </a:lnTo>
                <a:lnTo>
                  <a:pt x="5696200" y="4539872"/>
                </a:lnTo>
                <a:lnTo>
                  <a:pt x="0" y="4539872"/>
                </a:lnTo>
                <a:lnTo>
                  <a:pt x="0" y="0"/>
                </a:lnTo>
                <a:close/>
              </a:path>
            </a:pathLst>
          </a:custGeom>
          <a:blipFill>
            <a:blip r:embed="rId8"/>
            <a:stretch>
              <a:fillRect/>
            </a:stretch>
          </a:blipFill>
        </p:spPr>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358678" y="-306789"/>
            <a:ext cx="18646678" cy="4733455"/>
          </a:xfrm>
          <a:custGeom>
            <a:avLst/>
            <a:gdLst/>
            <a:ahLst/>
            <a:cxnLst/>
            <a:rect l="l" t="t" r="r" b="b"/>
            <a:pathLst>
              <a:path w="18646678" h="4733455">
                <a:moveTo>
                  <a:pt x="0" y="0"/>
                </a:moveTo>
                <a:lnTo>
                  <a:pt x="18646678" y="0"/>
                </a:lnTo>
                <a:lnTo>
                  <a:pt x="18646678" y="4733455"/>
                </a:lnTo>
                <a:lnTo>
                  <a:pt x="0" y="4733455"/>
                </a:lnTo>
                <a:lnTo>
                  <a:pt x="0" y="0"/>
                </a:lnTo>
                <a:close/>
              </a:path>
            </a:pathLst>
          </a:custGeom>
          <a:blipFill>
            <a:blip r:embed="rId3"/>
            <a:stretch>
              <a:fillRect t="-18938" b="-18938"/>
            </a:stretch>
          </a:blipFill>
        </p:spPr>
      </p:sp>
      <p:grpSp>
        <p:nvGrpSpPr>
          <p:cNvPr id="4" name="Group 4"/>
          <p:cNvGrpSpPr/>
          <p:nvPr/>
        </p:nvGrpSpPr>
        <p:grpSpPr>
          <a:xfrm rot="5400000">
            <a:off x="8608694" y="-4262913"/>
            <a:ext cx="1088513" cy="18288000"/>
            <a:chOff x="0" y="0"/>
            <a:chExt cx="286687" cy="4816593"/>
          </a:xfrm>
        </p:grpSpPr>
        <p:sp>
          <p:nvSpPr>
            <p:cNvPr id="5" name="Freeform 5"/>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105756" y="8976961"/>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525779" y="6534064"/>
            <a:ext cx="1476278" cy="1476278"/>
          </a:xfrm>
          <a:custGeom>
            <a:avLst/>
            <a:gdLst/>
            <a:ahLst/>
            <a:cxnLst/>
            <a:rect l="l" t="t" r="r" b="b"/>
            <a:pathLst>
              <a:path w="1476278" h="1476278">
                <a:moveTo>
                  <a:pt x="0" y="0"/>
                </a:moveTo>
                <a:lnTo>
                  <a:pt x="1476278" y="0"/>
                </a:lnTo>
                <a:lnTo>
                  <a:pt x="1476278" y="1476278"/>
                </a:lnTo>
                <a:lnTo>
                  <a:pt x="0" y="14762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263310" y="2532274"/>
            <a:ext cx="15402703" cy="1695867"/>
          </a:xfrm>
          <a:prstGeom prst="rect">
            <a:avLst/>
          </a:prstGeom>
        </p:spPr>
        <p:txBody>
          <a:bodyPr lIns="0" tIns="0" rIns="0" bIns="0" rtlCol="0" anchor="t">
            <a:spAutoFit/>
          </a:bodyPr>
          <a:lstStyle/>
          <a:p>
            <a:pPr algn="ctr">
              <a:lnSpc>
                <a:spcPts val="13774"/>
              </a:lnSpc>
            </a:pPr>
            <a:r>
              <a:rPr lang="en-US" sz="9981" spc="79">
                <a:solidFill>
                  <a:srgbClr val="FFFFFF"/>
                </a:solidFill>
                <a:latin typeface="Archivo Black"/>
                <a:ea typeface="Archivo Black"/>
                <a:cs typeface="Archivo Black"/>
                <a:sym typeface="Archivo Black"/>
              </a:rPr>
              <a:t>WEEK</a:t>
            </a:r>
          </a:p>
        </p:txBody>
      </p:sp>
      <p:sp>
        <p:nvSpPr>
          <p:cNvPr id="12" name="TextBox 12"/>
          <p:cNvSpPr txBox="1"/>
          <p:nvPr/>
        </p:nvSpPr>
        <p:spPr>
          <a:xfrm>
            <a:off x="1815503" y="4173748"/>
            <a:ext cx="14563253" cy="2255541"/>
          </a:xfrm>
          <a:prstGeom prst="rect">
            <a:avLst/>
          </a:prstGeom>
        </p:spPr>
        <p:txBody>
          <a:bodyPr lIns="0" tIns="0" rIns="0" bIns="0" rtlCol="0" anchor="t">
            <a:spAutoFit/>
          </a:bodyPr>
          <a:lstStyle/>
          <a:p>
            <a:pPr algn="ctr">
              <a:lnSpc>
                <a:spcPts val="18478"/>
              </a:lnSpc>
            </a:pPr>
            <a:r>
              <a:rPr lang="en-US" sz="13199" b="1" spc="1319">
                <a:solidFill>
                  <a:srgbClr val="000000"/>
                </a:solidFill>
                <a:latin typeface="Adirek Sans Ultra-Bold"/>
                <a:ea typeface="Adirek Sans Ultra-Bold"/>
                <a:cs typeface="Adirek Sans Ultra-Bold"/>
                <a:sym typeface="Adirek Sans Ultra-Bold"/>
              </a:rPr>
              <a:t>OF EVENTS</a:t>
            </a:r>
          </a:p>
        </p:txBody>
      </p:sp>
      <p:sp>
        <p:nvSpPr>
          <p:cNvPr id="13" name="TextBox 13"/>
          <p:cNvSpPr txBox="1"/>
          <p:nvPr/>
        </p:nvSpPr>
        <p:spPr>
          <a:xfrm>
            <a:off x="1876839" y="688658"/>
            <a:ext cx="14534322" cy="613410"/>
          </a:xfrm>
          <a:prstGeom prst="rect">
            <a:avLst/>
          </a:prstGeom>
        </p:spPr>
        <p:txBody>
          <a:bodyPr lIns="0" tIns="0" rIns="0" bIns="0" rtlCol="0" anchor="t">
            <a:spAutoFit/>
          </a:bodyPr>
          <a:lstStyle/>
          <a:p>
            <a:pPr algn="ctr">
              <a:lnSpc>
                <a:spcPts val="5040"/>
              </a:lnSpc>
            </a:pPr>
            <a:r>
              <a:rPr lang="en-US" sz="3600" b="1" spc="640">
                <a:solidFill>
                  <a:srgbClr val="FFFFFF"/>
                </a:solidFill>
                <a:latin typeface="Adirek Sans Medium"/>
                <a:ea typeface="Adirek Sans Medium"/>
                <a:cs typeface="Adirek Sans Medium"/>
                <a:sym typeface="Adirek Sans Medium"/>
              </a:rPr>
              <a:t> OCTOBER 21ST 2024 - OCTOBER 26TH 2024</a:t>
            </a: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AFA">
                <a:alpha val="72000"/>
              </a:srgbClr>
            </a:gs>
            <a:gs pos="33333">
              <a:srgbClr val="FFC1C1">
                <a:alpha val="82500"/>
              </a:srgbClr>
            </a:gs>
            <a:gs pos="66667">
              <a:srgbClr val="FFFFFF">
                <a:alpha val="70500"/>
              </a:srgbClr>
            </a:gs>
            <a:gs pos="100000">
              <a:srgbClr val="FBFBFB">
                <a:alpha val="22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57676" y="1759629"/>
            <a:ext cx="16581565" cy="7419306"/>
            <a:chOff x="0" y="0"/>
            <a:chExt cx="4367161" cy="1954056"/>
          </a:xfrm>
        </p:grpSpPr>
        <p:sp>
          <p:nvSpPr>
            <p:cNvPr id="3" name="Freeform 3"/>
            <p:cNvSpPr/>
            <p:nvPr/>
          </p:nvSpPr>
          <p:spPr>
            <a:xfrm>
              <a:off x="0" y="0"/>
              <a:ext cx="4367161" cy="1954056"/>
            </a:xfrm>
            <a:custGeom>
              <a:avLst/>
              <a:gdLst/>
              <a:ahLst/>
              <a:cxnLst/>
              <a:rect l="l" t="t" r="r" b="b"/>
              <a:pathLst>
                <a:path w="4367161" h="1954056">
                  <a:moveTo>
                    <a:pt x="23812" y="0"/>
                  </a:moveTo>
                  <a:lnTo>
                    <a:pt x="4343350" y="0"/>
                  </a:lnTo>
                  <a:cubicBezTo>
                    <a:pt x="4349665" y="0"/>
                    <a:pt x="4355721" y="2509"/>
                    <a:pt x="4360187" y="6974"/>
                  </a:cubicBezTo>
                  <a:cubicBezTo>
                    <a:pt x="4364653" y="11440"/>
                    <a:pt x="4367161" y="17497"/>
                    <a:pt x="4367161" y="23812"/>
                  </a:cubicBezTo>
                  <a:lnTo>
                    <a:pt x="4367161" y="1930244"/>
                  </a:lnTo>
                  <a:cubicBezTo>
                    <a:pt x="4367161" y="1936559"/>
                    <a:pt x="4364653" y="1942616"/>
                    <a:pt x="4360187" y="1947082"/>
                  </a:cubicBezTo>
                  <a:cubicBezTo>
                    <a:pt x="4355721" y="1951547"/>
                    <a:pt x="4349665" y="1954056"/>
                    <a:pt x="4343350" y="1954056"/>
                  </a:cubicBezTo>
                  <a:lnTo>
                    <a:pt x="23812" y="1954056"/>
                  </a:lnTo>
                  <a:cubicBezTo>
                    <a:pt x="17497" y="1954056"/>
                    <a:pt x="11440" y="1951547"/>
                    <a:pt x="6974" y="1947082"/>
                  </a:cubicBezTo>
                  <a:cubicBezTo>
                    <a:pt x="2509" y="1942616"/>
                    <a:pt x="0" y="1936559"/>
                    <a:pt x="0" y="1930244"/>
                  </a:cubicBezTo>
                  <a:lnTo>
                    <a:pt x="0" y="23812"/>
                  </a:lnTo>
                  <a:cubicBezTo>
                    <a:pt x="0" y="17497"/>
                    <a:pt x="2509" y="11440"/>
                    <a:pt x="6974" y="6974"/>
                  </a:cubicBezTo>
                  <a:cubicBezTo>
                    <a:pt x="11440" y="2509"/>
                    <a:pt x="17497" y="0"/>
                    <a:pt x="23812" y="0"/>
                  </a:cubicBezTo>
                  <a:close/>
                </a:path>
              </a:pathLst>
            </a:custGeom>
            <a:solidFill>
              <a:srgbClr val="FFFBFB"/>
            </a:solidFill>
          </p:spPr>
        </p:sp>
        <p:sp>
          <p:nvSpPr>
            <p:cNvPr id="4" name="TextBox 4"/>
            <p:cNvSpPr txBox="1"/>
            <p:nvPr/>
          </p:nvSpPr>
          <p:spPr>
            <a:xfrm>
              <a:off x="0" y="-57150"/>
              <a:ext cx="4367161" cy="2011206"/>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876839" y="688658"/>
            <a:ext cx="14534322" cy="613410"/>
          </a:xfrm>
          <a:prstGeom prst="rect">
            <a:avLst/>
          </a:prstGeom>
        </p:spPr>
        <p:txBody>
          <a:bodyPr lIns="0" tIns="0" rIns="0" bIns="0" rtlCol="0" anchor="t">
            <a:spAutoFit/>
          </a:bodyPr>
          <a:lstStyle/>
          <a:p>
            <a:pPr algn="ctr">
              <a:lnSpc>
                <a:spcPts val="5040"/>
              </a:lnSpc>
            </a:pPr>
            <a:r>
              <a:rPr lang="en-US" sz="3600" b="1" spc="640">
                <a:solidFill>
                  <a:srgbClr val="040606"/>
                </a:solidFill>
                <a:latin typeface="Adirek Sans Medium"/>
                <a:ea typeface="Adirek Sans Medium"/>
                <a:cs typeface="Adirek Sans Medium"/>
                <a:sym typeface="Adirek Sans Medium"/>
              </a:rPr>
              <a:t>OCTOBER 21ST 2024 - OCTOBER 26TH 2024</a:t>
            </a:r>
          </a:p>
        </p:txBody>
      </p:sp>
      <p:sp>
        <p:nvSpPr>
          <p:cNvPr id="6" name="TextBox 6"/>
          <p:cNvSpPr txBox="1"/>
          <p:nvPr/>
        </p:nvSpPr>
        <p:spPr>
          <a:xfrm>
            <a:off x="1018324" y="1986674"/>
            <a:ext cx="5303653" cy="892346"/>
          </a:xfrm>
          <a:prstGeom prst="rect">
            <a:avLst/>
          </a:prstGeom>
        </p:spPr>
        <p:txBody>
          <a:bodyPr lIns="0" tIns="0" rIns="0" bIns="0" rtlCol="0" anchor="t">
            <a:spAutoFit/>
          </a:bodyPr>
          <a:lstStyle/>
          <a:p>
            <a:pPr algn="ctr">
              <a:lnSpc>
                <a:spcPts val="3601"/>
              </a:lnSpc>
            </a:pPr>
            <a:r>
              <a:rPr lang="en-US" sz="2572" b="1" spc="514">
                <a:solidFill>
                  <a:srgbClr val="960C22"/>
                </a:solidFill>
                <a:latin typeface="Adirek Sans Ultra-Bold"/>
                <a:ea typeface="Adirek Sans Ultra-Bold"/>
                <a:cs typeface="Adirek Sans Ultra-Bold"/>
                <a:sym typeface="Adirek Sans Ultra-Bold"/>
              </a:rPr>
              <a:t>PAINTING WITH </a:t>
            </a:r>
          </a:p>
          <a:p>
            <a:pPr algn="ctr">
              <a:lnSpc>
                <a:spcPts val="3601"/>
              </a:lnSpc>
            </a:pPr>
            <a:r>
              <a:rPr lang="en-US" sz="2572" b="1" spc="514">
                <a:solidFill>
                  <a:srgbClr val="960C22"/>
                </a:solidFill>
                <a:latin typeface="Adirek Sans Ultra-Bold"/>
                <a:ea typeface="Adirek Sans Ultra-Bold"/>
                <a:cs typeface="Adirek Sans Ultra-Bold"/>
                <a:sym typeface="Adirek Sans Ultra-Bold"/>
              </a:rPr>
              <a:t>A  COUGAR</a:t>
            </a:r>
          </a:p>
        </p:txBody>
      </p:sp>
      <p:sp>
        <p:nvSpPr>
          <p:cNvPr id="7" name="TextBox 7"/>
          <p:cNvSpPr txBox="1"/>
          <p:nvPr/>
        </p:nvSpPr>
        <p:spPr>
          <a:xfrm>
            <a:off x="1212069" y="2831395"/>
            <a:ext cx="4916162" cy="963409"/>
          </a:xfrm>
          <a:prstGeom prst="rect">
            <a:avLst/>
          </a:prstGeom>
        </p:spPr>
        <p:txBody>
          <a:bodyPr lIns="0" tIns="0" rIns="0" bIns="0" rtlCol="0" anchor="t">
            <a:spAutoFit/>
          </a:bodyPr>
          <a:lstStyle/>
          <a:p>
            <a:pPr algn="ctr">
              <a:lnSpc>
                <a:spcPts val="2577"/>
              </a:lnSpc>
            </a:pPr>
            <a:r>
              <a:rPr lang="en-US" sz="1841" b="1" spc="327">
                <a:solidFill>
                  <a:srgbClr val="000000"/>
                </a:solidFill>
                <a:latin typeface="Poppins Medium"/>
                <a:ea typeface="Poppins Medium"/>
                <a:cs typeface="Poppins Medium"/>
                <a:sym typeface="Poppins Medium"/>
              </a:rPr>
              <a:t>Saturday, October 19th, 2024 </a:t>
            </a:r>
          </a:p>
          <a:p>
            <a:pPr algn="ctr">
              <a:lnSpc>
                <a:spcPts val="2577"/>
              </a:lnSpc>
            </a:pPr>
            <a:r>
              <a:rPr lang="en-US" sz="1841" b="1" spc="327">
                <a:solidFill>
                  <a:srgbClr val="000000"/>
                </a:solidFill>
                <a:latin typeface="Poppins Medium"/>
                <a:ea typeface="Poppins Medium"/>
                <a:cs typeface="Poppins Medium"/>
                <a:sym typeface="Poppins Medium"/>
              </a:rPr>
              <a:t>9:00 am - 12:00 pm </a:t>
            </a:r>
          </a:p>
          <a:p>
            <a:pPr algn="ctr">
              <a:lnSpc>
                <a:spcPts val="2520"/>
              </a:lnSpc>
              <a:spcBef>
                <a:spcPct val="0"/>
              </a:spcBef>
            </a:pPr>
            <a:r>
              <a:rPr lang="en-US" sz="1800" b="1" spc="320">
                <a:solidFill>
                  <a:srgbClr val="000000"/>
                </a:solidFill>
                <a:latin typeface="Poppins Medium"/>
                <a:ea typeface="Poppins Medium"/>
                <a:cs typeface="Poppins Medium"/>
                <a:sym typeface="Poppins Medium"/>
              </a:rPr>
              <a:t>Student Center Plaza</a:t>
            </a:r>
          </a:p>
        </p:txBody>
      </p:sp>
      <p:sp>
        <p:nvSpPr>
          <p:cNvPr id="8" name="TextBox 8"/>
          <p:cNvSpPr txBox="1"/>
          <p:nvPr/>
        </p:nvSpPr>
        <p:spPr>
          <a:xfrm>
            <a:off x="7275459" y="1986674"/>
            <a:ext cx="4473382" cy="877697"/>
          </a:xfrm>
          <a:prstGeom prst="rect">
            <a:avLst/>
          </a:prstGeom>
        </p:spPr>
        <p:txBody>
          <a:bodyPr lIns="0" tIns="0" rIns="0" bIns="0" rtlCol="0" anchor="t">
            <a:spAutoFit/>
          </a:bodyPr>
          <a:lstStyle/>
          <a:p>
            <a:pPr algn="ctr">
              <a:lnSpc>
                <a:spcPts val="3598"/>
              </a:lnSpc>
            </a:pPr>
            <a:r>
              <a:rPr lang="en-US" sz="2570" b="1" spc="514">
                <a:solidFill>
                  <a:srgbClr val="960C22"/>
                </a:solidFill>
                <a:latin typeface="Adirek Sans Ultra-Bold"/>
                <a:ea typeface="Adirek Sans Ultra-Bold"/>
                <a:cs typeface="Adirek Sans Ultra-Bold"/>
                <a:sym typeface="Adirek Sans Ultra-Bold"/>
              </a:rPr>
              <a:t>HOMECOMING KICK-OFF </a:t>
            </a:r>
          </a:p>
          <a:p>
            <a:pPr algn="ctr">
              <a:lnSpc>
                <a:spcPts val="3598"/>
              </a:lnSpc>
            </a:pPr>
            <a:r>
              <a:rPr lang="en-US" sz="2570" b="1" spc="514">
                <a:solidFill>
                  <a:srgbClr val="960C22"/>
                </a:solidFill>
                <a:latin typeface="Adirek Sans Ultra-Bold"/>
                <a:ea typeface="Adirek Sans Ultra-Bold"/>
                <a:cs typeface="Adirek Sans Ultra-Bold"/>
                <a:sym typeface="Adirek Sans Ultra-Bold"/>
              </a:rPr>
              <a:t>PEP RALLY W/RHA</a:t>
            </a:r>
          </a:p>
        </p:txBody>
      </p:sp>
      <p:sp>
        <p:nvSpPr>
          <p:cNvPr id="9" name="TextBox 9"/>
          <p:cNvSpPr txBox="1"/>
          <p:nvPr/>
        </p:nvSpPr>
        <p:spPr>
          <a:xfrm>
            <a:off x="7275459" y="2821870"/>
            <a:ext cx="4474282" cy="1268730"/>
          </a:xfrm>
          <a:prstGeom prst="rect">
            <a:avLst/>
          </a:prstGeom>
        </p:spPr>
        <p:txBody>
          <a:bodyPr lIns="0" tIns="0" rIns="0" bIns="0" rtlCol="0" anchor="t">
            <a:spAutoFit/>
          </a:bodyPr>
          <a:lstStyle/>
          <a:p>
            <a:pPr algn="ctr">
              <a:lnSpc>
                <a:spcPts val="2520"/>
              </a:lnSpc>
            </a:pPr>
            <a:r>
              <a:rPr lang="en-US" sz="1800" b="1" spc="320">
                <a:solidFill>
                  <a:srgbClr val="000000"/>
                </a:solidFill>
                <a:latin typeface="Poppins Medium"/>
                <a:ea typeface="Poppins Medium"/>
                <a:cs typeface="Poppins Medium"/>
                <a:sym typeface="Poppins Medium"/>
              </a:rPr>
              <a:t>Monday, October 21st, 2024</a:t>
            </a:r>
          </a:p>
          <a:p>
            <a:pPr algn="ctr">
              <a:lnSpc>
                <a:spcPts val="2520"/>
              </a:lnSpc>
            </a:pPr>
            <a:r>
              <a:rPr lang="en-US" sz="1800" b="1" spc="320">
                <a:solidFill>
                  <a:srgbClr val="000000"/>
                </a:solidFill>
                <a:latin typeface="Poppins Medium"/>
                <a:ea typeface="Poppins Medium"/>
                <a:cs typeface="Poppins Medium"/>
                <a:sym typeface="Poppins Medium"/>
              </a:rPr>
              <a:t>6:00 PM - 8:00 PM</a:t>
            </a:r>
          </a:p>
          <a:p>
            <a:pPr algn="ctr">
              <a:lnSpc>
                <a:spcPts val="2520"/>
              </a:lnSpc>
            </a:pPr>
            <a:r>
              <a:rPr lang="en-US" sz="1800" b="1" spc="320">
                <a:solidFill>
                  <a:srgbClr val="000000"/>
                </a:solidFill>
                <a:latin typeface="Poppins Medium"/>
                <a:ea typeface="Poppins Medium"/>
                <a:cs typeface="Poppins Medium"/>
                <a:sym typeface="Poppins Medium"/>
              </a:rPr>
              <a:t> Student Center Plaza</a:t>
            </a:r>
          </a:p>
          <a:p>
            <a:pPr algn="ctr">
              <a:lnSpc>
                <a:spcPts val="2520"/>
              </a:lnSpc>
              <a:spcBef>
                <a:spcPct val="0"/>
              </a:spcBef>
            </a:pPr>
            <a:r>
              <a:rPr lang="en-US" sz="1800" b="1" spc="320">
                <a:solidFill>
                  <a:srgbClr val="000000"/>
                </a:solidFill>
                <a:latin typeface="Poppins Medium"/>
                <a:ea typeface="Poppins Medium"/>
                <a:cs typeface="Poppins Medium"/>
                <a:sym typeface="Poppins Medium"/>
              </a:rPr>
              <a:t> </a:t>
            </a:r>
          </a:p>
        </p:txBody>
      </p:sp>
      <p:sp>
        <p:nvSpPr>
          <p:cNvPr id="10" name="TextBox 10"/>
          <p:cNvSpPr txBox="1"/>
          <p:nvPr/>
        </p:nvSpPr>
        <p:spPr>
          <a:xfrm>
            <a:off x="13071563" y="1986674"/>
            <a:ext cx="3412940" cy="877697"/>
          </a:xfrm>
          <a:prstGeom prst="rect">
            <a:avLst/>
          </a:prstGeom>
        </p:spPr>
        <p:txBody>
          <a:bodyPr lIns="0" tIns="0" rIns="0" bIns="0" rtlCol="0" anchor="t">
            <a:spAutoFit/>
          </a:bodyPr>
          <a:lstStyle/>
          <a:p>
            <a:pPr algn="ctr">
              <a:lnSpc>
                <a:spcPts val="3598"/>
              </a:lnSpc>
            </a:pPr>
            <a:endParaRPr/>
          </a:p>
          <a:p>
            <a:pPr algn="ctr">
              <a:lnSpc>
                <a:spcPts val="3598"/>
              </a:lnSpc>
            </a:pPr>
            <a:r>
              <a:rPr lang="en-US" sz="2570" b="1" spc="514">
                <a:solidFill>
                  <a:srgbClr val="960C22"/>
                </a:solidFill>
                <a:latin typeface="Adirek Sans Bold"/>
                <a:ea typeface="Adirek Sans Bold"/>
                <a:cs typeface="Adirek Sans Bold"/>
                <a:sym typeface="Adirek Sans Bold"/>
              </a:rPr>
              <a:t>STUFF-A-COOG</a:t>
            </a:r>
          </a:p>
        </p:txBody>
      </p:sp>
      <p:sp>
        <p:nvSpPr>
          <p:cNvPr id="11" name="TextBox 11"/>
          <p:cNvSpPr txBox="1"/>
          <p:nvPr/>
        </p:nvSpPr>
        <p:spPr>
          <a:xfrm>
            <a:off x="12416824" y="2821870"/>
            <a:ext cx="4722417" cy="1268730"/>
          </a:xfrm>
          <a:prstGeom prst="rect">
            <a:avLst/>
          </a:prstGeom>
        </p:spPr>
        <p:txBody>
          <a:bodyPr lIns="0" tIns="0" rIns="0" bIns="0" rtlCol="0" anchor="t">
            <a:spAutoFit/>
          </a:bodyPr>
          <a:lstStyle/>
          <a:p>
            <a:pPr algn="ctr">
              <a:lnSpc>
                <a:spcPts val="2520"/>
              </a:lnSpc>
            </a:pPr>
            <a:r>
              <a:rPr lang="en-US" sz="1800" b="1" spc="320">
                <a:solidFill>
                  <a:srgbClr val="000000"/>
                </a:solidFill>
                <a:latin typeface="Poppins Medium"/>
                <a:ea typeface="Poppins Medium"/>
                <a:cs typeface="Poppins Medium"/>
                <a:sym typeface="Poppins Medium"/>
              </a:rPr>
              <a:t>Tuesday, October 22nd, 2024 </a:t>
            </a:r>
          </a:p>
          <a:p>
            <a:pPr algn="ctr">
              <a:lnSpc>
                <a:spcPts val="2520"/>
              </a:lnSpc>
            </a:pPr>
            <a:r>
              <a:rPr lang="en-US" sz="1800" b="1" spc="320">
                <a:solidFill>
                  <a:srgbClr val="000000"/>
                </a:solidFill>
                <a:latin typeface="Poppins Medium"/>
                <a:ea typeface="Poppins Medium"/>
                <a:cs typeface="Poppins Medium"/>
                <a:sym typeface="Poppins Medium"/>
              </a:rPr>
              <a:t>11:30 AM - 1:30 PM</a:t>
            </a:r>
          </a:p>
          <a:p>
            <a:pPr algn="ctr">
              <a:lnSpc>
                <a:spcPts val="2520"/>
              </a:lnSpc>
            </a:pPr>
            <a:r>
              <a:rPr lang="en-US" sz="1800" b="1" spc="320">
                <a:solidFill>
                  <a:srgbClr val="000000"/>
                </a:solidFill>
                <a:latin typeface="Poppins Medium"/>
                <a:ea typeface="Poppins Medium"/>
                <a:cs typeface="Poppins Medium"/>
                <a:sym typeface="Poppins Medium"/>
              </a:rPr>
              <a:t>Student Center Plaza</a:t>
            </a:r>
          </a:p>
          <a:p>
            <a:pPr algn="ctr">
              <a:lnSpc>
                <a:spcPts val="2520"/>
              </a:lnSpc>
              <a:spcBef>
                <a:spcPct val="0"/>
              </a:spcBef>
            </a:pPr>
            <a:endParaRPr lang="en-US" sz="1800" b="1" spc="320">
              <a:solidFill>
                <a:srgbClr val="000000"/>
              </a:solidFill>
              <a:latin typeface="Poppins Medium"/>
              <a:ea typeface="Poppins Medium"/>
              <a:cs typeface="Poppins Medium"/>
              <a:sym typeface="Poppins Medium"/>
            </a:endParaRPr>
          </a:p>
        </p:txBody>
      </p:sp>
      <p:sp>
        <p:nvSpPr>
          <p:cNvPr id="12" name="TextBox 12"/>
          <p:cNvSpPr txBox="1"/>
          <p:nvPr/>
        </p:nvSpPr>
        <p:spPr>
          <a:xfrm>
            <a:off x="1692853" y="4902879"/>
            <a:ext cx="3954595" cy="430022"/>
          </a:xfrm>
          <a:prstGeom prst="rect">
            <a:avLst/>
          </a:prstGeom>
        </p:spPr>
        <p:txBody>
          <a:bodyPr lIns="0" tIns="0" rIns="0" bIns="0" rtlCol="0" anchor="t">
            <a:spAutoFit/>
          </a:bodyPr>
          <a:lstStyle/>
          <a:p>
            <a:pPr algn="ctr">
              <a:lnSpc>
                <a:spcPts val="3598"/>
              </a:lnSpc>
            </a:pPr>
            <a:r>
              <a:rPr lang="en-US" sz="2570" b="1" spc="514">
                <a:solidFill>
                  <a:srgbClr val="960C22"/>
                </a:solidFill>
                <a:latin typeface="Adirek Sans Ultra-Bold"/>
                <a:ea typeface="Adirek Sans Ultra-Bold"/>
                <a:cs typeface="Adirek Sans Ultra-Bold"/>
                <a:sym typeface="Adirek Sans Ultra-Bold"/>
              </a:rPr>
              <a:t>STRUT YOUR STUFF</a:t>
            </a:r>
          </a:p>
        </p:txBody>
      </p:sp>
      <p:sp>
        <p:nvSpPr>
          <p:cNvPr id="13" name="TextBox 13"/>
          <p:cNvSpPr txBox="1"/>
          <p:nvPr/>
        </p:nvSpPr>
        <p:spPr>
          <a:xfrm>
            <a:off x="725501" y="5275751"/>
            <a:ext cx="5889299" cy="1268730"/>
          </a:xfrm>
          <a:prstGeom prst="rect">
            <a:avLst/>
          </a:prstGeom>
        </p:spPr>
        <p:txBody>
          <a:bodyPr lIns="0" tIns="0" rIns="0" bIns="0" rtlCol="0" anchor="t">
            <a:spAutoFit/>
          </a:bodyPr>
          <a:lstStyle/>
          <a:p>
            <a:pPr algn="ctr">
              <a:lnSpc>
                <a:spcPts val="2520"/>
              </a:lnSpc>
            </a:pPr>
            <a:r>
              <a:rPr lang="en-US" sz="1800" b="1" spc="320">
                <a:solidFill>
                  <a:srgbClr val="000000"/>
                </a:solidFill>
                <a:latin typeface="Poppins Medium"/>
                <a:ea typeface="Poppins Medium"/>
                <a:cs typeface="Poppins Medium"/>
                <a:sym typeface="Poppins Medium"/>
              </a:rPr>
              <a:t>Tuesday, October 22nd,2024</a:t>
            </a:r>
          </a:p>
          <a:p>
            <a:pPr algn="ctr">
              <a:lnSpc>
                <a:spcPts val="2520"/>
              </a:lnSpc>
            </a:pPr>
            <a:r>
              <a:rPr lang="en-US" sz="1800" b="1" spc="320">
                <a:solidFill>
                  <a:srgbClr val="000000"/>
                </a:solidFill>
                <a:latin typeface="Poppins Medium"/>
                <a:ea typeface="Poppins Medium"/>
                <a:cs typeface="Poppins Medium"/>
                <a:sym typeface="Poppins Medium"/>
              </a:rPr>
              <a:t> 7:00 PM - 10:00 PM</a:t>
            </a:r>
          </a:p>
          <a:p>
            <a:pPr algn="ctr">
              <a:lnSpc>
                <a:spcPts val="2520"/>
              </a:lnSpc>
            </a:pPr>
            <a:r>
              <a:rPr lang="en-US" sz="1800" b="1" spc="320">
                <a:solidFill>
                  <a:srgbClr val="000000"/>
                </a:solidFill>
                <a:latin typeface="Poppins Medium"/>
                <a:ea typeface="Poppins Medium"/>
                <a:cs typeface="Poppins Medium"/>
                <a:sym typeface="Poppins Medium"/>
              </a:rPr>
              <a:t>Student Center South- Houston Room</a:t>
            </a:r>
          </a:p>
          <a:p>
            <a:pPr algn="ctr">
              <a:lnSpc>
                <a:spcPts val="2520"/>
              </a:lnSpc>
              <a:spcBef>
                <a:spcPct val="0"/>
              </a:spcBef>
            </a:pPr>
            <a:endParaRPr lang="en-US" sz="1800" b="1" spc="320">
              <a:solidFill>
                <a:srgbClr val="000000"/>
              </a:solidFill>
              <a:latin typeface="Poppins Medium"/>
              <a:ea typeface="Poppins Medium"/>
              <a:cs typeface="Poppins Medium"/>
              <a:sym typeface="Poppins Medium"/>
            </a:endParaRPr>
          </a:p>
        </p:txBody>
      </p:sp>
      <p:sp>
        <p:nvSpPr>
          <p:cNvPr id="14" name="TextBox 14"/>
          <p:cNvSpPr txBox="1"/>
          <p:nvPr/>
        </p:nvSpPr>
        <p:spPr>
          <a:xfrm>
            <a:off x="8253810" y="4724342"/>
            <a:ext cx="2517582" cy="481330"/>
          </a:xfrm>
          <a:prstGeom prst="rect">
            <a:avLst/>
          </a:prstGeom>
        </p:spPr>
        <p:txBody>
          <a:bodyPr lIns="0" tIns="0" rIns="0" bIns="0" rtlCol="0" anchor="t">
            <a:spAutoFit/>
          </a:bodyPr>
          <a:lstStyle/>
          <a:p>
            <a:pPr algn="ctr">
              <a:lnSpc>
                <a:spcPts val="3919"/>
              </a:lnSpc>
            </a:pPr>
            <a:r>
              <a:rPr lang="en-US" sz="2799" b="1" spc="559">
                <a:solidFill>
                  <a:srgbClr val="960C22"/>
                </a:solidFill>
                <a:latin typeface="Adirek Sans Ultra-Bold"/>
                <a:ea typeface="Adirek Sans Ultra-Bold"/>
                <a:cs typeface="Adirek Sans Ultra-Bold"/>
                <a:sym typeface="Adirek Sans Ultra-Bold"/>
              </a:rPr>
              <a:t>BED RACES</a:t>
            </a:r>
          </a:p>
        </p:txBody>
      </p:sp>
      <p:sp>
        <p:nvSpPr>
          <p:cNvPr id="15" name="TextBox 15"/>
          <p:cNvSpPr txBox="1"/>
          <p:nvPr/>
        </p:nvSpPr>
        <p:spPr>
          <a:xfrm>
            <a:off x="6812199" y="5148522"/>
            <a:ext cx="5400803" cy="1268730"/>
          </a:xfrm>
          <a:prstGeom prst="rect">
            <a:avLst/>
          </a:prstGeom>
        </p:spPr>
        <p:txBody>
          <a:bodyPr lIns="0" tIns="0" rIns="0" bIns="0" rtlCol="0" anchor="t">
            <a:spAutoFit/>
          </a:bodyPr>
          <a:lstStyle/>
          <a:p>
            <a:pPr algn="ctr">
              <a:lnSpc>
                <a:spcPts val="2520"/>
              </a:lnSpc>
            </a:pPr>
            <a:r>
              <a:rPr lang="en-US" sz="1800" b="1" spc="320">
                <a:solidFill>
                  <a:srgbClr val="000000"/>
                </a:solidFill>
                <a:latin typeface="Poppins Medium"/>
                <a:ea typeface="Poppins Medium"/>
                <a:cs typeface="Poppins Medium"/>
                <a:sym typeface="Poppins Medium"/>
              </a:rPr>
              <a:t>Wednesday, October 23rd,2024</a:t>
            </a:r>
          </a:p>
          <a:p>
            <a:pPr algn="ctr">
              <a:lnSpc>
                <a:spcPts val="2520"/>
              </a:lnSpc>
            </a:pPr>
            <a:r>
              <a:rPr lang="en-US" sz="1800" b="1" spc="320">
                <a:solidFill>
                  <a:srgbClr val="000000"/>
                </a:solidFill>
                <a:latin typeface="Poppins Medium"/>
                <a:ea typeface="Poppins Medium"/>
                <a:cs typeface="Poppins Medium"/>
                <a:sym typeface="Poppins Medium"/>
              </a:rPr>
              <a:t>7:00 PM - 10:00 PM</a:t>
            </a:r>
          </a:p>
          <a:p>
            <a:pPr algn="ctr">
              <a:lnSpc>
                <a:spcPts val="2520"/>
              </a:lnSpc>
            </a:pPr>
            <a:r>
              <a:rPr lang="en-US" sz="1800" b="1" spc="320">
                <a:solidFill>
                  <a:srgbClr val="000000"/>
                </a:solidFill>
                <a:latin typeface="Poppins Medium"/>
                <a:ea typeface="Poppins Medium"/>
                <a:cs typeface="Poppins Medium"/>
                <a:sym typeface="Poppins Medium"/>
              </a:rPr>
              <a:t>TDECU Stadium, Gate II</a:t>
            </a:r>
          </a:p>
          <a:p>
            <a:pPr algn="ctr">
              <a:lnSpc>
                <a:spcPts val="2520"/>
              </a:lnSpc>
              <a:spcBef>
                <a:spcPct val="0"/>
              </a:spcBef>
            </a:pPr>
            <a:endParaRPr lang="en-US" sz="1800" b="1" spc="320">
              <a:solidFill>
                <a:srgbClr val="000000"/>
              </a:solidFill>
              <a:latin typeface="Poppins Medium"/>
              <a:ea typeface="Poppins Medium"/>
              <a:cs typeface="Poppins Medium"/>
              <a:sym typeface="Poppins Medium"/>
            </a:endParaRPr>
          </a:p>
        </p:txBody>
      </p:sp>
      <p:sp>
        <p:nvSpPr>
          <p:cNvPr id="16" name="TextBox 16"/>
          <p:cNvSpPr txBox="1"/>
          <p:nvPr/>
        </p:nvSpPr>
        <p:spPr>
          <a:xfrm>
            <a:off x="11975821" y="4523597"/>
            <a:ext cx="5604424" cy="877697"/>
          </a:xfrm>
          <a:prstGeom prst="rect">
            <a:avLst/>
          </a:prstGeom>
        </p:spPr>
        <p:txBody>
          <a:bodyPr lIns="0" tIns="0" rIns="0" bIns="0" rtlCol="0" anchor="t">
            <a:spAutoFit/>
          </a:bodyPr>
          <a:lstStyle/>
          <a:p>
            <a:pPr algn="ctr">
              <a:lnSpc>
                <a:spcPts val="3598"/>
              </a:lnSpc>
            </a:pPr>
            <a:r>
              <a:rPr lang="en-US" sz="2570" b="1" spc="514">
                <a:solidFill>
                  <a:srgbClr val="960C22"/>
                </a:solidFill>
                <a:latin typeface="Adirek Sans Ultra-Bold"/>
                <a:ea typeface="Adirek Sans Ultra-Bold"/>
                <a:cs typeface="Adirek Sans Ultra-Bold"/>
                <a:sym typeface="Adirek Sans Ultra-Bold"/>
              </a:rPr>
              <a:t>CANSTRUCTION</a:t>
            </a:r>
          </a:p>
          <a:p>
            <a:pPr algn="ctr">
              <a:lnSpc>
                <a:spcPts val="3598"/>
              </a:lnSpc>
            </a:pPr>
            <a:r>
              <a:rPr lang="en-US" sz="2570" b="1" spc="514">
                <a:solidFill>
                  <a:srgbClr val="960C22"/>
                </a:solidFill>
                <a:latin typeface="Adirek Sans Ultra-Bold"/>
                <a:ea typeface="Adirek Sans Ultra-Bold"/>
                <a:cs typeface="Adirek Sans Ultra-Bold"/>
                <a:sym typeface="Adirek Sans Ultra-Bold"/>
              </a:rPr>
              <a:t>W/MVP</a:t>
            </a:r>
          </a:p>
        </p:txBody>
      </p:sp>
      <p:sp>
        <p:nvSpPr>
          <p:cNvPr id="17" name="TextBox 17"/>
          <p:cNvSpPr txBox="1"/>
          <p:nvPr/>
        </p:nvSpPr>
        <p:spPr>
          <a:xfrm>
            <a:off x="12514085" y="5275751"/>
            <a:ext cx="4738298" cy="1268730"/>
          </a:xfrm>
          <a:prstGeom prst="rect">
            <a:avLst/>
          </a:prstGeom>
        </p:spPr>
        <p:txBody>
          <a:bodyPr lIns="0" tIns="0" rIns="0" bIns="0" rtlCol="0" anchor="t">
            <a:spAutoFit/>
          </a:bodyPr>
          <a:lstStyle/>
          <a:p>
            <a:pPr algn="ctr">
              <a:lnSpc>
                <a:spcPts val="2520"/>
              </a:lnSpc>
            </a:pPr>
            <a:r>
              <a:rPr lang="en-US" sz="1800" b="1" spc="320">
                <a:solidFill>
                  <a:srgbClr val="000000"/>
                </a:solidFill>
                <a:latin typeface="Poppins Medium"/>
                <a:ea typeface="Poppins Medium"/>
                <a:cs typeface="Poppins Medium"/>
                <a:sym typeface="Poppins Medium"/>
              </a:rPr>
              <a:t>Thursday, October 24th,2024</a:t>
            </a:r>
          </a:p>
          <a:p>
            <a:pPr algn="ctr">
              <a:lnSpc>
                <a:spcPts val="2520"/>
              </a:lnSpc>
            </a:pPr>
            <a:r>
              <a:rPr lang="en-US" sz="1800" b="1" spc="320">
                <a:solidFill>
                  <a:srgbClr val="000000"/>
                </a:solidFill>
                <a:latin typeface="Poppins Medium"/>
                <a:ea typeface="Poppins Medium"/>
                <a:cs typeface="Poppins Medium"/>
                <a:sym typeface="Poppins Medium"/>
              </a:rPr>
              <a:t> 11:30 AM - 2:30 PM</a:t>
            </a:r>
          </a:p>
          <a:p>
            <a:pPr algn="ctr">
              <a:lnSpc>
                <a:spcPts val="2520"/>
              </a:lnSpc>
            </a:pPr>
            <a:r>
              <a:rPr lang="en-US" sz="1800" b="1" spc="320">
                <a:solidFill>
                  <a:srgbClr val="000000"/>
                </a:solidFill>
                <a:latin typeface="Poppins Medium"/>
                <a:ea typeface="Poppins Medium"/>
                <a:cs typeface="Poppins Medium"/>
                <a:sym typeface="Poppins Medium"/>
              </a:rPr>
              <a:t>Student Center Plaza</a:t>
            </a:r>
          </a:p>
          <a:p>
            <a:pPr algn="ctr">
              <a:lnSpc>
                <a:spcPts val="2520"/>
              </a:lnSpc>
              <a:spcBef>
                <a:spcPct val="0"/>
              </a:spcBef>
            </a:pPr>
            <a:endParaRPr lang="en-US" sz="1800" b="1" spc="320">
              <a:solidFill>
                <a:srgbClr val="000000"/>
              </a:solidFill>
              <a:latin typeface="Poppins Medium"/>
              <a:ea typeface="Poppins Medium"/>
              <a:cs typeface="Poppins Medium"/>
              <a:sym typeface="Poppins Medium"/>
            </a:endParaRPr>
          </a:p>
        </p:txBody>
      </p:sp>
      <p:sp>
        <p:nvSpPr>
          <p:cNvPr id="18" name="TextBox 18"/>
          <p:cNvSpPr txBox="1"/>
          <p:nvPr/>
        </p:nvSpPr>
        <p:spPr>
          <a:xfrm>
            <a:off x="1232709" y="7060520"/>
            <a:ext cx="5089268" cy="877697"/>
          </a:xfrm>
          <a:prstGeom prst="rect">
            <a:avLst/>
          </a:prstGeom>
        </p:spPr>
        <p:txBody>
          <a:bodyPr lIns="0" tIns="0" rIns="0" bIns="0" rtlCol="0" anchor="t">
            <a:spAutoFit/>
          </a:bodyPr>
          <a:lstStyle/>
          <a:p>
            <a:pPr algn="ctr">
              <a:lnSpc>
                <a:spcPts val="3598"/>
              </a:lnSpc>
            </a:pPr>
            <a:r>
              <a:rPr lang="en-US" sz="2570" b="1" spc="514">
                <a:solidFill>
                  <a:srgbClr val="960C22"/>
                </a:solidFill>
                <a:latin typeface="Adirek Sans Ultra-Bold"/>
                <a:ea typeface="Adirek Sans Ultra-Bold"/>
                <a:cs typeface="Adirek Sans Ultra-Bold"/>
                <a:sym typeface="Adirek Sans Ultra-Bold"/>
              </a:rPr>
              <a:t>HOMECOMING CONCERT </a:t>
            </a:r>
          </a:p>
          <a:p>
            <a:pPr algn="ctr">
              <a:lnSpc>
                <a:spcPts val="3598"/>
              </a:lnSpc>
            </a:pPr>
            <a:r>
              <a:rPr lang="en-US" sz="2570" b="1" spc="514">
                <a:solidFill>
                  <a:srgbClr val="960C22"/>
                </a:solidFill>
                <a:latin typeface="Adirek Sans Ultra-Bold"/>
                <a:ea typeface="Adirek Sans Ultra-Bold"/>
                <a:cs typeface="Adirek Sans Ultra-Bold"/>
                <a:sym typeface="Adirek Sans Ultra-Bold"/>
              </a:rPr>
              <a:t>W/SPB</a:t>
            </a:r>
          </a:p>
        </p:txBody>
      </p:sp>
      <p:sp>
        <p:nvSpPr>
          <p:cNvPr id="19" name="TextBox 19"/>
          <p:cNvSpPr txBox="1"/>
          <p:nvPr/>
        </p:nvSpPr>
        <p:spPr>
          <a:xfrm>
            <a:off x="7532554" y="7060520"/>
            <a:ext cx="3959192" cy="877697"/>
          </a:xfrm>
          <a:prstGeom prst="rect">
            <a:avLst/>
          </a:prstGeom>
        </p:spPr>
        <p:txBody>
          <a:bodyPr lIns="0" tIns="0" rIns="0" bIns="0" rtlCol="0" anchor="t">
            <a:spAutoFit/>
          </a:bodyPr>
          <a:lstStyle/>
          <a:p>
            <a:pPr algn="ctr">
              <a:lnSpc>
                <a:spcPts val="3598"/>
              </a:lnSpc>
            </a:pPr>
            <a:r>
              <a:rPr lang="en-US" sz="2570" b="1" spc="514">
                <a:solidFill>
                  <a:srgbClr val="960C22"/>
                </a:solidFill>
                <a:latin typeface="Adirek Sans Ultra-Bold"/>
                <a:ea typeface="Adirek Sans Ultra-Bold"/>
                <a:cs typeface="Adirek Sans Ultra-Bold"/>
                <a:sym typeface="Adirek Sans Ultra-Bold"/>
              </a:rPr>
              <a:t>ROCK THE CAMPUS</a:t>
            </a:r>
          </a:p>
          <a:p>
            <a:pPr algn="ctr">
              <a:lnSpc>
                <a:spcPts val="3598"/>
              </a:lnSpc>
            </a:pPr>
            <a:r>
              <a:rPr lang="en-US" sz="2570" b="1" spc="514">
                <a:solidFill>
                  <a:srgbClr val="960C22"/>
                </a:solidFill>
                <a:latin typeface="Adirek Sans Ultra-Bold"/>
                <a:ea typeface="Adirek Sans Ultra-Bold"/>
                <a:cs typeface="Adirek Sans Ultra-Bold"/>
                <a:sym typeface="Adirek Sans Ultra-Bold"/>
              </a:rPr>
              <a:t>W/MVP</a:t>
            </a:r>
          </a:p>
        </p:txBody>
      </p:sp>
      <p:sp>
        <p:nvSpPr>
          <p:cNvPr id="20" name="TextBox 20"/>
          <p:cNvSpPr txBox="1"/>
          <p:nvPr/>
        </p:nvSpPr>
        <p:spPr>
          <a:xfrm>
            <a:off x="1166496" y="7989570"/>
            <a:ext cx="4961735" cy="1268730"/>
          </a:xfrm>
          <a:prstGeom prst="rect">
            <a:avLst/>
          </a:prstGeom>
        </p:spPr>
        <p:txBody>
          <a:bodyPr lIns="0" tIns="0" rIns="0" bIns="0" rtlCol="0" anchor="t">
            <a:spAutoFit/>
          </a:bodyPr>
          <a:lstStyle/>
          <a:p>
            <a:pPr algn="ctr">
              <a:lnSpc>
                <a:spcPts val="2520"/>
              </a:lnSpc>
            </a:pPr>
            <a:r>
              <a:rPr lang="en-US" sz="1800" b="1" spc="320">
                <a:solidFill>
                  <a:srgbClr val="100F0D"/>
                </a:solidFill>
                <a:latin typeface="Poppins Medium"/>
                <a:ea typeface="Poppins Medium"/>
                <a:cs typeface="Poppins Medium"/>
                <a:sym typeface="Poppins Medium"/>
              </a:rPr>
              <a:t>Thursday, October 24th, 2024</a:t>
            </a:r>
          </a:p>
          <a:p>
            <a:pPr algn="ctr">
              <a:lnSpc>
                <a:spcPts val="2520"/>
              </a:lnSpc>
            </a:pPr>
            <a:r>
              <a:rPr lang="en-US" sz="1800" b="1" spc="320">
                <a:solidFill>
                  <a:srgbClr val="100F0D"/>
                </a:solidFill>
                <a:latin typeface="Poppins Medium"/>
                <a:ea typeface="Poppins Medium"/>
                <a:cs typeface="Poppins Medium"/>
                <a:sym typeface="Poppins Medium"/>
              </a:rPr>
              <a:t>7:30 PM - 10 PM</a:t>
            </a:r>
          </a:p>
          <a:p>
            <a:pPr algn="ctr">
              <a:lnSpc>
                <a:spcPts val="2520"/>
              </a:lnSpc>
            </a:pPr>
            <a:r>
              <a:rPr lang="en-US" sz="1800" b="1" spc="320">
                <a:solidFill>
                  <a:srgbClr val="100F0D"/>
                </a:solidFill>
                <a:latin typeface="Poppins Medium"/>
                <a:ea typeface="Poppins Medium"/>
                <a:cs typeface="Poppins Medium"/>
                <a:sym typeface="Poppins Medium"/>
              </a:rPr>
              <a:t>Lynn Eusan Park</a:t>
            </a:r>
          </a:p>
          <a:p>
            <a:pPr algn="ctr">
              <a:lnSpc>
                <a:spcPts val="2520"/>
              </a:lnSpc>
              <a:spcBef>
                <a:spcPct val="0"/>
              </a:spcBef>
            </a:pPr>
            <a:endParaRPr lang="en-US" sz="1800" b="1" spc="320">
              <a:solidFill>
                <a:srgbClr val="100F0D"/>
              </a:solidFill>
              <a:latin typeface="Poppins Medium"/>
              <a:ea typeface="Poppins Medium"/>
              <a:cs typeface="Poppins Medium"/>
              <a:sym typeface="Poppins Medium"/>
            </a:endParaRPr>
          </a:p>
        </p:txBody>
      </p:sp>
      <p:sp>
        <p:nvSpPr>
          <p:cNvPr id="21" name="TextBox 21"/>
          <p:cNvSpPr txBox="1"/>
          <p:nvPr/>
        </p:nvSpPr>
        <p:spPr>
          <a:xfrm>
            <a:off x="7275459" y="7989570"/>
            <a:ext cx="4473382" cy="1268730"/>
          </a:xfrm>
          <a:prstGeom prst="rect">
            <a:avLst/>
          </a:prstGeom>
        </p:spPr>
        <p:txBody>
          <a:bodyPr lIns="0" tIns="0" rIns="0" bIns="0" rtlCol="0" anchor="t">
            <a:spAutoFit/>
          </a:bodyPr>
          <a:lstStyle/>
          <a:p>
            <a:pPr algn="ctr">
              <a:lnSpc>
                <a:spcPts val="2520"/>
              </a:lnSpc>
            </a:pPr>
            <a:r>
              <a:rPr lang="en-US" sz="1800" b="1" spc="320">
                <a:solidFill>
                  <a:srgbClr val="100F0D"/>
                </a:solidFill>
                <a:latin typeface="Poppins Medium"/>
                <a:ea typeface="Poppins Medium"/>
                <a:cs typeface="Poppins Medium"/>
                <a:sym typeface="Poppins Medium"/>
              </a:rPr>
              <a:t>Friday, October 25th, 2024</a:t>
            </a:r>
          </a:p>
          <a:p>
            <a:pPr algn="ctr">
              <a:lnSpc>
                <a:spcPts val="2520"/>
              </a:lnSpc>
            </a:pPr>
            <a:r>
              <a:rPr lang="en-US" sz="1800" b="1" spc="320">
                <a:solidFill>
                  <a:srgbClr val="100F0D"/>
                </a:solidFill>
                <a:latin typeface="Poppins Medium"/>
                <a:ea typeface="Poppins Medium"/>
                <a:cs typeface="Poppins Medium"/>
                <a:sym typeface="Poppins Medium"/>
              </a:rPr>
              <a:t>10 AM - 12:30 PM</a:t>
            </a:r>
          </a:p>
          <a:p>
            <a:pPr algn="ctr">
              <a:lnSpc>
                <a:spcPts val="2520"/>
              </a:lnSpc>
            </a:pPr>
            <a:r>
              <a:rPr lang="en-US" sz="1800" b="1" spc="320">
                <a:solidFill>
                  <a:srgbClr val="100F0D"/>
                </a:solidFill>
                <a:latin typeface="Poppins Medium"/>
                <a:ea typeface="Poppins Medium"/>
                <a:cs typeface="Poppins Medium"/>
                <a:sym typeface="Poppins Medium"/>
              </a:rPr>
              <a:t>Student Center Plaza</a:t>
            </a:r>
          </a:p>
          <a:p>
            <a:pPr algn="ctr">
              <a:lnSpc>
                <a:spcPts val="2520"/>
              </a:lnSpc>
              <a:spcBef>
                <a:spcPct val="0"/>
              </a:spcBef>
            </a:pPr>
            <a:endParaRPr lang="en-US" sz="1800" b="1" spc="320">
              <a:solidFill>
                <a:srgbClr val="100F0D"/>
              </a:solidFill>
              <a:latin typeface="Poppins Medium"/>
              <a:ea typeface="Poppins Medium"/>
              <a:cs typeface="Poppins Medium"/>
              <a:sym typeface="Poppins Medium"/>
            </a:endParaRPr>
          </a:p>
        </p:txBody>
      </p:sp>
      <p:sp>
        <p:nvSpPr>
          <p:cNvPr id="22" name="TextBox 22"/>
          <p:cNvSpPr txBox="1"/>
          <p:nvPr/>
        </p:nvSpPr>
        <p:spPr>
          <a:xfrm>
            <a:off x="11825741" y="6815514"/>
            <a:ext cx="5904583" cy="877697"/>
          </a:xfrm>
          <a:prstGeom prst="rect">
            <a:avLst/>
          </a:prstGeom>
        </p:spPr>
        <p:txBody>
          <a:bodyPr lIns="0" tIns="0" rIns="0" bIns="0" rtlCol="0" anchor="t">
            <a:spAutoFit/>
          </a:bodyPr>
          <a:lstStyle/>
          <a:p>
            <a:pPr algn="ctr">
              <a:lnSpc>
                <a:spcPts val="3598"/>
              </a:lnSpc>
            </a:pPr>
            <a:r>
              <a:rPr lang="en-US" sz="2570" b="1" spc="514">
                <a:solidFill>
                  <a:srgbClr val="960C22"/>
                </a:solidFill>
                <a:latin typeface="Adirek Sans Ultra-Bold"/>
                <a:ea typeface="Adirek Sans Ultra-Bold"/>
                <a:cs typeface="Adirek Sans Ultra-Bold"/>
                <a:sym typeface="Adirek Sans Ultra-Bold"/>
              </a:rPr>
              <a:t>COUGAR </a:t>
            </a:r>
          </a:p>
          <a:p>
            <a:pPr algn="ctr">
              <a:lnSpc>
                <a:spcPts val="3598"/>
              </a:lnSpc>
            </a:pPr>
            <a:r>
              <a:rPr lang="en-US" sz="2570" b="1" spc="514">
                <a:solidFill>
                  <a:srgbClr val="960C22"/>
                </a:solidFill>
                <a:latin typeface="Adirek Sans Ultra-Bold"/>
                <a:ea typeface="Adirek Sans Ultra-Bold"/>
                <a:cs typeface="Adirek Sans Ultra-Bold"/>
                <a:sym typeface="Adirek Sans Ultra-Bold"/>
              </a:rPr>
              <a:t>BLOCK PARTY</a:t>
            </a:r>
          </a:p>
        </p:txBody>
      </p:sp>
      <p:sp>
        <p:nvSpPr>
          <p:cNvPr id="23" name="TextBox 23"/>
          <p:cNvSpPr txBox="1"/>
          <p:nvPr/>
        </p:nvSpPr>
        <p:spPr>
          <a:xfrm>
            <a:off x="12642057" y="7744564"/>
            <a:ext cx="4271951" cy="1268730"/>
          </a:xfrm>
          <a:prstGeom prst="rect">
            <a:avLst/>
          </a:prstGeom>
        </p:spPr>
        <p:txBody>
          <a:bodyPr lIns="0" tIns="0" rIns="0" bIns="0" rtlCol="0" anchor="t">
            <a:spAutoFit/>
          </a:bodyPr>
          <a:lstStyle/>
          <a:p>
            <a:pPr algn="ctr">
              <a:lnSpc>
                <a:spcPts val="2520"/>
              </a:lnSpc>
            </a:pPr>
            <a:r>
              <a:rPr lang="en-US" sz="1800" b="1" spc="320">
                <a:solidFill>
                  <a:srgbClr val="100F0D"/>
                </a:solidFill>
                <a:latin typeface="Poppins Medium"/>
                <a:ea typeface="Poppins Medium"/>
                <a:cs typeface="Poppins Medium"/>
                <a:sym typeface="Poppins Medium"/>
              </a:rPr>
              <a:t>Friday, October 25th, 2024</a:t>
            </a:r>
          </a:p>
          <a:p>
            <a:pPr algn="ctr">
              <a:lnSpc>
                <a:spcPts val="2520"/>
              </a:lnSpc>
            </a:pPr>
            <a:r>
              <a:rPr lang="en-US" sz="1800" b="1" spc="320">
                <a:solidFill>
                  <a:srgbClr val="100F0D"/>
                </a:solidFill>
                <a:latin typeface="Poppins Medium"/>
                <a:ea typeface="Poppins Medium"/>
                <a:cs typeface="Poppins Medium"/>
                <a:sym typeface="Poppins Medium"/>
              </a:rPr>
              <a:t> 7 PM - 10 PM</a:t>
            </a:r>
          </a:p>
          <a:p>
            <a:pPr algn="ctr">
              <a:lnSpc>
                <a:spcPts val="2520"/>
              </a:lnSpc>
            </a:pPr>
            <a:r>
              <a:rPr lang="en-US" sz="1800" b="1" spc="320">
                <a:solidFill>
                  <a:srgbClr val="100F0D"/>
                </a:solidFill>
                <a:latin typeface="Poppins Medium"/>
                <a:ea typeface="Poppins Medium"/>
                <a:cs typeface="Poppins Medium"/>
                <a:sym typeface="Poppins Medium"/>
              </a:rPr>
              <a:t>Lynn Eusan Park</a:t>
            </a:r>
          </a:p>
          <a:p>
            <a:pPr algn="ctr">
              <a:lnSpc>
                <a:spcPts val="2520"/>
              </a:lnSpc>
              <a:spcBef>
                <a:spcPct val="0"/>
              </a:spcBef>
            </a:pPr>
            <a:endParaRPr lang="en-US" sz="1800" b="1" spc="320">
              <a:solidFill>
                <a:srgbClr val="100F0D"/>
              </a:solidFill>
              <a:latin typeface="Poppins Medium"/>
              <a:ea typeface="Poppins Medium"/>
              <a:cs typeface="Poppins Medium"/>
              <a:sym typeface="Poppins Medium"/>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358678" y="-306789"/>
            <a:ext cx="18646678" cy="4733455"/>
          </a:xfrm>
          <a:custGeom>
            <a:avLst/>
            <a:gdLst/>
            <a:ahLst/>
            <a:cxnLst/>
            <a:rect l="l" t="t" r="r" b="b"/>
            <a:pathLst>
              <a:path w="18646678" h="4733455">
                <a:moveTo>
                  <a:pt x="0" y="0"/>
                </a:moveTo>
                <a:lnTo>
                  <a:pt x="18646678" y="0"/>
                </a:lnTo>
                <a:lnTo>
                  <a:pt x="18646678" y="4733455"/>
                </a:lnTo>
                <a:lnTo>
                  <a:pt x="0" y="4733455"/>
                </a:lnTo>
                <a:lnTo>
                  <a:pt x="0" y="0"/>
                </a:lnTo>
                <a:close/>
              </a:path>
            </a:pathLst>
          </a:custGeom>
          <a:blipFill>
            <a:blip r:embed="rId3">
              <a:alphaModFix amt="58000"/>
            </a:blip>
            <a:stretch>
              <a:fillRect t="-18938" b="-18938"/>
            </a:stretch>
          </a:blipFill>
        </p:spPr>
      </p:sp>
      <p:grpSp>
        <p:nvGrpSpPr>
          <p:cNvPr id="4" name="Group 4"/>
          <p:cNvGrpSpPr/>
          <p:nvPr/>
        </p:nvGrpSpPr>
        <p:grpSpPr>
          <a:xfrm rot="5400000">
            <a:off x="8608694" y="-4262913"/>
            <a:ext cx="1088513" cy="18288000"/>
            <a:chOff x="0" y="0"/>
            <a:chExt cx="286687" cy="4816593"/>
          </a:xfrm>
        </p:grpSpPr>
        <p:sp>
          <p:nvSpPr>
            <p:cNvPr id="5" name="Freeform 5"/>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TextBox 7"/>
          <p:cNvSpPr txBox="1"/>
          <p:nvPr/>
        </p:nvSpPr>
        <p:spPr>
          <a:xfrm>
            <a:off x="1442649" y="1878963"/>
            <a:ext cx="15402703" cy="1695867"/>
          </a:xfrm>
          <a:prstGeom prst="rect">
            <a:avLst/>
          </a:prstGeom>
        </p:spPr>
        <p:txBody>
          <a:bodyPr lIns="0" tIns="0" rIns="0" bIns="0" rtlCol="0" anchor="t">
            <a:spAutoFit/>
          </a:bodyPr>
          <a:lstStyle/>
          <a:p>
            <a:pPr algn="ctr">
              <a:lnSpc>
                <a:spcPts val="13774"/>
              </a:lnSpc>
            </a:pPr>
            <a:r>
              <a:rPr lang="en-US" sz="9981" spc="79">
                <a:solidFill>
                  <a:srgbClr val="000000"/>
                </a:solidFill>
                <a:latin typeface="Archivo Black"/>
                <a:ea typeface="Archivo Black"/>
                <a:cs typeface="Archivo Black"/>
                <a:sym typeface="Archivo Black"/>
              </a:rPr>
              <a:t>TABLE OF CONTENTS</a:t>
            </a:r>
          </a:p>
        </p:txBody>
      </p:sp>
      <p:sp>
        <p:nvSpPr>
          <p:cNvPr id="8" name="Freeform 8"/>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3788320" y="4856623"/>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b="1" u="none" strike="noStrike" spc="331">
                <a:solidFill>
                  <a:srgbClr val="231F20"/>
                </a:solidFill>
                <a:latin typeface="Montserrat Classic Bold"/>
                <a:ea typeface="Montserrat Classic Bold"/>
                <a:cs typeface="Montserrat Classic Bold"/>
                <a:sym typeface="Montserrat Classic Bold"/>
              </a:rPr>
              <a:t>01</a:t>
            </a:r>
          </a:p>
        </p:txBody>
      </p:sp>
      <p:sp>
        <p:nvSpPr>
          <p:cNvPr id="10" name="TextBox 10"/>
          <p:cNvSpPr txBox="1"/>
          <p:nvPr/>
        </p:nvSpPr>
        <p:spPr>
          <a:xfrm>
            <a:off x="8232790" y="4856623"/>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b="1" spc="331">
                <a:solidFill>
                  <a:srgbClr val="231F20"/>
                </a:solidFill>
                <a:latin typeface="Montserrat Classic Bold"/>
                <a:ea typeface="Montserrat Classic Bold"/>
                <a:cs typeface="Montserrat Classic Bold"/>
                <a:sym typeface="Montserrat Classic Bold"/>
              </a:rPr>
              <a:t>02</a:t>
            </a:r>
          </a:p>
        </p:txBody>
      </p:sp>
      <p:sp>
        <p:nvSpPr>
          <p:cNvPr id="11" name="TextBox 11"/>
          <p:cNvSpPr txBox="1"/>
          <p:nvPr/>
        </p:nvSpPr>
        <p:spPr>
          <a:xfrm>
            <a:off x="11887861" y="4856623"/>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b="1" spc="331">
                <a:solidFill>
                  <a:srgbClr val="231F20"/>
                </a:solidFill>
                <a:latin typeface="Montserrat Classic Bold"/>
                <a:ea typeface="Montserrat Classic Bold"/>
                <a:cs typeface="Montserrat Classic Bold"/>
                <a:sym typeface="Montserrat Classic Bold"/>
              </a:rPr>
              <a:t>03</a:t>
            </a:r>
          </a:p>
        </p:txBody>
      </p:sp>
      <p:sp>
        <p:nvSpPr>
          <p:cNvPr id="12" name="TextBox 12"/>
          <p:cNvSpPr txBox="1"/>
          <p:nvPr/>
        </p:nvSpPr>
        <p:spPr>
          <a:xfrm>
            <a:off x="3788320" y="6730940"/>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b="1" spc="331">
                <a:solidFill>
                  <a:srgbClr val="231F20"/>
                </a:solidFill>
                <a:latin typeface="Montserrat Classic Bold"/>
                <a:ea typeface="Montserrat Classic Bold"/>
                <a:cs typeface="Montserrat Classic Bold"/>
                <a:sym typeface="Montserrat Classic Bold"/>
              </a:rPr>
              <a:t>04</a:t>
            </a:r>
          </a:p>
        </p:txBody>
      </p:sp>
      <p:sp>
        <p:nvSpPr>
          <p:cNvPr id="13" name="TextBox 13"/>
          <p:cNvSpPr txBox="1"/>
          <p:nvPr/>
        </p:nvSpPr>
        <p:spPr>
          <a:xfrm>
            <a:off x="8232790" y="6730940"/>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b="1" spc="331">
                <a:solidFill>
                  <a:srgbClr val="231F20"/>
                </a:solidFill>
                <a:latin typeface="Montserrat Classic Bold"/>
                <a:ea typeface="Montserrat Classic Bold"/>
                <a:cs typeface="Montserrat Classic Bold"/>
                <a:sym typeface="Montserrat Classic Bold"/>
              </a:rPr>
              <a:t>05</a:t>
            </a:r>
          </a:p>
        </p:txBody>
      </p:sp>
      <p:sp>
        <p:nvSpPr>
          <p:cNvPr id="14" name="TextBox 14"/>
          <p:cNvSpPr txBox="1"/>
          <p:nvPr/>
        </p:nvSpPr>
        <p:spPr>
          <a:xfrm>
            <a:off x="11887861" y="6743331"/>
            <a:ext cx="1840320" cy="1048770"/>
          </a:xfrm>
          <a:prstGeom prst="rect">
            <a:avLst/>
          </a:prstGeom>
        </p:spPr>
        <p:txBody>
          <a:bodyPr lIns="0" tIns="0" rIns="0" bIns="0" rtlCol="0" anchor="t">
            <a:spAutoFit/>
          </a:bodyPr>
          <a:lstStyle/>
          <a:p>
            <a:pPr marL="0" lvl="0" indent="0" algn="ctr">
              <a:lnSpc>
                <a:spcPts val="8627"/>
              </a:lnSpc>
              <a:spcBef>
                <a:spcPct val="0"/>
              </a:spcBef>
            </a:pPr>
            <a:r>
              <a:rPr lang="en-US" sz="6251" b="1" spc="331">
                <a:solidFill>
                  <a:srgbClr val="231F20"/>
                </a:solidFill>
                <a:latin typeface="Montserrat Classic Bold"/>
                <a:ea typeface="Montserrat Classic Bold"/>
                <a:cs typeface="Montserrat Classic Bold"/>
                <a:sym typeface="Montserrat Classic Bold"/>
              </a:rPr>
              <a:t>06</a:t>
            </a:r>
          </a:p>
        </p:txBody>
      </p:sp>
      <p:sp>
        <p:nvSpPr>
          <p:cNvPr id="15" name="TextBox 15"/>
          <p:cNvSpPr txBox="1"/>
          <p:nvPr/>
        </p:nvSpPr>
        <p:spPr>
          <a:xfrm>
            <a:off x="6470858" y="6043736"/>
            <a:ext cx="5364185" cy="523875"/>
          </a:xfrm>
          <a:prstGeom prst="rect">
            <a:avLst/>
          </a:prstGeom>
        </p:spPr>
        <p:txBody>
          <a:bodyPr lIns="0" tIns="0" rIns="0" bIns="0" rtlCol="0" anchor="t">
            <a:spAutoFit/>
          </a:bodyPr>
          <a:lstStyle/>
          <a:p>
            <a:pPr marL="0" lvl="0" indent="0" algn="ctr">
              <a:lnSpc>
                <a:spcPts val="4200"/>
              </a:lnSpc>
              <a:spcBef>
                <a:spcPct val="0"/>
              </a:spcBef>
            </a:pPr>
            <a:r>
              <a:rPr lang="en-US" sz="3000" b="1" u="none" strike="noStrike" spc="300">
                <a:solidFill>
                  <a:srgbClr val="000000"/>
                </a:solidFill>
                <a:latin typeface="Adirek Sans Ultra-Bold"/>
                <a:ea typeface="Adirek Sans Ultra-Bold"/>
                <a:cs typeface="Adirek Sans Ultra-Bold"/>
                <a:sym typeface="Adirek Sans Ultra-Bold"/>
              </a:rPr>
              <a:t>STRATEGIC VALUES</a:t>
            </a:r>
          </a:p>
        </p:txBody>
      </p:sp>
      <p:sp>
        <p:nvSpPr>
          <p:cNvPr id="16" name="TextBox 16"/>
          <p:cNvSpPr txBox="1"/>
          <p:nvPr/>
        </p:nvSpPr>
        <p:spPr>
          <a:xfrm>
            <a:off x="2445074" y="6043736"/>
            <a:ext cx="4526812" cy="523875"/>
          </a:xfrm>
          <a:prstGeom prst="rect">
            <a:avLst/>
          </a:prstGeom>
        </p:spPr>
        <p:txBody>
          <a:bodyPr lIns="0" tIns="0" rIns="0" bIns="0" rtlCol="0" anchor="t">
            <a:spAutoFit/>
          </a:bodyPr>
          <a:lstStyle/>
          <a:p>
            <a:pPr algn="ctr">
              <a:lnSpc>
                <a:spcPts val="4200"/>
              </a:lnSpc>
            </a:pPr>
            <a:r>
              <a:rPr lang="en-US" sz="3000" b="1" spc="300">
                <a:solidFill>
                  <a:srgbClr val="000000"/>
                </a:solidFill>
                <a:latin typeface="Adirek Sans Ultra-Bold"/>
                <a:ea typeface="Adirek Sans Ultra-Bold"/>
                <a:cs typeface="Adirek Sans Ultra-Bold"/>
                <a:sym typeface="Adirek Sans Ultra-Bold"/>
              </a:rPr>
              <a:t>MISSION OF HC</a:t>
            </a:r>
          </a:p>
        </p:txBody>
      </p:sp>
      <p:sp>
        <p:nvSpPr>
          <p:cNvPr id="17" name="TextBox 17"/>
          <p:cNvSpPr txBox="1"/>
          <p:nvPr/>
        </p:nvSpPr>
        <p:spPr>
          <a:xfrm>
            <a:off x="10839870" y="6043736"/>
            <a:ext cx="4526812" cy="523875"/>
          </a:xfrm>
          <a:prstGeom prst="rect">
            <a:avLst/>
          </a:prstGeom>
        </p:spPr>
        <p:txBody>
          <a:bodyPr lIns="0" tIns="0" rIns="0" bIns="0" rtlCol="0" anchor="t">
            <a:spAutoFit/>
          </a:bodyPr>
          <a:lstStyle/>
          <a:p>
            <a:pPr algn="ctr">
              <a:lnSpc>
                <a:spcPts val="4200"/>
              </a:lnSpc>
            </a:pPr>
            <a:r>
              <a:rPr lang="en-US" sz="3000" b="1" spc="300">
                <a:solidFill>
                  <a:srgbClr val="000000"/>
                </a:solidFill>
                <a:latin typeface="Adirek Sans Ultra-Bold"/>
                <a:ea typeface="Adirek Sans Ultra-Bold"/>
                <a:cs typeface="Adirek Sans Ultra-Bold"/>
                <a:sym typeface="Adirek Sans Ultra-Bold"/>
              </a:rPr>
              <a:t>ORG STRUCTURE</a:t>
            </a:r>
          </a:p>
        </p:txBody>
      </p:sp>
      <p:sp>
        <p:nvSpPr>
          <p:cNvPr id="18" name="TextBox 18"/>
          <p:cNvSpPr txBox="1"/>
          <p:nvPr/>
        </p:nvSpPr>
        <p:spPr>
          <a:xfrm>
            <a:off x="2445074" y="8015447"/>
            <a:ext cx="4526812" cy="523875"/>
          </a:xfrm>
          <a:prstGeom prst="rect">
            <a:avLst/>
          </a:prstGeom>
        </p:spPr>
        <p:txBody>
          <a:bodyPr lIns="0" tIns="0" rIns="0" bIns="0" rtlCol="0" anchor="t">
            <a:spAutoFit/>
          </a:bodyPr>
          <a:lstStyle/>
          <a:p>
            <a:pPr algn="ctr">
              <a:lnSpc>
                <a:spcPts val="4200"/>
              </a:lnSpc>
            </a:pPr>
            <a:r>
              <a:rPr lang="en-US" sz="3000" b="1" spc="300">
                <a:solidFill>
                  <a:srgbClr val="000000"/>
                </a:solidFill>
                <a:latin typeface="Adirek Sans Ultra-Bold"/>
                <a:ea typeface="Adirek Sans Ultra-Bold"/>
                <a:cs typeface="Adirek Sans Ultra-Bold"/>
                <a:sym typeface="Adirek Sans Ultra-Bold"/>
              </a:rPr>
              <a:t>UNIT SUCCESSESS</a:t>
            </a:r>
          </a:p>
        </p:txBody>
      </p:sp>
      <p:sp>
        <p:nvSpPr>
          <p:cNvPr id="19" name="TextBox 19"/>
          <p:cNvSpPr txBox="1"/>
          <p:nvPr/>
        </p:nvSpPr>
        <p:spPr>
          <a:xfrm>
            <a:off x="6880594" y="8015447"/>
            <a:ext cx="4526812" cy="523875"/>
          </a:xfrm>
          <a:prstGeom prst="rect">
            <a:avLst/>
          </a:prstGeom>
        </p:spPr>
        <p:txBody>
          <a:bodyPr lIns="0" tIns="0" rIns="0" bIns="0" rtlCol="0" anchor="t">
            <a:spAutoFit/>
          </a:bodyPr>
          <a:lstStyle/>
          <a:p>
            <a:pPr algn="ctr">
              <a:lnSpc>
                <a:spcPts val="4200"/>
              </a:lnSpc>
            </a:pPr>
            <a:r>
              <a:rPr lang="en-US" sz="3000" b="1" spc="300">
                <a:solidFill>
                  <a:srgbClr val="000000"/>
                </a:solidFill>
                <a:latin typeface="Adirek Sans Ultra-Bold"/>
                <a:ea typeface="Adirek Sans Ultra-Bold"/>
                <a:cs typeface="Adirek Sans Ultra-Bold"/>
                <a:sym typeface="Adirek Sans Ultra-Bold"/>
              </a:rPr>
              <a:t>REQUEST OVERVIEW</a:t>
            </a:r>
          </a:p>
        </p:txBody>
      </p:sp>
      <p:sp>
        <p:nvSpPr>
          <p:cNvPr id="20" name="TextBox 20"/>
          <p:cNvSpPr txBox="1"/>
          <p:nvPr/>
        </p:nvSpPr>
        <p:spPr>
          <a:xfrm>
            <a:off x="10544615" y="8015447"/>
            <a:ext cx="4526812" cy="523875"/>
          </a:xfrm>
          <a:prstGeom prst="rect">
            <a:avLst/>
          </a:prstGeom>
        </p:spPr>
        <p:txBody>
          <a:bodyPr lIns="0" tIns="0" rIns="0" bIns="0" rtlCol="0" anchor="t">
            <a:spAutoFit/>
          </a:bodyPr>
          <a:lstStyle/>
          <a:p>
            <a:pPr algn="ctr">
              <a:lnSpc>
                <a:spcPts val="4200"/>
              </a:lnSpc>
            </a:pPr>
            <a:r>
              <a:rPr lang="en-US" sz="3000" b="1" spc="300">
                <a:solidFill>
                  <a:srgbClr val="000000"/>
                </a:solidFill>
                <a:latin typeface="Adirek Sans Ultra-Bold"/>
                <a:ea typeface="Adirek Sans Ultra-Bold"/>
                <a:cs typeface="Adirek Sans Ultra-Bold"/>
                <a:sym typeface="Adirek Sans Ultra-Bold"/>
              </a:rPr>
              <a:t>Q&amp;A</a:t>
            </a:r>
          </a:p>
        </p:txBody>
      </p:sp>
      <p:sp>
        <p:nvSpPr>
          <p:cNvPr id="21" name="TextBox 21"/>
          <p:cNvSpPr txBox="1"/>
          <p:nvPr/>
        </p:nvSpPr>
        <p:spPr>
          <a:xfrm>
            <a:off x="1876839" y="688658"/>
            <a:ext cx="14534322" cy="613410"/>
          </a:xfrm>
          <a:prstGeom prst="rect">
            <a:avLst/>
          </a:prstGeom>
        </p:spPr>
        <p:txBody>
          <a:bodyPr lIns="0" tIns="0" rIns="0" bIns="0" rtlCol="0" anchor="t">
            <a:spAutoFit/>
          </a:bodyPr>
          <a:lstStyle/>
          <a:p>
            <a:pPr algn="ctr">
              <a:lnSpc>
                <a:spcPts val="5040"/>
              </a:lnSpc>
            </a:pPr>
            <a:r>
              <a:rPr lang="en-US" sz="3600" b="1" spc="640">
                <a:solidFill>
                  <a:srgbClr val="000000"/>
                </a:solidFill>
                <a:latin typeface="Adirek Sans Bold"/>
                <a:ea typeface="Adirek Sans Bold"/>
                <a:cs typeface="Adirek Sans Bold"/>
                <a:sym typeface="Adirek Sans Bold"/>
              </a:rPr>
              <a:t>OCTOBER 21ST 2024 - OCTOBER 26TH 2024</a:t>
            </a:r>
          </a:p>
        </p:txBody>
      </p:sp>
      <p:sp>
        <p:nvSpPr>
          <p:cNvPr id="22" name="Freeform 22"/>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249742" y="8777230"/>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AFA">
                <a:alpha val="72000"/>
              </a:srgbClr>
            </a:gs>
            <a:gs pos="33333">
              <a:srgbClr val="FFC1C1">
                <a:alpha val="82500"/>
              </a:srgbClr>
            </a:gs>
            <a:gs pos="66667">
              <a:srgbClr val="FFFFFF">
                <a:alpha val="70500"/>
              </a:srgbClr>
            </a:gs>
            <a:gs pos="100000">
              <a:srgbClr val="FBFBFB">
                <a:alpha val="22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981830" y="331552"/>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82812" y="8824855"/>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378358" y="1625325"/>
            <a:ext cx="4892532" cy="7199531"/>
          </a:xfrm>
          <a:custGeom>
            <a:avLst/>
            <a:gdLst/>
            <a:ahLst/>
            <a:cxnLst/>
            <a:rect l="l" t="t" r="r" b="b"/>
            <a:pathLst>
              <a:path w="4892532" h="7199531">
                <a:moveTo>
                  <a:pt x="0" y="0"/>
                </a:moveTo>
                <a:lnTo>
                  <a:pt x="4892533" y="0"/>
                </a:lnTo>
                <a:lnTo>
                  <a:pt x="4892533" y="7199530"/>
                </a:lnTo>
                <a:lnTo>
                  <a:pt x="0" y="7199530"/>
                </a:lnTo>
                <a:lnTo>
                  <a:pt x="0" y="0"/>
                </a:lnTo>
                <a:close/>
              </a:path>
            </a:pathLst>
          </a:custGeom>
          <a:blipFill>
            <a:blip r:embed="rId6"/>
            <a:stretch>
              <a:fillRect/>
            </a:stretch>
          </a:blipFill>
        </p:spPr>
      </p:sp>
      <p:sp>
        <p:nvSpPr>
          <p:cNvPr id="5" name="TextBox 5"/>
          <p:cNvSpPr txBox="1"/>
          <p:nvPr/>
        </p:nvSpPr>
        <p:spPr>
          <a:xfrm>
            <a:off x="1876839" y="2396850"/>
            <a:ext cx="7092671" cy="2112783"/>
          </a:xfrm>
          <a:prstGeom prst="rect">
            <a:avLst/>
          </a:prstGeom>
        </p:spPr>
        <p:txBody>
          <a:bodyPr lIns="0" tIns="0" rIns="0" bIns="0" rtlCol="0" anchor="t">
            <a:spAutoFit/>
          </a:bodyPr>
          <a:lstStyle/>
          <a:p>
            <a:pPr algn="ctr">
              <a:lnSpc>
                <a:spcPts val="8497"/>
              </a:lnSpc>
            </a:pPr>
            <a:r>
              <a:rPr lang="en-US" sz="6069" b="1" spc="606">
                <a:solidFill>
                  <a:srgbClr val="040606"/>
                </a:solidFill>
                <a:latin typeface="Adirek Sans Ultra-Bold"/>
                <a:ea typeface="Adirek Sans Ultra-Bold"/>
                <a:cs typeface="Adirek Sans Ultra-Bold"/>
                <a:sym typeface="Adirek Sans Ultra-Bold"/>
              </a:rPr>
              <a:t>CROWNING OF THE KING &amp; QUEEN</a:t>
            </a:r>
          </a:p>
        </p:txBody>
      </p:sp>
      <p:sp>
        <p:nvSpPr>
          <p:cNvPr id="6" name="TextBox 6"/>
          <p:cNvSpPr txBox="1"/>
          <p:nvPr/>
        </p:nvSpPr>
        <p:spPr>
          <a:xfrm>
            <a:off x="2166865" y="6820072"/>
            <a:ext cx="6540645" cy="1317625"/>
          </a:xfrm>
          <a:prstGeom prst="rect">
            <a:avLst/>
          </a:prstGeom>
        </p:spPr>
        <p:txBody>
          <a:bodyPr lIns="0" tIns="0" rIns="0" bIns="0" rtlCol="0" anchor="t">
            <a:spAutoFit/>
          </a:bodyPr>
          <a:lstStyle/>
          <a:p>
            <a:pPr algn="ctr">
              <a:lnSpc>
                <a:spcPts val="3499"/>
              </a:lnSpc>
            </a:pPr>
            <a:r>
              <a:rPr lang="en-US" sz="2499" b="1" spc="444">
                <a:solidFill>
                  <a:srgbClr val="040606"/>
                </a:solidFill>
                <a:latin typeface="Poppins Medium"/>
                <a:ea typeface="Poppins Medium"/>
                <a:cs typeface="Poppins Medium"/>
                <a:sym typeface="Poppins Medium"/>
              </a:rPr>
              <a:t>Saturday, October 26th, 2024 </a:t>
            </a:r>
          </a:p>
          <a:p>
            <a:pPr algn="ctr">
              <a:lnSpc>
                <a:spcPts val="3499"/>
              </a:lnSpc>
            </a:pPr>
            <a:r>
              <a:rPr lang="en-US" sz="2499" b="1" spc="444">
                <a:solidFill>
                  <a:srgbClr val="040606"/>
                </a:solidFill>
                <a:latin typeface="Poppins Medium"/>
                <a:ea typeface="Poppins Medium"/>
                <a:cs typeface="Poppins Medium"/>
                <a:sym typeface="Poppins Medium"/>
              </a:rPr>
              <a:t>TDECU Stadium</a:t>
            </a:r>
          </a:p>
          <a:p>
            <a:pPr algn="ctr">
              <a:lnSpc>
                <a:spcPts val="3499"/>
              </a:lnSpc>
              <a:spcBef>
                <a:spcPct val="0"/>
              </a:spcBef>
            </a:pPr>
            <a:endParaRPr lang="en-US" sz="2499" b="1" spc="444">
              <a:solidFill>
                <a:srgbClr val="040606"/>
              </a:solidFill>
              <a:latin typeface="Poppins Medium"/>
              <a:ea typeface="Poppins Medium"/>
              <a:cs typeface="Poppins Medium"/>
              <a:sym typeface="Poppins Medium"/>
            </a:endParaRPr>
          </a:p>
        </p:txBody>
      </p:sp>
      <p:sp>
        <p:nvSpPr>
          <p:cNvPr id="7" name="TextBox 7"/>
          <p:cNvSpPr txBox="1"/>
          <p:nvPr/>
        </p:nvSpPr>
        <p:spPr>
          <a:xfrm>
            <a:off x="1527433" y="4720762"/>
            <a:ext cx="7819510" cy="1889760"/>
          </a:xfrm>
          <a:prstGeom prst="rect">
            <a:avLst/>
          </a:prstGeom>
        </p:spPr>
        <p:txBody>
          <a:bodyPr lIns="0" tIns="0" rIns="0" bIns="0" rtlCol="0" anchor="t">
            <a:spAutoFit/>
          </a:bodyPr>
          <a:lstStyle/>
          <a:p>
            <a:pPr algn="ctr">
              <a:lnSpc>
                <a:spcPts val="5040"/>
              </a:lnSpc>
            </a:pPr>
            <a:r>
              <a:rPr lang="en-US" sz="3600" b="1" spc="640">
                <a:solidFill>
                  <a:srgbClr val="040606"/>
                </a:solidFill>
                <a:latin typeface="Adirek Sans Medium"/>
                <a:ea typeface="Adirek Sans Medium"/>
                <a:cs typeface="Adirek Sans Medium"/>
                <a:sym typeface="Adirek Sans Medium"/>
              </a:rPr>
              <a:t>PRESENTED BY</a:t>
            </a:r>
          </a:p>
          <a:p>
            <a:pPr algn="ctr">
              <a:lnSpc>
                <a:spcPts val="5040"/>
              </a:lnSpc>
            </a:pPr>
            <a:r>
              <a:rPr lang="en-US" sz="3600" b="1" spc="640">
                <a:solidFill>
                  <a:srgbClr val="040606"/>
                </a:solidFill>
                <a:latin typeface="Adirek Sans Medium"/>
                <a:ea typeface="Adirek Sans Medium"/>
                <a:cs typeface="Adirek Sans Medium"/>
                <a:sym typeface="Adirek Sans Medium"/>
              </a:rPr>
              <a:t> PRESIDENT RENU KHATOR AND DR. SURESH KHATOR</a:t>
            </a:r>
          </a:p>
        </p:txBody>
      </p:sp>
      <p:sp>
        <p:nvSpPr>
          <p:cNvPr id="8" name="TextBox 8"/>
          <p:cNvSpPr txBox="1"/>
          <p:nvPr/>
        </p:nvSpPr>
        <p:spPr>
          <a:xfrm>
            <a:off x="1876839" y="1011915"/>
            <a:ext cx="14534322" cy="613410"/>
          </a:xfrm>
          <a:prstGeom prst="rect">
            <a:avLst/>
          </a:prstGeom>
        </p:spPr>
        <p:txBody>
          <a:bodyPr lIns="0" tIns="0" rIns="0" bIns="0" rtlCol="0" anchor="t">
            <a:spAutoFit/>
          </a:bodyPr>
          <a:lstStyle/>
          <a:p>
            <a:pPr algn="ctr">
              <a:lnSpc>
                <a:spcPts val="5040"/>
              </a:lnSpc>
            </a:pPr>
            <a:r>
              <a:rPr lang="en-US" sz="3600" b="1" spc="640">
                <a:solidFill>
                  <a:srgbClr val="040606"/>
                </a:solidFill>
                <a:latin typeface="Adirek Sans Bold"/>
                <a:ea typeface="Adirek Sans Bold"/>
                <a:cs typeface="Adirek Sans Bold"/>
                <a:sym typeface="Adirek Sans Bold"/>
              </a:rPr>
              <a:t>OCTOBER 21ST 2024 - OCTOBER 26TH 2024</a:t>
            </a: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AFA">
                <a:alpha val="72000"/>
              </a:srgbClr>
            </a:gs>
            <a:gs pos="33333">
              <a:srgbClr val="FFC1C1">
                <a:alpha val="82500"/>
              </a:srgbClr>
            </a:gs>
            <a:gs pos="66667">
              <a:srgbClr val="FFFFFF">
                <a:alpha val="70500"/>
              </a:srgbClr>
            </a:gs>
            <a:gs pos="100000">
              <a:srgbClr val="FBFBFB">
                <a:alpha val="22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981830" y="331552"/>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876839" y="771467"/>
            <a:ext cx="14534322" cy="613410"/>
          </a:xfrm>
          <a:prstGeom prst="rect">
            <a:avLst/>
          </a:prstGeom>
        </p:spPr>
        <p:txBody>
          <a:bodyPr lIns="0" tIns="0" rIns="0" bIns="0" rtlCol="0" anchor="t">
            <a:spAutoFit/>
          </a:bodyPr>
          <a:lstStyle/>
          <a:p>
            <a:pPr algn="ctr">
              <a:lnSpc>
                <a:spcPts val="5040"/>
              </a:lnSpc>
            </a:pPr>
            <a:r>
              <a:rPr lang="en-US" sz="3600" b="1" spc="640">
                <a:solidFill>
                  <a:srgbClr val="040606"/>
                </a:solidFill>
                <a:latin typeface="Adirek Sans Bold"/>
                <a:ea typeface="Adirek Sans Bold"/>
                <a:cs typeface="Adirek Sans Bold"/>
                <a:sym typeface="Adirek Sans Bold"/>
              </a:rPr>
              <a:t> OCTOBER 21ST 2024 - OCTOBER 26TH 2024</a:t>
            </a:r>
          </a:p>
        </p:txBody>
      </p:sp>
      <p:sp>
        <p:nvSpPr>
          <p:cNvPr id="4" name="TextBox 4"/>
          <p:cNvSpPr txBox="1"/>
          <p:nvPr/>
        </p:nvSpPr>
        <p:spPr>
          <a:xfrm>
            <a:off x="1229682" y="8813541"/>
            <a:ext cx="5005096" cy="398780"/>
          </a:xfrm>
          <a:prstGeom prst="rect">
            <a:avLst/>
          </a:prstGeom>
        </p:spPr>
        <p:txBody>
          <a:bodyPr lIns="0" tIns="0" rIns="0" bIns="0" rtlCol="0" anchor="t">
            <a:spAutoFit/>
          </a:bodyPr>
          <a:lstStyle/>
          <a:p>
            <a:pPr algn="l">
              <a:lnSpc>
                <a:spcPts val="3219"/>
              </a:lnSpc>
            </a:pPr>
            <a:r>
              <a:rPr lang="en-US" sz="2299" b="1">
                <a:solidFill>
                  <a:srgbClr val="000000"/>
                </a:solidFill>
                <a:latin typeface="Poppins Medium"/>
                <a:ea typeface="Poppins Medium"/>
                <a:cs typeface="Poppins Medium"/>
                <a:sym typeface="Poppins Medium"/>
              </a:rPr>
              <a:t>www.uh.edu/homecoming</a:t>
            </a:r>
          </a:p>
        </p:txBody>
      </p:sp>
      <p:sp>
        <p:nvSpPr>
          <p:cNvPr id="5" name="TextBox 5"/>
          <p:cNvSpPr txBox="1"/>
          <p:nvPr/>
        </p:nvSpPr>
        <p:spPr>
          <a:xfrm>
            <a:off x="1019175" y="4560438"/>
            <a:ext cx="16206788" cy="1642110"/>
          </a:xfrm>
          <a:prstGeom prst="rect">
            <a:avLst/>
          </a:prstGeom>
        </p:spPr>
        <p:txBody>
          <a:bodyPr lIns="0" tIns="0" rIns="0" bIns="0" rtlCol="0" anchor="t">
            <a:spAutoFit/>
          </a:bodyPr>
          <a:lstStyle/>
          <a:p>
            <a:pPr algn="ctr">
              <a:lnSpc>
                <a:spcPts val="13439"/>
              </a:lnSpc>
            </a:pPr>
            <a:r>
              <a:rPr lang="en-US" sz="9600" b="1">
                <a:solidFill>
                  <a:srgbClr val="040606"/>
                </a:solidFill>
                <a:latin typeface="Adirek Sans Ultra-Bold"/>
                <a:ea typeface="Adirek Sans Ultra-Bold"/>
                <a:cs typeface="Adirek Sans Ultra-Bold"/>
                <a:sym typeface="Adirek Sans Ultra-Bold"/>
              </a:rPr>
              <a:t>ANY QUESTIONS?</a:t>
            </a:r>
          </a:p>
        </p:txBody>
      </p:sp>
      <p:sp>
        <p:nvSpPr>
          <p:cNvPr id="6" name="TextBox 6"/>
          <p:cNvSpPr txBox="1"/>
          <p:nvPr/>
        </p:nvSpPr>
        <p:spPr>
          <a:xfrm>
            <a:off x="5597664" y="3333481"/>
            <a:ext cx="7092671" cy="1036458"/>
          </a:xfrm>
          <a:prstGeom prst="rect">
            <a:avLst/>
          </a:prstGeom>
        </p:spPr>
        <p:txBody>
          <a:bodyPr lIns="0" tIns="0" rIns="0" bIns="0" rtlCol="0" anchor="t">
            <a:spAutoFit/>
          </a:bodyPr>
          <a:lstStyle/>
          <a:p>
            <a:pPr algn="ctr">
              <a:lnSpc>
                <a:spcPts val="8497"/>
              </a:lnSpc>
            </a:pPr>
            <a:r>
              <a:rPr lang="en-US" sz="6069" b="1" spc="606">
                <a:solidFill>
                  <a:srgbClr val="000000"/>
                </a:solidFill>
                <a:latin typeface="Adirek Sans Medium"/>
                <a:ea typeface="Adirek Sans Medium"/>
                <a:cs typeface="Adirek Sans Medium"/>
                <a:sym typeface="Adirek Sans Medium"/>
              </a:rPr>
              <a:t>THANK YOU</a:t>
            </a:r>
          </a:p>
        </p:txBody>
      </p:sp>
      <p:sp>
        <p:nvSpPr>
          <p:cNvPr id="7" name="TextBox 7"/>
          <p:cNvSpPr txBox="1"/>
          <p:nvPr/>
        </p:nvSpPr>
        <p:spPr>
          <a:xfrm>
            <a:off x="14079232" y="8813541"/>
            <a:ext cx="2847392" cy="398780"/>
          </a:xfrm>
          <a:prstGeom prst="rect">
            <a:avLst/>
          </a:prstGeom>
        </p:spPr>
        <p:txBody>
          <a:bodyPr lIns="0" tIns="0" rIns="0" bIns="0" rtlCol="0" anchor="t">
            <a:spAutoFit/>
          </a:bodyPr>
          <a:lstStyle/>
          <a:p>
            <a:pPr algn="r">
              <a:lnSpc>
                <a:spcPts val="3219"/>
              </a:lnSpc>
            </a:pPr>
            <a:r>
              <a:rPr lang="en-US" sz="2299" b="1">
                <a:solidFill>
                  <a:srgbClr val="000000"/>
                </a:solidFill>
                <a:latin typeface="Poppins Medium"/>
                <a:ea typeface="Poppins Medium"/>
                <a:cs typeface="Poppins Medium"/>
                <a:sym typeface="Poppins Medium"/>
              </a:rPr>
              <a:t>@uhhomecoming</a:t>
            </a:r>
          </a:p>
        </p:txBody>
      </p:sp>
      <p:sp>
        <p:nvSpPr>
          <p:cNvPr id="8" name="TextBox 8"/>
          <p:cNvSpPr txBox="1"/>
          <p:nvPr/>
        </p:nvSpPr>
        <p:spPr>
          <a:xfrm>
            <a:off x="6522827" y="8859520"/>
            <a:ext cx="5199484" cy="398780"/>
          </a:xfrm>
          <a:prstGeom prst="rect">
            <a:avLst/>
          </a:prstGeom>
        </p:spPr>
        <p:txBody>
          <a:bodyPr lIns="0" tIns="0" rIns="0" bIns="0" rtlCol="0" anchor="t">
            <a:spAutoFit/>
          </a:bodyPr>
          <a:lstStyle/>
          <a:p>
            <a:pPr algn="ctr">
              <a:lnSpc>
                <a:spcPts val="3219"/>
              </a:lnSpc>
            </a:pPr>
            <a:r>
              <a:rPr lang="en-US" sz="2299" b="1">
                <a:solidFill>
                  <a:srgbClr val="000000"/>
                </a:solidFill>
                <a:latin typeface="Poppins Medium"/>
                <a:ea typeface="Poppins Medium"/>
                <a:cs typeface="Poppins Medium"/>
                <a:sym typeface="Poppins Medium"/>
              </a:rPr>
              <a:t>hcchair@central.uh.edu</a:t>
            </a:r>
          </a:p>
        </p:txBody>
      </p:sp>
      <p:sp>
        <p:nvSpPr>
          <p:cNvPr id="9" name="Freeform 9"/>
          <p:cNvSpPr/>
          <p:nvPr/>
        </p:nvSpPr>
        <p:spPr>
          <a:xfrm>
            <a:off x="1182812" y="8315985"/>
            <a:ext cx="16076488" cy="281339"/>
          </a:xfrm>
          <a:custGeom>
            <a:avLst/>
            <a:gdLst/>
            <a:ahLst/>
            <a:cxnLst/>
            <a:rect l="l" t="t" r="r" b="b"/>
            <a:pathLst>
              <a:path w="16076488" h="281339">
                <a:moveTo>
                  <a:pt x="0" y="0"/>
                </a:moveTo>
                <a:lnTo>
                  <a:pt x="16076488" y="0"/>
                </a:lnTo>
                <a:lnTo>
                  <a:pt x="16076488" y="281338"/>
                </a:lnTo>
                <a:lnTo>
                  <a:pt x="0" y="28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229682" y="1384877"/>
            <a:ext cx="16076488" cy="281339"/>
          </a:xfrm>
          <a:custGeom>
            <a:avLst/>
            <a:gdLst/>
            <a:ahLst/>
            <a:cxnLst/>
            <a:rect l="l" t="t" r="r" b="b"/>
            <a:pathLst>
              <a:path w="16076488" h="281339">
                <a:moveTo>
                  <a:pt x="0" y="0"/>
                </a:moveTo>
                <a:lnTo>
                  <a:pt x="16076488" y="0"/>
                </a:lnTo>
                <a:lnTo>
                  <a:pt x="16076488" y="281338"/>
                </a:lnTo>
                <a:lnTo>
                  <a:pt x="0" y="28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11471633" y="0"/>
            <a:ext cx="6816367" cy="10287000"/>
          </a:xfrm>
          <a:custGeom>
            <a:avLst/>
            <a:gdLst/>
            <a:ahLst/>
            <a:cxnLst/>
            <a:rect l="l" t="t" r="r" b="b"/>
            <a:pathLst>
              <a:path w="6816367" h="10287000">
                <a:moveTo>
                  <a:pt x="0" y="0"/>
                </a:moveTo>
                <a:lnTo>
                  <a:pt x="6816367" y="0"/>
                </a:lnTo>
                <a:lnTo>
                  <a:pt x="6816367" y="10287000"/>
                </a:lnTo>
                <a:lnTo>
                  <a:pt x="0" y="10287000"/>
                </a:lnTo>
                <a:lnTo>
                  <a:pt x="0" y="0"/>
                </a:lnTo>
                <a:close/>
              </a:path>
            </a:pathLst>
          </a:custGeom>
          <a:blipFill>
            <a:blip r:embed="rId3">
              <a:alphaModFix amt="75000"/>
            </a:blip>
            <a:stretch>
              <a:fillRect l="-56416" r="-69957"/>
            </a:stretch>
          </a:blipFill>
        </p:spPr>
      </p:sp>
      <p:grpSp>
        <p:nvGrpSpPr>
          <p:cNvPr id="4" name="Group 4"/>
          <p:cNvGrpSpPr/>
          <p:nvPr/>
        </p:nvGrpSpPr>
        <p:grpSpPr>
          <a:xfrm>
            <a:off x="-2465284" y="526229"/>
            <a:ext cx="15711352" cy="2639917"/>
            <a:chOff x="0" y="0"/>
            <a:chExt cx="1302568" cy="218865"/>
          </a:xfrm>
        </p:grpSpPr>
        <p:sp>
          <p:nvSpPr>
            <p:cNvPr id="5" name="Freeform 5"/>
            <p:cNvSpPr/>
            <p:nvPr/>
          </p:nvSpPr>
          <p:spPr>
            <a:xfrm>
              <a:off x="0" y="0"/>
              <a:ext cx="1302568" cy="218865"/>
            </a:xfrm>
            <a:custGeom>
              <a:avLst/>
              <a:gdLst/>
              <a:ahLst/>
              <a:cxnLst/>
              <a:rect l="l" t="t" r="r" b="b"/>
              <a:pathLst>
                <a:path w="1302568" h="218865">
                  <a:moveTo>
                    <a:pt x="1099368" y="0"/>
                  </a:moveTo>
                  <a:lnTo>
                    <a:pt x="0" y="0"/>
                  </a:lnTo>
                  <a:lnTo>
                    <a:pt x="203200" y="218865"/>
                  </a:lnTo>
                  <a:lnTo>
                    <a:pt x="1302568" y="218865"/>
                  </a:lnTo>
                  <a:lnTo>
                    <a:pt x="1099368" y="0"/>
                  </a:lnTo>
                  <a:close/>
                </a:path>
              </a:pathLst>
            </a:custGeom>
            <a:gradFill rotWithShape="1">
              <a:gsLst>
                <a:gs pos="0">
                  <a:srgbClr val="A20000">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101600" y="-19050"/>
              <a:ext cx="1099368"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a:off x="1725167" y="1028700"/>
            <a:ext cx="8426809" cy="2315280"/>
            <a:chOff x="0" y="0"/>
            <a:chExt cx="11235746" cy="3087040"/>
          </a:xfrm>
        </p:grpSpPr>
        <p:sp>
          <p:nvSpPr>
            <p:cNvPr id="8" name="TextBox 8"/>
            <p:cNvSpPr txBox="1"/>
            <p:nvPr/>
          </p:nvSpPr>
          <p:spPr>
            <a:xfrm>
              <a:off x="0" y="2718784"/>
              <a:ext cx="11235746" cy="368255"/>
            </a:xfrm>
            <a:prstGeom prst="rect">
              <a:avLst/>
            </a:prstGeom>
          </p:spPr>
          <p:txBody>
            <a:bodyPr lIns="0" tIns="0" rIns="0" bIns="0" rtlCol="0" anchor="t">
              <a:spAutoFit/>
            </a:bodyPr>
            <a:lstStyle/>
            <a:p>
              <a:pPr algn="ctr">
                <a:lnSpc>
                  <a:spcPts val="2309"/>
                </a:lnSpc>
              </a:pPr>
              <a:endParaRPr/>
            </a:p>
          </p:txBody>
        </p:sp>
        <p:sp>
          <p:nvSpPr>
            <p:cNvPr id="9" name="TextBox 9"/>
            <p:cNvSpPr txBox="1"/>
            <p:nvPr/>
          </p:nvSpPr>
          <p:spPr>
            <a:xfrm>
              <a:off x="0" y="1039123"/>
              <a:ext cx="11235746" cy="1470517"/>
            </a:xfrm>
            <a:prstGeom prst="rect">
              <a:avLst/>
            </a:prstGeom>
          </p:spPr>
          <p:txBody>
            <a:bodyPr lIns="0" tIns="0" rIns="0" bIns="0" rtlCol="0" anchor="t">
              <a:spAutoFit/>
            </a:bodyPr>
            <a:lstStyle/>
            <a:p>
              <a:pPr algn="ctr">
                <a:lnSpc>
                  <a:spcPts val="8723"/>
                </a:lnSpc>
              </a:pPr>
              <a:r>
                <a:rPr lang="en-US" sz="7209" spc="432">
                  <a:solidFill>
                    <a:srgbClr val="131211"/>
                  </a:solidFill>
                  <a:latin typeface="League Spartan"/>
                  <a:ea typeface="League Spartan"/>
                  <a:cs typeface="League Spartan"/>
                  <a:sym typeface="League Spartan"/>
                </a:rPr>
                <a:t>MISSION OF HC</a:t>
              </a:r>
            </a:p>
          </p:txBody>
        </p:sp>
        <p:sp>
          <p:nvSpPr>
            <p:cNvPr id="10" name="TextBox 10"/>
            <p:cNvSpPr txBox="1"/>
            <p:nvPr/>
          </p:nvSpPr>
          <p:spPr>
            <a:xfrm>
              <a:off x="0" y="-57150"/>
              <a:ext cx="11235746" cy="636203"/>
            </a:xfrm>
            <a:prstGeom prst="rect">
              <a:avLst/>
            </a:prstGeom>
          </p:spPr>
          <p:txBody>
            <a:bodyPr lIns="0" tIns="0" rIns="0" bIns="0" rtlCol="0" anchor="t">
              <a:spAutoFit/>
            </a:bodyPr>
            <a:lstStyle/>
            <a:p>
              <a:pPr algn="ctr">
                <a:lnSpc>
                  <a:spcPts val="3989"/>
                </a:lnSpc>
              </a:pPr>
              <a:endParaRPr/>
            </a:p>
          </p:txBody>
        </p:sp>
      </p:grpSp>
      <p:sp>
        <p:nvSpPr>
          <p:cNvPr id="11" name="Freeform 11"/>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249742" y="8777230"/>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725167" y="3514780"/>
            <a:ext cx="9040664" cy="4996400"/>
          </a:xfrm>
          <a:prstGeom prst="rect">
            <a:avLst/>
          </a:prstGeom>
        </p:spPr>
        <p:txBody>
          <a:bodyPr lIns="0" tIns="0" rIns="0" bIns="0" rtlCol="0" anchor="t">
            <a:spAutoFit/>
          </a:bodyPr>
          <a:lstStyle/>
          <a:p>
            <a:pPr algn="ctr">
              <a:lnSpc>
                <a:spcPts val="4379"/>
              </a:lnSpc>
            </a:pPr>
            <a:r>
              <a:rPr lang="en-US" sz="3128" b="1">
                <a:solidFill>
                  <a:srgbClr val="000000"/>
                </a:solidFill>
                <a:latin typeface="Poppins Medium"/>
                <a:ea typeface="Poppins Medium"/>
                <a:cs typeface="Poppins Medium"/>
                <a:sym typeface="Poppins Medium"/>
              </a:rPr>
              <a:t>The Homecoming Board organizes and leads one of the University of Houston's longest traditions. Our mission is to bring together students, faculty, staff, alumni, and the Houston community for a week of spirited events and celebrations. We aim to create a welcoming environment where everyone feels a sense of belonging, with events that are accessible to all.</a:t>
            </a:r>
          </a:p>
        </p:txBody>
      </p:sp>
      <p:sp>
        <p:nvSpPr>
          <p:cNvPr id="15" name="TextBox 15"/>
          <p:cNvSpPr txBox="1"/>
          <p:nvPr/>
        </p:nvSpPr>
        <p:spPr>
          <a:xfrm>
            <a:off x="1829969" y="688658"/>
            <a:ext cx="14534322" cy="613410"/>
          </a:xfrm>
          <a:prstGeom prst="rect">
            <a:avLst/>
          </a:prstGeom>
        </p:spPr>
        <p:txBody>
          <a:bodyPr lIns="0" tIns="0" rIns="0" bIns="0" rtlCol="0" anchor="t">
            <a:spAutoFit/>
          </a:bodyPr>
          <a:lstStyle/>
          <a:p>
            <a:pPr algn="ctr">
              <a:lnSpc>
                <a:spcPts val="5040"/>
              </a:lnSpc>
            </a:pPr>
            <a:r>
              <a:rPr lang="en-US" sz="3600" b="1" spc="640">
                <a:solidFill>
                  <a:srgbClr val="000000"/>
                </a:solidFill>
                <a:latin typeface="Adirek Sans Bold"/>
                <a:ea typeface="Adirek Sans Bold"/>
                <a:cs typeface="Adirek Sans Bold"/>
                <a:sym typeface="Adirek Sans Bold"/>
              </a:rPr>
              <a:t> OCTOBER 21ST 2024 - OCTOBER 26TH 2024</a:t>
            </a: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358678" y="-306789"/>
            <a:ext cx="18646678" cy="4733455"/>
          </a:xfrm>
          <a:custGeom>
            <a:avLst/>
            <a:gdLst/>
            <a:ahLst/>
            <a:cxnLst/>
            <a:rect l="l" t="t" r="r" b="b"/>
            <a:pathLst>
              <a:path w="18646678" h="4733455">
                <a:moveTo>
                  <a:pt x="0" y="0"/>
                </a:moveTo>
                <a:lnTo>
                  <a:pt x="18646678" y="0"/>
                </a:lnTo>
                <a:lnTo>
                  <a:pt x="18646678" y="4733455"/>
                </a:lnTo>
                <a:lnTo>
                  <a:pt x="0" y="4733455"/>
                </a:lnTo>
                <a:lnTo>
                  <a:pt x="0" y="0"/>
                </a:lnTo>
                <a:close/>
              </a:path>
            </a:pathLst>
          </a:custGeom>
          <a:blipFill>
            <a:blip r:embed="rId3"/>
            <a:stretch>
              <a:fillRect t="-18938" b="-18938"/>
            </a:stretch>
          </a:blipFill>
        </p:spPr>
      </p:sp>
      <p:grpSp>
        <p:nvGrpSpPr>
          <p:cNvPr id="4" name="Group 4"/>
          <p:cNvGrpSpPr/>
          <p:nvPr/>
        </p:nvGrpSpPr>
        <p:grpSpPr>
          <a:xfrm rot="5400000">
            <a:off x="8608694" y="-4262913"/>
            <a:ext cx="1088513" cy="18288000"/>
            <a:chOff x="0" y="0"/>
            <a:chExt cx="286687" cy="4816593"/>
          </a:xfrm>
        </p:grpSpPr>
        <p:sp>
          <p:nvSpPr>
            <p:cNvPr id="5" name="Freeform 5"/>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49742" y="8777230"/>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511712" y="7044559"/>
            <a:ext cx="1569129" cy="1551477"/>
          </a:xfrm>
          <a:custGeom>
            <a:avLst/>
            <a:gdLst/>
            <a:ahLst/>
            <a:cxnLst/>
            <a:rect l="l" t="t" r="r" b="b"/>
            <a:pathLst>
              <a:path w="1569129" h="1551477">
                <a:moveTo>
                  <a:pt x="0" y="0"/>
                </a:moveTo>
                <a:lnTo>
                  <a:pt x="1569129" y="0"/>
                </a:lnTo>
                <a:lnTo>
                  <a:pt x="1569129" y="1551477"/>
                </a:lnTo>
                <a:lnTo>
                  <a:pt x="0" y="15514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4512455" y="7044559"/>
            <a:ext cx="1659333" cy="1551477"/>
          </a:xfrm>
          <a:custGeom>
            <a:avLst/>
            <a:gdLst/>
            <a:ahLst/>
            <a:cxnLst/>
            <a:rect l="l" t="t" r="r" b="b"/>
            <a:pathLst>
              <a:path w="1659333" h="1551477">
                <a:moveTo>
                  <a:pt x="0" y="0"/>
                </a:moveTo>
                <a:lnTo>
                  <a:pt x="1659333" y="0"/>
                </a:lnTo>
                <a:lnTo>
                  <a:pt x="1659333" y="1551477"/>
                </a:lnTo>
                <a:lnTo>
                  <a:pt x="0" y="15514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263310" y="2532274"/>
            <a:ext cx="15402703" cy="1695867"/>
          </a:xfrm>
          <a:prstGeom prst="rect">
            <a:avLst/>
          </a:prstGeom>
        </p:spPr>
        <p:txBody>
          <a:bodyPr lIns="0" tIns="0" rIns="0" bIns="0" rtlCol="0" anchor="t">
            <a:spAutoFit/>
          </a:bodyPr>
          <a:lstStyle/>
          <a:p>
            <a:pPr algn="ctr">
              <a:lnSpc>
                <a:spcPts val="13774"/>
              </a:lnSpc>
            </a:pPr>
            <a:r>
              <a:rPr lang="en-US" sz="9981" spc="79">
                <a:solidFill>
                  <a:srgbClr val="FFFFFF"/>
                </a:solidFill>
                <a:latin typeface="Archivo Black"/>
                <a:ea typeface="Archivo Black"/>
                <a:cs typeface="Archivo Black"/>
                <a:sym typeface="Archivo Black"/>
              </a:rPr>
              <a:t>DSA VALUES &amp;</a:t>
            </a:r>
          </a:p>
        </p:txBody>
      </p:sp>
      <p:sp>
        <p:nvSpPr>
          <p:cNvPr id="13" name="TextBox 13"/>
          <p:cNvSpPr txBox="1"/>
          <p:nvPr/>
        </p:nvSpPr>
        <p:spPr>
          <a:xfrm>
            <a:off x="2451267" y="4614387"/>
            <a:ext cx="13403366" cy="2430172"/>
          </a:xfrm>
          <a:prstGeom prst="rect">
            <a:avLst/>
          </a:prstGeom>
        </p:spPr>
        <p:txBody>
          <a:bodyPr lIns="0" tIns="0" rIns="0" bIns="0" rtlCol="0" anchor="t">
            <a:spAutoFit/>
          </a:bodyPr>
          <a:lstStyle/>
          <a:p>
            <a:pPr algn="ctr">
              <a:lnSpc>
                <a:spcPts val="19878"/>
              </a:lnSpc>
            </a:pPr>
            <a:r>
              <a:rPr lang="en-US" sz="14198" b="1" spc="1419">
                <a:solidFill>
                  <a:srgbClr val="000000"/>
                </a:solidFill>
                <a:latin typeface="Adirek Sans Ultra-Bold"/>
                <a:ea typeface="Adirek Sans Ultra-Bold"/>
                <a:cs typeface="Adirek Sans Ultra-Bold"/>
                <a:sym typeface="Adirek Sans Ultra-Bold"/>
              </a:rPr>
              <a:t>ORG STRUCTURE</a:t>
            </a:r>
          </a:p>
        </p:txBody>
      </p:sp>
      <p:sp>
        <p:nvSpPr>
          <p:cNvPr id="14" name="TextBox 14"/>
          <p:cNvSpPr txBox="1"/>
          <p:nvPr/>
        </p:nvSpPr>
        <p:spPr>
          <a:xfrm>
            <a:off x="1876839" y="688658"/>
            <a:ext cx="14534322" cy="613410"/>
          </a:xfrm>
          <a:prstGeom prst="rect">
            <a:avLst/>
          </a:prstGeom>
        </p:spPr>
        <p:txBody>
          <a:bodyPr lIns="0" tIns="0" rIns="0" bIns="0" rtlCol="0" anchor="t">
            <a:spAutoFit/>
          </a:bodyPr>
          <a:lstStyle/>
          <a:p>
            <a:pPr algn="ctr">
              <a:lnSpc>
                <a:spcPts val="5040"/>
              </a:lnSpc>
            </a:pPr>
            <a:r>
              <a:rPr lang="en-US" sz="3600" b="1" spc="640">
                <a:solidFill>
                  <a:srgbClr val="FFFFFF"/>
                </a:solidFill>
                <a:latin typeface="Adirek Sans Bold"/>
                <a:ea typeface="Adirek Sans Bold"/>
                <a:cs typeface="Adirek Sans Bold"/>
                <a:sym typeface="Adirek Sans Bold"/>
              </a:rPr>
              <a:t> OCTOBER 21ST 2024 - OCTOBER 26TH 2024</a:t>
            </a: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2465284" y="526229"/>
            <a:ext cx="15711352" cy="2639917"/>
            <a:chOff x="0" y="0"/>
            <a:chExt cx="1302568" cy="218865"/>
          </a:xfrm>
        </p:grpSpPr>
        <p:sp>
          <p:nvSpPr>
            <p:cNvPr id="4" name="Freeform 4"/>
            <p:cNvSpPr/>
            <p:nvPr/>
          </p:nvSpPr>
          <p:spPr>
            <a:xfrm>
              <a:off x="0" y="0"/>
              <a:ext cx="1302568" cy="218865"/>
            </a:xfrm>
            <a:custGeom>
              <a:avLst/>
              <a:gdLst/>
              <a:ahLst/>
              <a:cxnLst/>
              <a:rect l="l" t="t" r="r" b="b"/>
              <a:pathLst>
                <a:path w="1302568" h="218865">
                  <a:moveTo>
                    <a:pt x="1099368" y="0"/>
                  </a:moveTo>
                  <a:lnTo>
                    <a:pt x="0" y="0"/>
                  </a:lnTo>
                  <a:lnTo>
                    <a:pt x="203200" y="218865"/>
                  </a:lnTo>
                  <a:lnTo>
                    <a:pt x="1302568" y="218865"/>
                  </a:lnTo>
                  <a:lnTo>
                    <a:pt x="1099368" y="0"/>
                  </a:lnTo>
                  <a:close/>
                </a:path>
              </a:pathLst>
            </a:custGeom>
            <a:gradFill rotWithShape="1">
              <a:gsLst>
                <a:gs pos="0">
                  <a:srgbClr val="A20000">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5" name="TextBox 5"/>
            <p:cNvSpPr txBox="1"/>
            <p:nvPr/>
          </p:nvSpPr>
          <p:spPr>
            <a:xfrm>
              <a:off x="101600" y="-19050"/>
              <a:ext cx="1099368"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1725167" y="1028700"/>
            <a:ext cx="8426809" cy="2315280"/>
            <a:chOff x="0" y="0"/>
            <a:chExt cx="11235746" cy="3087040"/>
          </a:xfrm>
        </p:grpSpPr>
        <p:sp>
          <p:nvSpPr>
            <p:cNvPr id="7" name="TextBox 7"/>
            <p:cNvSpPr txBox="1"/>
            <p:nvPr/>
          </p:nvSpPr>
          <p:spPr>
            <a:xfrm>
              <a:off x="0" y="2718784"/>
              <a:ext cx="11235746" cy="368255"/>
            </a:xfrm>
            <a:prstGeom prst="rect">
              <a:avLst/>
            </a:prstGeom>
          </p:spPr>
          <p:txBody>
            <a:bodyPr lIns="0" tIns="0" rIns="0" bIns="0" rtlCol="0" anchor="t">
              <a:spAutoFit/>
            </a:bodyPr>
            <a:lstStyle/>
            <a:p>
              <a:pPr algn="ctr">
                <a:lnSpc>
                  <a:spcPts val="2309"/>
                </a:lnSpc>
              </a:pPr>
              <a:endParaRPr/>
            </a:p>
          </p:txBody>
        </p:sp>
        <p:sp>
          <p:nvSpPr>
            <p:cNvPr id="8" name="TextBox 8"/>
            <p:cNvSpPr txBox="1"/>
            <p:nvPr/>
          </p:nvSpPr>
          <p:spPr>
            <a:xfrm>
              <a:off x="0" y="-57150"/>
              <a:ext cx="11235746" cy="636203"/>
            </a:xfrm>
            <a:prstGeom prst="rect">
              <a:avLst/>
            </a:prstGeom>
          </p:spPr>
          <p:txBody>
            <a:bodyPr lIns="0" tIns="0" rIns="0" bIns="0" rtlCol="0" anchor="t">
              <a:spAutoFit/>
            </a:bodyPr>
            <a:lstStyle/>
            <a:p>
              <a:pPr algn="ctr">
                <a:lnSpc>
                  <a:spcPts val="3989"/>
                </a:lnSpc>
              </a:pPr>
              <a:endParaRPr/>
            </a:p>
          </p:txBody>
        </p:sp>
      </p:grpSp>
      <p:sp>
        <p:nvSpPr>
          <p:cNvPr id="9" name="Freeform 9"/>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182812" y="135429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829969" y="688658"/>
            <a:ext cx="14534322" cy="613410"/>
          </a:xfrm>
          <a:prstGeom prst="rect">
            <a:avLst/>
          </a:prstGeom>
        </p:spPr>
        <p:txBody>
          <a:bodyPr lIns="0" tIns="0" rIns="0" bIns="0" rtlCol="0" anchor="t">
            <a:spAutoFit/>
          </a:bodyPr>
          <a:lstStyle/>
          <a:p>
            <a:pPr algn="ctr">
              <a:lnSpc>
                <a:spcPts val="5040"/>
              </a:lnSpc>
            </a:pPr>
            <a:r>
              <a:rPr lang="en-US" sz="3600" b="1" spc="640">
                <a:solidFill>
                  <a:srgbClr val="000000"/>
                </a:solidFill>
                <a:latin typeface="Adirek Sans Bold"/>
                <a:ea typeface="Adirek Sans Bold"/>
                <a:cs typeface="Adirek Sans Bold"/>
                <a:sym typeface="Adirek Sans Bold"/>
              </a:rPr>
              <a:t> OCTOBER 21ST 2024 - OCTOBER 26TH 2024</a:t>
            </a:r>
          </a:p>
        </p:txBody>
      </p:sp>
      <p:grpSp>
        <p:nvGrpSpPr>
          <p:cNvPr id="12" name="Group 12"/>
          <p:cNvGrpSpPr/>
          <p:nvPr/>
        </p:nvGrpSpPr>
        <p:grpSpPr>
          <a:xfrm>
            <a:off x="2409871" y="4364144"/>
            <a:ext cx="3933463" cy="554580"/>
            <a:chOff x="0" y="0"/>
            <a:chExt cx="1035974" cy="146062"/>
          </a:xfrm>
        </p:grpSpPr>
        <p:sp>
          <p:nvSpPr>
            <p:cNvPr id="13" name="Freeform 13"/>
            <p:cNvSpPr/>
            <p:nvPr/>
          </p:nvSpPr>
          <p:spPr>
            <a:xfrm>
              <a:off x="0" y="0"/>
              <a:ext cx="1035974" cy="146062"/>
            </a:xfrm>
            <a:custGeom>
              <a:avLst/>
              <a:gdLst/>
              <a:ahLst/>
              <a:cxnLst/>
              <a:rect l="l" t="t" r="r" b="b"/>
              <a:pathLst>
                <a:path w="1035974" h="146062">
                  <a:moveTo>
                    <a:pt x="0" y="0"/>
                  </a:moveTo>
                  <a:lnTo>
                    <a:pt x="1035974" y="0"/>
                  </a:lnTo>
                  <a:lnTo>
                    <a:pt x="1035974" y="146062"/>
                  </a:lnTo>
                  <a:lnTo>
                    <a:pt x="0" y="146062"/>
                  </a:lnTo>
                  <a:close/>
                </a:path>
              </a:pathLst>
            </a:custGeom>
            <a:solidFill>
              <a:srgbClr val="000000"/>
            </a:solidFill>
          </p:spPr>
        </p:sp>
        <p:sp>
          <p:nvSpPr>
            <p:cNvPr id="14" name="TextBox 14"/>
            <p:cNvSpPr txBox="1"/>
            <p:nvPr/>
          </p:nvSpPr>
          <p:spPr>
            <a:xfrm>
              <a:off x="0" y="-19050"/>
              <a:ext cx="1035974" cy="165112"/>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Community</a:t>
              </a:r>
            </a:p>
          </p:txBody>
        </p:sp>
      </p:grpSp>
      <p:grpSp>
        <p:nvGrpSpPr>
          <p:cNvPr id="15" name="Group 15"/>
          <p:cNvGrpSpPr/>
          <p:nvPr/>
        </p:nvGrpSpPr>
        <p:grpSpPr>
          <a:xfrm>
            <a:off x="7179503" y="4411101"/>
            <a:ext cx="3928995" cy="507624"/>
            <a:chOff x="0" y="0"/>
            <a:chExt cx="1034797" cy="133695"/>
          </a:xfrm>
        </p:grpSpPr>
        <p:sp>
          <p:nvSpPr>
            <p:cNvPr id="16" name="Freeform 16"/>
            <p:cNvSpPr/>
            <p:nvPr/>
          </p:nvSpPr>
          <p:spPr>
            <a:xfrm>
              <a:off x="0" y="0"/>
              <a:ext cx="1034797" cy="133695"/>
            </a:xfrm>
            <a:custGeom>
              <a:avLst/>
              <a:gdLst/>
              <a:ahLst/>
              <a:cxnLst/>
              <a:rect l="l" t="t" r="r" b="b"/>
              <a:pathLst>
                <a:path w="1034797" h="133695">
                  <a:moveTo>
                    <a:pt x="0" y="0"/>
                  </a:moveTo>
                  <a:lnTo>
                    <a:pt x="1034797" y="0"/>
                  </a:lnTo>
                  <a:lnTo>
                    <a:pt x="1034797" y="133695"/>
                  </a:lnTo>
                  <a:lnTo>
                    <a:pt x="0" y="133695"/>
                  </a:lnTo>
                  <a:close/>
                </a:path>
              </a:pathLst>
            </a:custGeom>
            <a:solidFill>
              <a:srgbClr val="000000"/>
            </a:solidFill>
          </p:spPr>
        </p:sp>
        <p:sp>
          <p:nvSpPr>
            <p:cNvPr id="17" name="TextBox 17"/>
            <p:cNvSpPr txBox="1"/>
            <p:nvPr/>
          </p:nvSpPr>
          <p:spPr>
            <a:xfrm>
              <a:off x="0" y="-19050"/>
              <a:ext cx="1034797" cy="152745"/>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Collaboration</a:t>
              </a:r>
            </a:p>
          </p:txBody>
        </p:sp>
      </p:grpSp>
      <p:sp>
        <p:nvSpPr>
          <p:cNvPr id="18" name="Freeform 18"/>
          <p:cNvSpPr/>
          <p:nvPr/>
        </p:nvSpPr>
        <p:spPr>
          <a:xfrm>
            <a:off x="8580917" y="3490016"/>
            <a:ext cx="1126165" cy="845648"/>
          </a:xfrm>
          <a:custGeom>
            <a:avLst/>
            <a:gdLst/>
            <a:ahLst/>
            <a:cxnLst/>
            <a:rect l="l" t="t" r="r" b="b"/>
            <a:pathLst>
              <a:path w="1126165" h="845648">
                <a:moveTo>
                  <a:pt x="0" y="0"/>
                </a:moveTo>
                <a:lnTo>
                  <a:pt x="1126166" y="0"/>
                </a:lnTo>
                <a:lnTo>
                  <a:pt x="1126166" y="845647"/>
                </a:lnTo>
                <a:lnTo>
                  <a:pt x="0" y="8456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3454628" y="3462596"/>
            <a:ext cx="833347" cy="845648"/>
          </a:xfrm>
          <a:custGeom>
            <a:avLst/>
            <a:gdLst/>
            <a:ahLst/>
            <a:cxnLst/>
            <a:rect l="l" t="t" r="r" b="b"/>
            <a:pathLst>
              <a:path w="833347" h="845648">
                <a:moveTo>
                  <a:pt x="0" y="0"/>
                </a:moveTo>
                <a:lnTo>
                  <a:pt x="833347" y="0"/>
                </a:lnTo>
                <a:lnTo>
                  <a:pt x="833347" y="845648"/>
                </a:lnTo>
                <a:lnTo>
                  <a:pt x="0" y="8456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3588430" y="3462596"/>
            <a:ext cx="1576345" cy="900487"/>
          </a:xfrm>
          <a:custGeom>
            <a:avLst/>
            <a:gdLst/>
            <a:ahLst/>
            <a:cxnLst/>
            <a:rect l="l" t="t" r="r" b="b"/>
            <a:pathLst>
              <a:path w="1576345" h="900487">
                <a:moveTo>
                  <a:pt x="0" y="0"/>
                </a:moveTo>
                <a:lnTo>
                  <a:pt x="1576345" y="0"/>
                </a:lnTo>
                <a:lnTo>
                  <a:pt x="1576345" y="900487"/>
                </a:lnTo>
                <a:lnTo>
                  <a:pt x="0" y="9004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1" name="Group 21"/>
          <p:cNvGrpSpPr/>
          <p:nvPr/>
        </p:nvGrpSpPr>
        <p:grpSpPr>
          <a:xfrm>
            <a:off x="7135905" y="3166146"/>
            <a:ext cx="4016191" cy="5611084"/>
            <a:chOff x="0" y="0"/>
            <a:chExt cx="1057762" cy="1477816"/>
          </a:xfrm>
        </p:grpSpPr>
        <p:sp>
          <p:nvSpPr>
            <p:cNvPr id="22" name="Freeform 22"/>
            <p:cNvSpPr/>
            <p:nvPr/>
          </p:nvSpPr>
          <p:spPr>
            <a:xfrm>
              <a:off x="0" y="0"/>
              <a:ext cx="1057762" cy="1477816"/>
            </a:xfrm>
            <a:custGeom>
              <a:avLst/>
              <a:gdLst/>
              <a:ahLst/>
              <a:cxnLst/>
              <a:rect l="l" t="t" r="r" b="b"/>
              <a:pathLst>
                <a:path w="1057762" h="1477816">
                  <a:moveTo>
                    <a:pt x="38554" y="0"/>
                  </a:moveTo>
                  <a:lnTo>
                    <a:pt x="1019209" y="0"/>
                  </a:lnTo>
                  <a:cubicBezTo>
                    <a:pt x="1029434" y="0"/>
                    <a:pt x="1039240" y="4062"/>
                    <a:pt x="1046470" y="11292"/>
                  </a:cubicBezTo>
                  <a:cubicBezTo>
                    <a:pt x="1053700" y="18522"/>
                    <a:pt x="1057762" y="28329"/>
                    <a:pt x="1057762" y="38554"/>
                  </a:cubicBezTo>
                  <a:lnTo>
                    <a:pt x="1057762" y="1439263"/>
                  </a:lnTo>
                  <a:cubicBezTo>
                    <a:pt x="1057762" y="1449488"/>
                    <a:pt x="1053700" y="1459294"/>
                    <a:pt x="1046470" y="1466524"/>
                  </a:cubicBezTo>
                  <a:cubicBezTo>
                    <a:pt x="1039240" y="1473755"/>
                    <a:pt x="1029434" y="1477816"/>
                    <a:pt x="1019209" y="1477816"/>
                  </a:cubicBezTo>
                  <a:lnTo>
                    <a:pt x="38554" y="1477816"/>
                  </a:lnTo>
                  <a:cubicBezTo>
                    <a:pt x="28329" y="1477816"/>
                    <a:pt x="18522" y="1473755"/>
                    <a:pt x="11292" y="1466524"/>
                  </a:cubicBezTo>
                  <a:cubicBezTo>
                    <a:pt x="4062" y="1459294"/>
                    <a:pt x="0" y="1449488"/>
                    <a:pt x="0" y="1439263"/>
                  </a:cubicBezTo>
                  <a:lnTo>
                    <a:pt x="0" y="38554"/>
                  </a:lnTo>
                  <a:cubicBezTo>
                    <a:pt x="0" y="28329"/>
                    <a:pt x="4062" y="18522"/>
                    <a:pt x="11292" y="11292"/>
                  </a:cubicBezTo>
                  <a:cubicBezTo>
                    <a:pt x="18522" y="4062"/>
                    <a:pt x="28329" y="0"/>
                    <a:pt x="38554" y="0"/>
                  </a:cubicBezTo>
                  <a:close/>
                </a:path>
              </a:pathLst>
            </a:custGeom>
            <a:solidFill>
              <a:srgbClr val="000000">
                <a:alpha val="0"/>
              </a:srgbClr>
            </a:solidFill>
            <a:ln w="57150" cap="sq">
              <a:solidFill>
                <a:srgbClr val="000000"/>
              </a:solidFill>
              <a:prstDash val="solid"/>
              <a:miter/>
            </a:ln>
          </p:spPr>
        </p:sp>
        <p:sp>
          <p:nvSpPr>
            <p:cNvPr id="23" name="TextBox 23"/>
            <p:cNvSpPr txBox="1"/>
            <p:nvPr/>
          </p:nvSpPr>
          <p:spPr>
            <a:xfrm>
              <a:off x="0" y="-19050"/>
              <a:ext cx="1057762" cy="1496866"/>
            </a:xfrm>
            <a:prstGeom prst="rect">
              <a:avLst/>
            </a:prstGeom>
          </p:spPr>
          <p:txBody>
            <a:bodyPr lIns="50800" tIns="50800" rIns="50800" bIns="50800" rtlCol="0" anchor="ctr"/>
            <a:lstStyle/>
            <a:p>
              <a:pPr algn="ctr">
                <a:lnSpc>
                  <a:spcPts val="2859"/>
                </a:lnSpc>
              </a:pPr>
              <a:endParaRPr/>
            </a:p>
          </p:txBody>
        </p:sp>
      </p:grpSp>
      <p:grpSp>
        <p:nvGrpSpPr>
          <p:cNvPr id="24" name="Group 24"/>
          <p:cNvGrpSpPr/>
          <p:nvPr/>
        </p:nvGrpSpPr>
        <p:grpSpPr>
          <a:xfrm>
            <a:off x="11904570" y="3166146"/>
            <a:ext cx="4016191" cy="5611084"/>
            <a:chOff x="0" y="0"/>
            <a:chExt cx="1057762" cy="1477816"/>
          </a:xfrm>
        </p:grpSpPr>
        <p:sp>
          <p:nvSpPr>
            <p:cNvPr id="25" name="Freeform 25"/>
            <p:cNvSpPr/>
            <p:nvPr/>
          </p:nvSpPr>
          <p:spPr>
            <a:xfrm>
              <a:off x="0" y="0"/>
              <a:ext cx="1057762" cy="1477816"/>
            </a:xfrm>
            <a:custGeom>
              <a:avLst/>
              <a:gdLst/>
              <a:ahLst/>
              <a:cxnLst/>
              <a:rect l="l" t="t" r="r" b="b"/>
              <a:pathLst>
                <a:path w="1057762" h="1477816">
                  <a:moveTo>
                    <a:pt x="38554" y="0"/>
                  </a:moveTo>
                  <a:lnTo>
                    <a:pt x="1019209" y="0"/>
                  </a:lnTo>
                  <a:cubicBezTo>
                    <a:pt x="1029434" y="0"/>
                    <a:pt x="1039240" y="4062"/>
                    <a:pt x="1046470" y="11292"/>
                  </a:cubicBezTo>
                  <a:cubicBezTo>
                    <a:pt x="1053700" y="18522"/>
                    <a:pt x="1057762" y="28329"/>
                    <a:pt x="1057762" y="38554"/>
                  </a:cubicBezTo>
                  <a:lnTo>
                    <a:pt x="1057762" y="1439263"/>
                  </a:lnTo>
                  <a:cubicBezTo>
                    <a:pt x="1057762" y="1449488"/>
                    <a:pt x="1053700" y="1459294"/>
                    <a:pt x="1046470" y="1466524"/>
                  </a:cubicBezTo>
                  <a:cubicBezTo>
                    <a:pt x="1039240" y="1473755"/>
                    <a:pt x="1029434" y="1477816"/>
                    <a:pt x="1019209" y="1477816"/>
                  </a:cubicBezTo>
                  <a:lnTo>
                    <a:pt x="38554" y="1477816"/>
                  </a:lnTo>
                  <a:cubicBezTo>
                    <a:pt x="28329" y="1477816"/>
                    <a:pt x="18522" y="1473755"/>
                    <a:pt x="11292" y="1466524"/>
                  </a:cubicBezTo>
                  <a:cubicBezTo>
                    <a:pt x="4062" y="1459294"/>
                    <a:pt x="0" y="1449488"/>
                    <a:pt x="0" y="1439263"/>
                  </a:cubicBezTo>
                  <a:lnTo>
                    <a:pt x="0" y="38554"/>
                  </a:lnTo>
                  <a:cubicBezTo>
                    <a:pt x="0" y="28329"/>
                    <a:pt x="4062" y="18522"/>
                    <a:pt x="11292" y="11292"/>
                  </a:cubicBezTo>
                  <a:cubicBezTo>
                    <a:pt x="18522" y="4062"/>
                    <a:pt x="28329" y="0"/>
                    <a:pt x="38554" y="0"/>
                  </a:cubicBezTo>
                  <a:close/>
                </a:path>
              </a:pathLst>
            </a:custGeom>
            <a:solidFill>
              <a:srgbClr val="000000">
                <a:alpha val="0"/>
              </a:srgbClr>
            </a:solidFill>
            <a:ln w="57150" cap="sq">
              <a:solidFill>
                <a:srgbClr val="000000"/>
              </a:solidFill>
              <a:prstDash val="solid"/>
              <a:miter/>
            </a:ln>
          </p:spPr>
        </p:sp>
        <p:sp>
          <p:nvSpPr>
            <p:cNvPr id="26" name="TextBox 26"/>
            <p:cNvSpPr txBox="1"/>
            <p:nvPr/>
          </p:nvSpPr>
          <p:spPr>
            <a:xfrm>
              <a:off x="0" y="-19050"/>
              <a:ext cx="1057762" cy="1496866"/>
            </a:xfrm>
            <a:prstGeom prst="rect">
              <a:avLst/>
            </a:prstGeom>
          </p:spPr>
          <p:txBody>
            <a:bodyPr lIns="50800" tIns="50800" rIns="50800" bIns="50800" rtlCol="0" anchor="ctr"/>
            <a:lstStyle/>
            <a:p>
              <a:pPr algn="ctr">
                <a:lnSpc>
                  <a:spcPts val="2859"/>
                </a:lnSpc>
              </a:pPr>
              <a:endParaRPr/>
            </a:p>
          </p:txBody>
        </p:sp>
      </p:grpSp>
      <p:grpSp>
        <p:nvGrpSpPr>
          <p:cNvPr id="27" name="Group 27"/>
          <p:cNvGrpSpPr/>
          <p:nvPr/>
        </p:nvGrpSpPr>
        <p:grpSpPr>
          <a:xfrm>
            <a:off x="11904570" y="4364144"/>
            <a:ext cx="3933463" cy="554580"/>
            <a:chOff x="0" y="0"/>
            <a:chExt cx="1035974" cy="146062"/>
          </a:xfrm>
        </p:grpSpPr>
        <p:sp>
          <p:nvSpPr>
            <p:cNvPr id="28" name="Freeform 28"/>
            <p:cNvSpPr/>
            <p:nvPr/>
          </p:nvSpPr>
          <p:spPr>
            <a:xfrm>
              <a:off x="0" y="0"/>
              <a:ext cx="1035974" cy="146062"/>
            </a:xfrm>
            <a:custGeom>
              <a:avLst/>
              <a:gdLst/>
              <a:ahLst/>
              <a:cxnLst/>
              <a:rect l="l" t="t" r="r" b="b"/>
              <a:pathLst>
                <a:path w="1035974" h="146062">
                  <a:moveTo>
                    <a:pt x="0" y="0"/>
                  </a:moveTo>
                  <a:lnTo>
                    <a:pt x="1035974" y="0"/>
                  </a:lnTo>
                  <a:lnTo>
                    <a:pt x="1035974" y="146062"/>
                  </a:lnTo>
                  <a:lnTo>
                    <a:pt x="0" y="146062"/>
                  </a:lnTo>
                  <a:close/>
                </a:path>
              </a:pathLst>
            </a:custGeom>
            <a:solidFill>
              <a:srgbClr val="000000"/>
            </a:solidFill>
          </p:spPr>
        </p:sp>
        <p:sp>
          <p:nvSpPr>
            <p:cNvPr id="29" name="TextBox 29"/>
            <p:cNvSpPr txBox="1"/>
            <p:nvPr/>
          </p:nvSpPr>
          <p:spPr>
            <a:xfrm>
              <a:off x="0" y="-19050"/>
              <a:ext cx="1035974" cy="165112"/>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Empowerment</a:t>
              </a:r>
            </a:p>
          </p:txBody>
        </p:sp>
      </p:grpSp>
      <p:sp>
        <p:nvSpPr>
          <p:cNvPr id="30" name="TextBox 30"/>
          <p:cNvSpPr txBox="1"/>
          <p:nvPr/>
        </p:nvSpPr>
        <p:spPr>
          <a:xfrm>
            <a:off x="3690980" y="1702311"/>
            <a:ext cx="10906040" cy="815441"/>
          </a:xfrm>
          <a:prstGeom prst="rect">
            <a:avLst/>
          </a:prstGeom>
        </p:spPr>
        <p:txBody>
          <a:bodyPr lIns="0" tIns="0" rIns="0" bIns="0" rtlCol="0" anchor="t">
            <a:spAutoFit/>
          </a:bodyPr>
          <a:lstStyle/>
          <a:p>
            <a:pPr marL="0" lvl="0" indent="0" algn="ctr">
              <a:lnSpc>
                <a:spcPts val="6548"/>
              </a:lnSpc>
              <a:spcBef>
                <a:spcPct val="0"/>
              </a:spcBef>
            </a:pPr>
            <a:r>
              <a:rPr lang="en-US" sz="4745" u="none" strike="noStrike" spc="37">
                <a:solidFill>
                  <a:srgbClr val="010101"/>
                </a:solidFill>
                <a:latin typeface="Archivo Black"/>
                <a:ea typeface="Archivo Black"/>
                <a:cs typeface="Archivo Black"/>
                <a:sym typeface="Archivo Black"/>
              </a:rPr>
              <a:t>VALUES</a:t>
            </a:r>
          </a:p>
        </p:txBody>
      </p:sp>
      <p:sp>
        <p:nvSpPr>
          <p:cNvPr id="31" name="TextBox 31"/>
          <p:cNvSpPr txBox="1"/>
          <p:nvPr/>
        </p:nvSpPr>
        <p:spPr>
          <a:xfrm>
            <a:off x="7179503" y="5012608"/>
            <a:ext cx="3928995" cy="2743454"/>
          </a:xfrm>
          <a:prstGeom prst="rect">
            <a:avLst/>
          </a:prstGeom>
        </p:spPr>
        <p:txBody>
          <a:bodyPr lIns="0" tIns="0" rIns="0" bIns="0" rtlCol="0" anchor="t">
            <a:spAutoFit/>
          </a:bodyPr>
          <a:lstStyle/>
          <a:p>
            <a:pPr algn="ctr">
              <a:lnSpc>
                <a:spcPts val="3136"/>
              </a:lnSpc>
            </a:pPr>
            <a:r>
              <a:rPr lang="en-US" sz="2240" b="1">
                <a:solidFill>
                  <a:srgbClr val="131211"/>
                </a:solidFill>
                <a:latin typeface="Poppins Medium"/>
                <a:ea typeface="Poppins Medium"/>
                <a:cs typeface="Poppins Medium"/>
                <a:sym typeface="Poppins Medium"/>
              </a:rPr>
              <a:t>Our best work is realized through diverse perspectives, knowledge, and resources within the division, across the university, and with community partners. </a:t>
            </a:r>
          </a:p>
        </p:txBody>
      </p:sp>
      <p:sp>
        <p:nvSpPr>
          <p:cNvPr id="32" name="TextBox 32"/>
          <p:cNvSpPr txBox="1"/>
          <p:nvPr/>
        </p:nvSpPr>
        <p:spPr>
          <a:xfrm>
            <a:off x="2595924" y="5076825"/>
            <a:ext cx="3587480" cy="3524487"/>
          </a:xfrm>
          <a:prstGeom prst="rect">
            <a:avLst/>
          </a:prstGeom>
        </p:spPr>
        <p:txBody>
          <a:bodyPr lIns="0" tIns="0" rIns="0" bIns="0" rtlCol="0" anchor="t">
            <a:spAutoFit/>
          </a:bodyPr>
          <a:lstStyle/>
          <a:p>
            <a:pPr algn="ctr">
              <a:lnSpc>
                <a:spcPts val="3136"/>
              </a:lnSpc>
            </a:pPr>
            <a:r>
              <a:rPr lang="en-US" sz="2240" b="1">
                <a:solidFill>
                  <a:srgbClr val="131211"/>
                </a:solidFill>
                <a:latin typeface="Poppins Medium"/>
                <a:ea typeface="Poppins Medium"/>
                <a:cs typeface="Poppins Medium"/>
                <a:sym typeface="Poppins Medium"/>
              </a:rPr>
              <a:t>We embrace our diversity and work to ensure the University of Houston is a place where everyone feels a sense of belonging and responsibility for the well-being of their fellow community members. </a:t>
            </a:r>
          </a:p>
        </p:txBody>
      </p:sp>
      <p:grpSp>
        <p:nvGrpSpPr>
          <p:cNvPr id="33" name="Group 33"/>
          <p:cNvGrpSpPr/>
          <p:nvPr/>
        </p:nvGrpSpPr>
        <p:grpSpPr>
          <a:xfrm>
            <a:off x="2368507" y="3166146"/>
            <a:ext cx="4016191" cy="5611084"/>
            <a:chOff x="0" y="0"/>
            <a:chExt cx="1057762" cy="1477816"/>
          </a:xfrm>
        </p:grpSpPr>
        <p:sp>
          <p:nvSpPr>
            <p:cNvPr id="34" name="Freeform 34"/>
            <p:cNvSpPr/>
            <p:nvPr/>
          </p:nvSpPr>
          <p:spPr>
            <a:xfrm>
              <a:off x="0" y="0"/>
              <a:ext cx="1057762" cy="1477816"/>
            </a:xfrm>
            <a:custGeom>
              <a:avLst/>
              <a:gdLst/>
              <a:ahLst/>
              <a:cxnLst/>
              <a:rect l="l" t="t" r="r" b="b"/>
              <a:pathLst>
                <a:path w="1057762" h="1477816">
                  <a:moveTo>
                    <a:pt x="38554" y="0"/>
                  </a:moveTo>
                  <a:lnTo>
                    <a:pt x="1019209" y="0"/>
                  </a:lnTo>
                  <a:cubicBezTo>
                    <a:pt x="1029434" y="0"/>
                    <a:pt x="1039240" y="4062"/>
                    <a:pt x="1046470" y="11292"/>
                  </a:cubicBezTo>
                  <a:cubicBezTo>
                    <a:pt x="1053700" y="18522"/>
                    <a:pt x="1057762" y="28329"/>
                    <a:pt x="1057762" y="38554"/>
                  </a:cubicBezTo>
                  <a:lnTo>
                    <a:pt x="1057762" y="1439263"/>
                  </a:lnTo>
                  <a:cubicBezTo>
                    <a:pt x="1057762" y="1449488"/>
                    <a:pt x="1053700" y="1459294"/>
                    <a:pt x="1046470" y="1466524"/>
                  </a:cubicBezTo>
                  <a:cubicBezTo>
                    <a:pt x="1039240" y="1473755"/>
                    <a:pt x="1029434" y="1477816"/>
                    <a:pt x="1019209" y="1477816"/>
                  </a:cubicBezTo>
                  <a:lnTo>
                    <a:pt x="38554" y="1477816"/>
                  </a:lnTo>
                  <a:cubicBezTo>
                    <a:pt x="28329" y="1477816"/>
                    <a:pt x="18522" y="1473755"/>
                    <a:pt x="11292" y="1466524"/>
                  </a:cubicBezTo>
                  <a:cubicBezTo>
                    <a:pt x="4062" y="1459294"/>
                    <a:pt x="0" y="1449488"/>
                    <a:pt x="0" y="1439263"/>
                  </a:cubicBezTo>
                  <a:lnTo>
                    <a:pt x="0" y="38554"/>
                  </a:lnTo>
                  <a:cubicBezTo>
                    <a:pt x="0" y="28329"/>
                    <a:pt x="4062" y="18522"/>
                    <a:pt x="11292" y="11292"/>
                  </a:cubicBezTo>
                  <a:cubicBezTo>
                    <a:pt x="18522" y="4062"/>
                    <a:pt x="28329" y="0"/>
                    <a:pt x="38554" y="0"/>
                  </a:cubicBezTo>
                  <a:close/>
                </a:path>
              </a:pathLst>
            </a:custGeom>
            <a:solidFill>
              <a:srgbClr val="000000">
                <a:alpha val="0"/>
              </a:srgbClr>
            </a:solidFill>
            <a:ln w="57150" cap="sq">
              <a:solidFill>
                <a:srgbClr val="000000"/>
              </a:solidFill>
              <a:prstDash val="solid"/>
              <a:miter/>
            </a:ln>
          </p:spPr>
        </p:sp>
        <p:sp>
          <p:nvSpPr>
            <p:cNvPr id="35" name="TextBox 35"/>
            <p:cNvSpPr txBox="1"/>
            <p:nvPr/>
          </p:nvSpPr>
          <p:spPr>
            <a:xfrm>
              <a:off x="0" y="-19050"/>
              <a:ext cx="1057762" cy="1496866"/>
            </a:xfrm>
            <a:prstGeom prst="rect">
              <a:avLst/>
            </a:prstGeom>
          </p:spPr>
          <p:txBody>
            <a:bodyPr lIns="50800" tIns="50800" rIns="50800" bIns="50800" rtlCol="0" anchor="ctr"/>
            <a:lstStyle/>
            <a:p>
              <a:pPr algn="ctr">
                <a:lnSpc>
                  <a:spcPts val="2859"/>
                </a:lnSpc>
              </a:pPr>
              <a:endParaRPr/>
            </a:p>
          </p:txBody>
        </p:sp>
      </p:grpSp>
      <p:sp>
        <p:nvSpPr>
          <p:cNvPr id="36" name="TextBox 36"/>
          <p:cNvSpPr txBox="1"/>
          <p:nvPr/>
        </p:nvSpPr>
        <p:spPr>
          <a:xfrm>
            <a:off x="12064341" y="5012608"/>
            <a:ext cx="3696650" cy="3524504"/>
          </a:xfrm>
          <a:prstGeom prst="rect">
            <a:avLst/>
          </a:prstGeom>
        </p:spPr>
        <p:txBody>
          <a:bodyPr lIns="0" tIns="0" rIns="0" bIns="0" rtlCol="0" anchor="t">
            <a:spAutoFit/>
          </a:bodyPr>
          <a:lstStyle/>
          <a:p>
            <a:pPr algn="ctr">
              <a:lnSpc>
                <a:spcPts val="3136"/>
              </a:lnSpc>
            </a:pPr>
            <a:r>
              <a:rPr lang="en-US" sz="2240" b="1">
                <a:solidFill>
                  <a:srgbClr val="131211"/>
                </a:solidFill>
                <a:latin typeface="Poppins Medium"/>
                <a:ea typeface="Poppins Medium"/>
                <a:cs typeface="Poppins Medium"/>
                <a:sym typeface="Poppins Medium"/>
              </a:rPr>
              <a:t>We empower individuals to grow and advocate for themselves and others while building leadership and communication skills. Our focus is on fostering belonging and measuring success through our programs.</a:t>
            </a: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981830" y="440052"/>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013836" y="1028700"/>
            <a:ext cx="22121035" cy="1750388"/>
            <a:chOff x="0" y="0"/>
            <a:chExt cx="2144146" cy="169661"/>
          </a:xfrm>
        </p:grpSpPr>
        <p:sp>
          <p:nvSpPr>
            <p:cNvPr id="5" name="Freeform 5"/>
            <p:cNvSpPr/>
            <p:nvPr/>
          </p:nvSpPr>
          <p:spPr>
            <a:xfrm>
              <a:off x="0" y="0"/>
              <a:ext cx="2144146" cy="169661"/>
            </a:xfrm>
            <a:custGeom>
              <a:avLst/>
              <a:gdLst/>
              <a:ahLst/>
              <a:cxnLst/>
              <a:rect l="l" t="t" r="r" b="b"/>
              <a:pathLst>
                <a:path w="2144146" h="169661">
                  <a:moveTo>
                    <a:pt x="1940946" y="0"/>
                  </a:moveTo>
                  <a:lnTo>
                    <a:pt x="0" y="0"/>
                  </a:lnTo>
                  <a:lnTo>
                    <a:pt x="203200" y="169661"/>
                  </a:lnTo>
                  <a:lnTo>
                    <a:pt x="2144146" y="169661"/>
                  </a:lnTo>
                  <a:lnTo>
                    <a:pt x="1940946" y="0"/>
                  </a:lnTo>
                  <a:close/>
                </a:path>
              </a:pathLst>
            </a:custGeom>
            <a:solidFill>
              <a:srgbClr val="010101"/>
            </a:solidFill>
            <a:ln cap="sq">
              <a:noFill/>
              <a:prstDash val="solid"/>
              <a:miter/>
            </a:ln>
          </p:spPr>
        </p:sp>
        <p:sp>
          <p:nvSpPr>
            <p:cNvPr id="6" name="TextBox 6"/>
            <p:cNvSpPr txBox="1"/>
            <p:nvPr/>
          </p:nvSpPr>
          <p:spPr>
            <a:xfrm>
              <a:off x="101600" y="-19050"/>
              <a:ext cx="1940946" cy="188711"/>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a:off x="16743710" y="757284"/>
            <a:ext cx="999151" cy="999151"/>
            <a:chOff x="0" y="0"/>
            <a:chExt cx="4872604" cy="4872604"/>
          </a:xfrm>
        </p:grpSpPr>
        <p:sp>
          <p:nvSpPr>
            <p:cNvPr id="8" name="Freeform 8"/>
            <p:cNvSpPr/>
            <p:nvPr/>
          </p:nvSpPr>
          <p:spPr>
            <a:xfrm>
              <a:off x="0" y="0"/>
              <a:ext cx="4872609" cy="4872609"/>
            </a:xfrm>
            <a:custGeom>
              <a:avLst/>
              <a:gdLst/>
              <a:ahLst/>
              <a:cxnLst/>
              <a:rect l="l" t="t" r="r" b="b"/>
              <a:pathLst>
                <a:path w="4872609" h="4872609">
                  <a:moveTo>
                    <a:pt x="1061593" y="2436241"/>
                  </a:moveTo>
                  <a:cubicBezTo>
                    <a:pt x="1061593" y="1687957"/>
                    <a:pt x="1688084" y="1061466"/>
                    <a:pt x="2436368" y="1061466"/>
                  </a:cubicBezTo>
                  <a:cubicBezTo>
                    <a:pt x="3202051" y="1061466"/>
                    <a:pt x="3811143" y="1687957"/>
                    <a:pt x="3811143" y="2436241"/>
                  </a:cubicBezTo>
                  <a:cubicBezTo>
                    <a:pt x="3811143" y="3201924"/>
                    <a:pt x="3202051" y="3811016"/>
                    <a:pt x="2436368" y="3811016"/>
                  </a:cubicBezTo>
                  <a:cubicBezTo>
                    <a:pt x="2436368" y="4872609"/>
                    <a:pt x="2436368" y="4872609"/>
                    <a:pt x="2436368" y="4872609"/>
                  </a:cubicBezTo>
                  <a:cubicBezTo>
                    <a:pt x="3776345" y="4872609"/>
                    <a:pt x="4872609" y="3776218"/>
                    <a:pt x="4872609" y="2436368"/>
                  </a:cubicBezTo>
                  <a:cubicBezTo>
                    <a:pt x="4872609" y="1096518"/>
                    <a:pt x="3776218" y="0"/>
                    <a:pt x="2436241" y="0"/>
                  </a:cubicBezTo>
                  <a:cubicBezTo>
                    <a:pt x="1096264" y="0"/>
                    <a:pt x="0" y="1096391"/>
                    <a:pt x="0" y="2436241"/>
                  </a:cubicBezTo>
                  <a:lnTo>
                    <a:pt x="1061593" y="2436241"/>
                  </a:lnTo>
                  <a:close/>
                </a:path>
              </a:pathLst>
            </a:custGeom>
            <a:solidFill>
              <a:srgbClr val="000000">
                <a:alpha val="16863"/>
              </a:srgbClr>
            </a:solidFill>
          </p:spPr>
        </p:sp>
      </p:grpSp>
      <p:grpSp>
        <p:nvGrpSpPr>
          <p:cNvPr id="9" name="Group 9"/>
          <p:cNvGrpSpPr/>
          <p:nvPr/>
        </p:nvGrpSpPr>
        <p:grpSpPr>
          <a:xfrm>
            <a:off x="15962258" y="764343"/>
            <a:ext cx="999151" cy="1002704"/>
            <a:chOff x="0" y="0"/>
            <a:chExt cx="4872604" cy="4889931"/>
          </a:xfrm>
        </p:grpSpPr>
        <p:sp>
          <p:nvSpPr>
            <p:cNvPr id="10" name="Freeform 10"/>
            <p:cNvSpPr/>
            <p:nvPr/>
          </p:nvSpPr>
          <p:spPr>
            <a:xfrm>
              <a:off x="0" y="0"/>
              <a:ext cx="4872609" cy="4889881"/>
            </a:xfrm>
            <a:custGeom>
              <a:avLst/>
              <a:gdLst/>
              <a:ahLst/>
              <a:cxnLst/>
              <a:rect l="l" t="t" r="r" b="b"/>
              <a:pathLst>
                <a:path w="4872609" h="4889881">
                  <a:moveTo>
                    <a:pt x="3811016" y="2453640"/>
                  </a:moveTo>
                  <a:cubicBezTo>
                    <a:pt x="3811016" y="3201924"/>
                    <a:pt x="3201924" y="3828415"/>
                    <a:pt x="2436241" y="3828415"/>
                  </a:cubicBezTo>
                  <a:cubicBezTo>
                    <a:pt x="1687957" y="3828415"/>
                    <a:pt x="1061466" y="3201924"/>
                    <a:pt x="1061466" y="2453640"/>
                  </a:cubicBezTo>
                  <a:cubicBezTo>
                    <a:pt x="1061466" y="1687957"/>
                    <a:pt x="1687957" y="1078865"/>
                    <a:pt x="2436241" y="1078865"/>
                  </a:cubicBezTo>
                  <a:cubicBezTo>
                    <a:pt x="2436241" y="0"/>
                    <a:pt x="2436241" y="0"/>
                    <a:pt x="2436241" y="0"/>
                  </a:cubicBezTo>
                  <a:cubicBezTo>
                    <a:pt x="1096391" y="0"/>
                    <a:pt x="0" y="1096264"/>
                    <a:pt x="0" y="2453640"/>
                  </a:cubicBezTo>
                  <a:cubicBezTo>
                    <a:pt x="0" y="3793617"/>
                    <a:pt x="1096391" y="4889881"/>
                    <a:pt x="2436241" y="4889881"/>
                  </a:cubicBezTo>
                  <a:cubicBezTo>
                    <a:pt x="3776091" y="4889881"/>
                    <a:pt x="4872609" y="3793617"/>
                    <a:pt x="4872609" y="2453640"/>
                  </a:cubicBezTo>
                  <a:lnTo>
                    <a:pt x="3811016" y="2453640"/>
                  </a:lnTo>
                  <a:close/>
                </a:path>
              </a:pathLst>
            </a:custGeom>
            <a:solidFill>
              <a:srgbClr val="000000">
                <a:alpha val="16863"/>
              </a:srgbClr>
            </a:solidFill>
          </p:spPr>
        </p:sp>
      </p:grpSp>
      <p:grpSp>
        <p:nvGrpSpPr>
          <p:cNvPr id="11" name="Group 11"/>
          <p:cNvGrpSpPr/>
          <p:nvPr/>
        </p:nvGrpSpPr>
        <p:grpSpPr>
          <a:xfrm>
            <a:off x="16736206" y="1539147"/>
            <a:ext cx="999151" cy="999447"/>
            <a:chOff x="0" y="0"/>
            <a:chExt cx="4872604" cy="4874047"/>
          </a:xfrm>
        </p:grpSpPr>
        <p:sp>
          <p:nvSpPr>
            <p:cNvPr id="12" name="Freeform 12"/>
            <p:cNvSpPr/>
            <p:nvPr/>
          </p:nvSpPr>
          <p:spPr>
            <a:xfrm>
              <a:off x="0" y="0"/>
              <a:ext cx="4872482" cy="4874006"/>
            </a:xfrm>
            <a:custGeom>
              <a:avLst/>
              <a:gdLst/>
              <a:ahLst/>
              <a:cxnLst/>
              <a:rect l="l" t="t" r="r" b="b"/>
              <a:pathLst>
                <a:path w="4872482" h="4874006">
                  <a:moveTo>
                    <a:pt x="3811016" y="2437003"/>
                  </a:moveTo>
                  <a:cubicBezTo>
                    <a:pt x="3811016" y="3202940"/>
                    <a:pt x="3201924" y="3812159"/>
                    <a:pt x="2436241" y="3812159"/>
                  </a:cubicBezTo>
                  <a:cubicBezTo>
                    <a:pt x="1687957" y="3812159"/>
                    <a:pt x="1061466" y="3202940"/>
                    <a:pt x="1061466" y="2437003"/>
                  </a:cubicBezTo>
                  <a:cubicBezTo>
                    <a:pt x="1061466" y="1688465"/>
                    <a:pt x="1687957" y="1061847"/>
                    <a:pt x="2436241" y="1061847"/>
                  </a:cubicBezTo>
                  <a:cubicBezTo>
                    <a:pt x="2436241" y="0"/>
                    <a:pt x="2436241" y="0"/>
                    <a:pt x="2436241" y="0"/>
                  </a:cubicBezTo>
                  <a:cubicBezTo>
                    <a:pt x="1096391" y="0"/>
                    <a:pt x="0" y="1096645"/>
                    <a:pt x="0" y="2437003"/>
                  </a:cubicBezTo>
                  <a:cubicBezTo>
                    <a:pt x="0" y="3777361"/>
                    <a:pt x="1096391" y="4874006"/>
                    <a:pt x="2436241" y="4874006"/>
                  </a:cubicBezTo>
                  <a:cubicBezTo>
                    <a:pt x="3776091" y="4874006"/>
                    <a:pt x="4872482" y="3777361"/>
                    <a:pt x="4872482" y="2437003"/>
                  </a:cubicBezTo>
                  <a:lnTo>
                    <a:pt x="3811016" y="2437003"/>
                  </a:lnTo>
                  <a:close/>
                </a:path>
              </a:pathLst>
            </a:custGeom>
            <a:solidFill>
              <a:srgbClr val="000000">
                <a:alpha val="16863"/>
              </a:srgbClr>
            </a:solidFill>
          </p:spPr>
        </p:sp>
      </p:grpSp>
      <p:grpSp>
        <p:nvGrpSpPr>
          <p:cNvPr id="13" name="Group 13"/>
          <p:cNvGrpSpPr/>
          <p:nvPr/>
        </p:nvGrpSpPr>
        <p:grpSpPr>
          <a:xfrm>
            <a:off x="14378908" y="2836238"/>
            <a:ext cx="458313" cy="458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100000">
                  <a:srgbClr val="555555">
                    <a:alpha val="100000"/>
                  </a:srgbClr>
                </a:gs>
              </a:gsLst>
              <a:lin ang="0"/>
            </a:gradFill>
          </p:spPr>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6" name="Group 16"/>
          <p:cNvGrpSpPr/>
          <p:nvPr/>
        </p:nvGrpSpPr>
        <p:grpSpPr>
          <a:xfrm>
            <a:off x="17013818" y="1812618"/>
            <a:ext cx="458935" cy="45893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100000">
                  <a:srgbClr val="555555">
                    <a:alpha val="100000"/>
                  </a:srgbClr>
                </a:gs>
              </a:gsLst>
              <a:lin ang="0"/>
            </a:gradFill>
          </p:spPr>
        </p:sp>
        <p:sp>
          <p:nvSpPr>
            <p:cNvPr id="18" name="TextBox 18"/>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9" name="Group 19"/>
          <p:cNvGrpSpPr/>
          <p:nvPr/>
        </p:nvGrpSpPr>
        <p:grpSpPr>
          <a:xfrm>
            <a:off x="17007161" y="1020735"/>
            <a:ext cx="472249" cy="47224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100000">
                  <a:srgbClr val="555555">
                    <a:alpha val="100000"/>
                  </a:srgbClr>
                </a:gs>
              </a:gsLst>
              <a:lin ang="0"/>
            </a:gradFill>
          </p:spPr>
        </p:sp>
        <p:sp>
          <p:nvSpPr>
            <p:cNvPr id="21" name="TextBox 21"/>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2" name="Freeform 22"/>
          <p:cNvSpPr/>
          <p:nvPr/>
        </p:nvSpPr>
        <p:spPr>
          <a:xfrm>
            <a:off x="14456403" y="2920626"/>
            <a:ext cx="303325" cy="289538"/>
          </a:xfrm>
          <a:custGeom>
            <a:avLst/>
            <a:gdLst/>
            <a:ahLst/>
            <a:cxnLst/>
            <a:rect l="l" t="t" r="r" b="b"/>
            <a:pathLst>
              <a:path w="303325" h="289538">
                <a:moveTo>
                  <a:pt x="0" y="0"/>
                </a:moveTo>
                <a:lnTo>
                  <a:pt x="303325" y="0"/>
                </a:lnTo>
                <a:lnTo>
                  <a:pt x="303325" y="289537"/>
                </a:lnTo>
                <a:lnTo>
                  <a:pt x="0" y="2895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a:off x="17107199" y="1107689"/>
            <a:ext cx="272173" cy="276191"/>
          </a:xfrm>
          <a:custGeom>
            <a:avLst/>
            <a:gdLst/>
            <a:ahLst/>
            <a:cxnLst/>
            <a:rect l="l" t="t" r="r" b="b"/>
            <a:pathLst>
              <a:path w="272173" h="276191">
                <a:moveTo>
                  <a:pt x="0" y="0"/>
                </a:moveTo>
                <a:lnTo>
                  <a:pt x="272173" y="0"/>
                </a:lnTo>
                <a:lnTo>
                  <a:pt x="272173" y="276190"/>
                </a:lnTo>
                <a:lnTo>
                  <a:pt x="0" y="2761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TextBox 24"/>
          <p:cNvSpPr txBox="1"/>
          <p:nvPr/>
        </p:nvSpPr>
        <p:spPr>
          <a:xfrm>
            <a:off x="1663813" y="1574577"/>
            <a:ext cx="11973367" cy="990320"/>
          </a:xfrm>
          <a:prstGeom prst="rect">
            <a:avLst/>
          </a:prstGeom>
        </p:spPr>
        <p:txBody>
          <a:bodyPr lIns="0" tIns="0" rIns="0" bIns="0" rtlCol="0" anchor="t">
            <a:spAutoFit/>
          </a:bodyPr>
          <a:lstStyle/>
          <a:p>
            <a:pPr marL="0" lvl="0" indent="0" algn="ctr">
              <a:lnSpc>
                <a:spcPts val="8066"/>
              </a:lnSpc>
              <a:spcBef>
                <a:spcPct val="0"/>
              </a:spcBef>
            </a:pPr>
            <a:r>
              <a:rPr lang="en-US" sz="5845" spc="46">
                <a:solidFill>
                  <a:srgbClr val="FFFFFF"/>
                </a:solidFill>
                <a:latin typeface="Archivo Black"/>
                <a:ea typeface="Archivo Black"/>
                <a:cs typeface="Archivo Black"/>
                <a:sym typeface="Archivo Black"/>
              </a:rPr>
              <a:t>ORGANIZATION STRUCTURE</a:t>
            </a:r>
          </a:p>
        </p:txBody>
      </p:sp>
      <p:grpSp>
        <p:nvGrpSpPr>
          <p:cNvPr id="25" name="Group 25"/>
          <p:cNvGrpSpPr/>
          <p:nvPr/>
        </p:nvGrpSpPr>
        <p:grpSpPr>
          <a:xfrm>
            <a:off x="12085550" y="-131220"/>
            <a:ext cx="9534019" cy="1112295"/>
            <a:chOff x="0" y="0"/>
            <a:chExt cx="1876002" cy="218865"/>
          </a:xfrm>
        </p:grpSpPr>
        <p:sp>
          <p:nvSpPr>
            <p:cNvPr id="26" name="Freeform 26"/>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363636"/>
            </a:solidFill>
            <a:ln cap="sq">
              <a:noFill/>
              <a:prstDash val="solid"/>
              <a:miter/>
            </a:ln>
          </p:spPr>
        </p:sp>
        <p:sp>
          <p:nvSpPr>
            <p:cNvPr id="27" name="TextBox 27"/>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8" name="AutoShape 28"/>
          <p:cNvSpPr/>
          <p:nvPr/>
        </p:nvSpPr>
        <p:spPr>
          <a:xfrm>
            <a:off x="-715490" y="962025"/>
            <a:ext cx="12921291" cy="0"/>
          </a:xfrm>
          <a:prstGeom prst="line">
            <a:avLst/>
          </a:prstGeom>
          <a:ln w="38100" cap="flat">
            <a:solidFill>
              <a:srgbClr val="000000"/>
            </a:solidFill>
            <a:prstDash val="solid"/>
            <a:headEnd type="none" w="sm" len="sm"/>
            <a:tailEnd type="none" w="sm" len="sm"/>
          </a:ln>
        </p:spPr>
      </p:sp>
      <p:sp>
        <p:nvSpPr>
          <p:cNvPr id="29" name="Freeform 29"/>
          <p:cNvSpPr/>
          <p:nvPr/>
        </p:nvSpPr>
        <p:spPr>
          <a:xfrm>
            <a:off x="17107199" y="1899521"/>
            <a:ext cx="272173" cy="272173"/>
          </a:xfrm>
          <a:custGeom>
            <a:avLst/>
            <a:gdLst/>
            <a:ahLst/>
            <a:cxnLst/>
            <a:rect l="l" t="t" r="r" b="b"/>
            <a:pathLst>
              <a:path w="272173" h="272173">
                <a:moveTo>
                  <a:pt x="0" y="0"/>
                </a:moveTo>
                <a:lnTo>
                  <a:pt x="272173" y="0"/>
                </a:lnTo>
                <a:lnTo>
                  <a:pt x="272173" y="272173"/>
                </a:lnTo>
                <a:lnTo>
                  <a:pt x="0" y="272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0" name="Group 30"/>
          <p:cNvGrpSpPr/>
          <p:nvPr/>
        </p:nvGrpSpPr>
        <p:grpSpPr>
          <a:xfrm>
            <a:off x="2148712" y="3220364"/>
            <a:ext cx="2255997" cy="1262079"/>
            <a:chOff x="0" y="0"/>
            <a:chExt cx="2765016" cy="1546840"/>
          </a:xfrm>
        </p:grpSpPr>
        <p:sp>
          <p:nvSpPr>
            <p:cNvPr id="31" name="Freeform 31"/>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32" name="AutoShape 32"/>
          <p:cNvSpPr/>
          <p:nvPr/>
        </p:nvSpPr>
        <p:spPr>
          <a:xfrm flipV="1">
            <a:off x="3318658" y="4482443"/>
            <a:ext cx="0" cy="366239"/>
          </a:xfrm>
          <a:prstGeom prst="line">
            <a:avLst/>
          </a:prstGeom>
          <a:ln w="38100" cap="rnd">
            <a:solidFill>
              <a:srgbClr val="000000"/>
            </a:solidFill>
            <a:prstDash val="solid"/>
            <a:headEnd type="none" w="sm" len="sm"/>
            <a:tailEnd type="none" w="sm" len="sm"/>
          </a:ln>
        </p:spPr>
      </p:sp>
      <p:sp>
        <p:nvSpPr>
          <p:cNvPr id="33" name="Freeform 33"/>
          <p:cNvSpPr/>
          <p:nvPr/>
        </p:nvSpPr>
        <p:spPr>
          <a:xfrm rot="-8100000">
            <a:off x="4380479" y="3229516"/>
            <a:ext cx="1369428" cy="1369428"/>
          </a:xfrm>
          <a:custGeom>
            <a:avLst/>
            <a:gdLst/>
            <a:ahLst/>
            <a:cxnLst/>
            <a:rect l="l" t="t" r="r" b="b"/>
            <a:pathLst>
              <a:path w="1369428" h="1369428">
                <a:moveTo>
                  <a:pt x="0" y="0"/>
                </a:moveTo>
                <a:lnTo>
                  <a:pt x="1369428" y="0"/>
                </a:lnTo>
                <a:lnTo>
                  <a:pt x="1369428" y="1369428"/>
                </a:lnTo>
                <a:lnTo>
                  <a:pt x="0" y="1369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34"/>
          <p:cNvSpPr/>
          <p:nvPr/>
        </p:nvSpPr>
        <p:spPr>
          <a:xfrm rot="-8100000">
            <a:off x="6336193" y="3229516"/>
            <a:ext cx="1369428" cy="1369428"/>
          </a:xfrm>
          <a:custGeom>
            <a:avLst/>
            <a:gdLst/>
            <a:ahLst/>
            <a:cxnLst/>
            <a:rect l="l" t="t" r="r" b="b"/>
            <a:pathLst>
              <a:path w="1369428" h="1369428">
                <a:moveTo>
                  <a:pt x="0" y="0"/>
                </a:moveTo>
                <a:lnTo>
                  <a:pt x="1369428" y="0"/>
                </a:lnTo>
                <a:lnTo>
                  <a:pt x="1369428" y="1369428"/>
                </a:lnTo>
                <a:lnTo>
                  <a:pt x="0" y="1369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Freeform 35"/>
          <p:cNvSpPr/>
          <p:nvPr/>
        </p:nvSpPr>
        <p:spPr>
          <a:xfrm rot="-8100000">
            <a:off x="11909023" y="3232348"/>
            <a:ext cx="1369428" cy="1369428"/>
          </a:xfrm>
          <a:custGeom>
            <a:avLst/>
            <a:gdLst/>
            <a:ahLst/>
            <a:cxnLst/>
            <a:rect l="l" t="t" r="r" b="b"/>
            <a:pathLst>
              <a:path w="1369428" h="1369428">
                <a:moveTo>
                  <a:pt x="0" y="0"/>
                </a:moveTo>
                <a:lnTo>
                  <a:pt x="1369428" y="0"/>
                </a:lnTo>
                <a:lnTo>
                  <a:pt x="1369428" y="1369428"/>
                </a:lnTo>
                <a:lnTo>
                  <a:pt x="0" y="1369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6" name="Group 36"/>
          <p:cNvGrpSpPr/>
          <p:nvPr/>
        </p:nvGrpSpPr>
        <p:grpSpPr>
          <a:xfrm>
            <a:off x="13843963" y="3336531"/>
            <a:ext cx="2255997" cy="1262079"/>
            <a:chOff x="0" y="0"/>
            <a:chExt cx="2765016" cy="1546840"/>
          </a:xfrm>
        </p:grpSpPr>
        <p:sp>
          <p:nvSpPr>
            <p:cNvPr id="37" name="Freeform 37"/>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38" name="Freeform 38"/>
          <p:cNvSpPr/>
          <p:nvPr/>
        </p:nvSpPr>
        <p:spPr>
          <a:xfrm rot="-8100000">
            <a:off x="13568738" y="3229516"/>
            <a:ext cx="1369428" cy="1369428"/>
          </a:xfrm>
          <a:custGeom>
            <a:avLst/>
            <a:gdLst/>
            <a:ahLst/>
            <a:cxnLst/>
            <a:rect l="l" t="t" r="r" b="b"/>
            <a:pathLst>
              <a:path w="1369428" h="1369428">
                <a:moveTo>
                  <a:pt x="0" y="0"/>
                </a:moveTo>
                <a:lnTo>
                  <a:pt x="1369428" y="0"/>
                </a:lnTo>
                <a:lnTo>
                  <a:pt x="1369428" y="1369428"/>
                </a:lnTo>
                <a:lnTo>
                  <a:pt x="0" y="1369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9" name="TextBox 39"/>
          <p:cNvSpPr txBox="1"/>
          <p:nvPr/>
        </p:nvSpPr>
        <p:spPr>
          <a:xfrm>
            <a:off x="14046660" y="3510371"/>
            <a:ext cx="1961498" cy="9144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CSI ADVISOR,</a:t>
            </a:r>
          </a:p>
          <a:p>
            <a:pPr algn="ctr">
              <a:lnSpc>
                <a:spcPts val="2464"/>
              </a:lnSpc>
            </a:pPr>
            <a:r>
              <a:rPr lang="en-US" sz="2053" b="1">
                <a:solidFill>
                  <a:srgbClr val="FFF9D9"/>
                </a:solidFill>
                <a:latin typeface="Adirek Sans Ultra-Bold"/>
                <a:ea typeface="Adirek Sans Ultra-Bold"/>
                <a:cs typeface="Adirek Sans Ultra-Bold"/>
                <a:sym typeface="Adirek Sans Ultra-Bold"/>
              </a:rPr>
              <a:t>ASSISTANT DIRECTOR</a:t>
            </a:r>
          </a:p>
        </p:txBody>
      </p:sp>
      <p:grpSp>
        <p:nvGrpSpPr>
          <p:cNvPr id="40" name="Group 40"/>
          <p:cNvGrpSpPr/>
          <p:nvPr/>
        </p:nvGrpSpPr>
        <p:grpSpPr>
          <a:xfrm>
            <a:off x="2169449" y="5168312"/>
            <a:ext cx="2255997" cy="1262079"/>
            <a:chOff x="0" y="0"/>
            <a:chExt cx="2765016" cy="1546840"/>
          </a:xfrm>
        </p:grpSpPr>
        <p:sp>
          <p:nvSpPr>
            <p:cNvPr id="41" name="Freeform 41"/>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42" name="TextBox 42"/>
          <p:cNvSpPr txBox="1"/>
          <p:nvPr/>
        </p:nvSpPr>
        <p:spPr>
          <a:xfrm>
            <a:off x="2335181" y="5310171"/>
            <a:ext cx="1924534" cy="3048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VICE CHAIR</a:t>
            </a:r>
          </a:p>
        </p:txBody>
      </p:sp>
      <p:sp>
        <p:nvSpPr>
          <p:cNvPr id="43" name="TextBox 43"/>
          <p:cNvSpPr txBox="1"/>
          <p:nvPr/>
        </p:nvSpPr>
        <p:spPr>
          <a:xfrm>
            <a:off x="2517085" y="5681646"/>
            <a:ext cx="1560726" cy="463395"/>
          </a:xfrm>
          <a:prstGeom prst="rect">
            <a:avLst/>
          </a:prstGeom>
        </p:spPr>
        <p:txBody>
          <a:bodyPr lIns="0" tIns="0" rIns="0" bIns="0" rtlCol="0" anchor="t">
            <a:spAutoFit/>
          </a:bodyPr>
          <a:lstStyle/>
          <a:p>
            <a:pPr algn="ctr">
              <a:lnSpc>
                <a:spcPts val="1743"/>
              </a:lnSpc>
            </a:pPr>
            <a:r>
              <a:rPr lang="en-US" sz="1743" b="1">
                <a:solidFill>
                  <a:srgbClr val="FFF9D9"/>
                </a:solidFill>
                <a:latin typeface="Poppins Semi-Bold"/>
                <a:ea typeface="Poppins Semi-Bold"/>
                <a:cs typeface="Poppins Semi-Bold"/>
                <a:sym typeface="Poppins Semi-Bold"/>
              </a:rPr>
              <a:t>MARIANA SALINAS</a:t>
            </a:r>
          </a:p>
        </p:txBody>
      </p:sp>
      <p:grpSp>
        <p:nvGrpSpPr>
          <p:cNvPr id="44" name="Group 44"/>
          <p:cNvGrpSpPr/>
          <p:nvPr/>
        </p:nvGrpSpPr>
        <p:grpSpPr>
          <a:xfrm>
            <a:off x="2171609" y="6814581"/>
            <a:ext cx="2255997" cy="1262079"/>
            <a:chOff x="0" y="0"/>
            <a:chExt cx="2765016" cy="1546840"/>
          </a:xfrm>
        </p:grpSpPr>
        <p:sp>
          <p:nvSpPr>
            <p:cNvPr id="45" name="Freeform 45"/>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46" name="TextBox 46"/>
          <p:cNvSpPr txBox="1"/>
          <p:nvPr/>
        </p:nvSpPr>
        <p:spPr>
          <a:xfrm>
            <a:off x="2122298" y="6963791"/>
            <a:ext cx="2354621" cy="6096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DIRECTOR OF COURT ACTIVITIES</a:t>
            </a:r>
          </a:p>
        </p:txBody>
      </p:sp>
      <p:sp>
        <p:nvSpPr>
          <p:cNvPr id="47" name="TextBox 47"/>
          <p:cNvSpPr txBox="1"/>
          <p:nvPr/>
        </p:nvSpPr>
        <p:spPr>
          <a:xfrm>
            <a:off x="2496347" y="7606728"/>
            <a:ext cx="1560726" cy="463395"/>
          </a:xfrm>
          <a:prstGeom prst="rect">
            <a:avLst/>
          </a:prstGeom>
        </p:spPr>
        <p:txBody>
          <a:bodyPr lIns="0" tIns="0" rIns="0" bIns="0" rtlCol="0" anchor="t">
            <a:spAutoFit/>
          </a:bodyPr>
          <a:lstStyle/>
          <a:p>
            <a:pPr algn="ctr">
              <a:lnSpc>
                <a:spcPts val="1743"/>
              </a:lnSpc>
            </a:pPr>
            <a:r>
              <a:rPr lang="en-US" sz="1743" b="1">
                <a:solidFill>
                  <a:srgbClr val="FFF9D9"/>
                </a:solidFill>
                <a:latin typeface="Poppins Semi-Bold"/>
                <a:ea typeface="Poppins Semi-Bold"/>
                <a:cs typeface="Poppins Semi-Bold"/>
                <a:sym typeface="Poppins Semi-Bold"/>
              </a:rPr>
              <a:t>KIANA MC DONALD</a:t>
            </a:r>
          </a:p>
        </p:txBody>
      </p:sp>
      <p:grpSp>
        <p:nvGrpSpPr>
          <p:cNvPr id="48" name="Group 48"/>
          <p:cNvGrpSpPr/>
          <p:nvPr/>
        </p:nvGrpSpPr>
        <p:grpSpPr>
          <a:xfrm>
            <a:off x="5244644" y="6814581"/>
            <a:ext cx="2255997" cy="1262079"/>
            <a:chOff x="0" y="0"/>
            <a:chExt cx="2765016" cy="1546840"/>
          </a:xfrm>
        </p:grpSpPr>
        <p:sp>
          <p:nvSpPr>
            <p:cNvPr id="49" name="Freeform 49"/>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50" name="TextBox 50"/>
          <p:cNvSpPr txBox="1"/>
          <p:nvPr/>
        </p:nvSpPr>
        <p:spPr>
          <a:xfrm>
            <a:off x="5410376" y="6989739"/>
            <a:ext cx="1924534" cy="6096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DIRECTOR OF MARKETING</a:t>
            </a:r>
          </a:p>
        </p:txBody>
      </p:sp>
      <p:grpSp>
        <p:nvGrpSpPr>
          <p:cNvPr id="51" name="Group 51"/>
          <p:cNvGrpSpPr/>
          <p:nvPr/>
        </p:nvGrpSpPr>
        <p:grpSpPr>
          <a:xfrm>
            <a:off x="8434092" y="6814581"/>
            <a:ext cx="2255997" cy="1262079"/>
            <a:chOff x="0" y="0"/>
            <a:chExt cx="2765016" cy="1546840"/>
          </a:xfrm>
        </p:grpSpPr>
        <p:sp>
          <p:nvSpPr>
            <p:cNvPr id="52" name="Freeform 52"/>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53" name="TextBox 53"/>
          <p:cNvSpPr txBox="1"/>
          <p:nvPr/>
        </p:nvSpPr>
        <p:spPr>
          <a:xfrm>
            <a:off x="8666956" y="6963791"/>
            <a:ext cx="1924534" cy="6096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DIRECTOR OF PRODUCTIONS</a:t>
            </a:r>
          </a:p>
        </p:txBody>
      </p:sp>
      <p:sp>
        <p:nvSpPr>
          <p:cNvPr id="54" name="TextBox 54"/>
          <p:cNvSpPr txBox="1"/>
          <p:nvPr/>
        </p:nvSpPr>
        <p:spPr>
          <a:xfrm>
            <a:off x="8666956" y="7549578"/>
            <a:ext cx="1792427" cy="463395"/>
          </a:xfrm>
          <a:prstGeom prst="rect">
            <a:avLst/>
          </a:prstGeom>
        </p:spPr>
        <p:txBody>
          <a:bodyPr lIns="0" tIns="0" rIns="0" bIns="0" rtlCol="0" anchor="t">
            <a:spAutoFit/>
          </a:bodyPr>
          <a:lstStyle/>
          <a:p>
            <a:pPr algn="ctr">
              <a:lnSpc>
                <a:spcPts val="1743"/>
              </a:lnSpc>
            </a:pPr>
            <a:r>
              <a:rPr lang="en-US" sz="1743" b="1">
                <a:solidFill>
                  <a:srgbClr val="FFF9D9"/>
                </a:solidFill>
                <a:latin typeface="Poppins Semi-Bold"/>
                <a:ea typeface="Poppins Semi-Bold"/>
                <a:cs typeface="Poppins Semi-Bold"/>
                <a:sym typeface="Poppins Semi-Bold"/>
              </a:rPr>
              <a:t>CYNTHIA BLANCHARD</a:t>
            </a:r>
          </a:p>
        </p:txBody>
      </p:sp>
      <p:grpSp>
        <p:nvGrpSpPr>
          <p:cNvPr id="55" name="Group 55"/>
          <p:cNvGrpSpPr/>
          <p:nvPr/>
        </p:nvGrpSpPr>
        <p:grpSpPr>
          <a:xfrm>
            <a:off x="11381183" y="6814581"/>
            <a:ext cx="2255997" cy="1262079"/>
            <a:chOff x="0" y="0"/>
            <a:chExt cx="2765016" cy="1546840"/>
          </a:xfrm>
        </p:grpSpPr>
        <p:sp>
          <p:nvSpPr>
            <p:cNvPr id="56" name="Freeform 56"/>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57" name="TextBox 57"/>
          <p:cNvSpPr txBox="1"/>
          <p:nvPr/>
        </p:nvSpPr>
        <p:spPr>
          <a:xfrm>
            <a:off x="11546914" y="6963791"/>
            <a:ext cx="1924534" cy="3048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DIRECTOR OF SPIRIT</a:t>
            </a:r>
          </a:p>
        </p:txBody>
      </p:sp>
      <p:sp>
        <p:nvSpPr>
          <p:cNvPr id="58" name="TextBox 58"/>
          <p:cNvSpPr txBox="1"/>
          <p:nvPr/>
        </p:nvSpPr>
        <p:spPr>
          <a:xfrm>
            <a:off x="11766414" y="7464670"/>
            <a:ext cx="1560726" cy="463395"/>
          </a:xfrm>
          <a:prstGeom prst="rect">
            <a:avLst/>
          </a:prstGeom>
        </p:spPr>
        <p:txBody>
          <a:bodyPr lIns="0" tIns="0" rIns="0" bIns="0" rtlCol="0" anchor="t">
            <a:spAutoFit/>
          </a:bodyPr>
          <a:lstStyle/>
          <a:p>
            <a:pPr algn="ctr">
              <a:lnSpc>
                <a:spcPts val="1743"/>
              </a:lnSpc>
            </a:pPr>
            <a:r>
              <a:rPr lang="en-US" sz="1743" b="1">
                <a:solidFill>
                  <a:srgbClr val="FFF9D9"/>
                </a:solidFill>
                <a:latin typeface="Poppins Semi-Bold"/>
                <a:ea typeface="Poppins Semi-Bold"/>
                <a:cs typeface="Poppins Semi-Bold"/>
                <a:sym typeface="Poppins Semi-Bold"/>
              </a:rPr>
              <a:t>ANISIA CANNON</a:t>
            </a:r>
          </a:p>
        </p:txBody>
      </p:sp>
      <p:sp>
        <p:nvSpPr>
          <p:cNvPr id="59" name="AutoShape 59"/>
          <p:cNvSpPr/>
          <p:nvPr/>
        </p:nvSpPr>
        <p:spPr>
          <a:xfrm flipV="1">
            <a:off x="3358764" y="6430391"/>
            <a:ext cx="0" cy="559348"/>
          </a:xfrm>
          <a:prstGeom prst="line">
            <a:avLst/>
          </a:prstGeom>
          <a:ln w="38100" cap="rnd">
            <a:solidFill>
              <a:srgbClr val="000000"/>
            </a:solidFill>
            <a:prstDash val="solid"/>
            <a:headEnd type="none" w="sm" len="sm"/>
            <a:tailEnd type="none" w="sm" len="sm"/>
          </a:ln>
        </p:spPr>
      </p:sp>
      <p:sp>
        <p:nvSpPr>
          <p:cNvPr id="60" name="AutoShape 60"/>
          <p:cNvSpPr/>
          <p:nvPr/>
        </p:nvSpPr>
        <p:spPr>
          <a:xfrm>
            <a:off x="4096861" y="5766924"/>
            <a:ext cx="5136084" cy="0"/>
          </a:xfrm>
          <a:prstGeom prst="line">
            <a:avLst/>
          </a:prstGeom>
          <a:ln w="38100" cap="rnd">
            <a:solidFill>
              <a:srgbClr val="000000"/>
            </a:solidFill>
            <a:prstDash val="solid"/>
            <a:headEnd type="none" w="sm" len="sm"/>
            <a:tailEnd type="none" w="sm" len="sm"/>
          </a:ln>
        </p:spPr>
      </p:sp>
      <p:sp>
        <p:nvSpPr>
          <p:cNvPr id="61" name="AutoShape 61"/>
          <p:cNvSpPr/>
          <p:nvPr/>
        </p:nvSpPr>
        <p:spPr>
          <a:xfrm flipV="1">
            <a:off x="6372643" y="5775446"/>
            <a:ext cx="0" cy="1039134"/>
          </a:xfrm>
          <a:prstGeom prst="line">
            <a:avLst/>
          </a:prstGeom>
          <a:ln w="38100" cap="rnd">
            <a:solidFill>
              <a:srgbClr val="000000"/>
            </a:solidFill>
            <a:prstDash val="solid"/>
            <a:headEnd type="none" w="sm" len="sm"/>
            <a:tailEnd type="none" w="sm" len="sm"/>
          </a:ln>
        </p:spPr>
      </p:sp>
      <p:sp>
        <p:nvSpPr>
          <p:cNvPr id="62" name="TextBox 62"/>
          <p:cNvSpPr txBox="1"/>
          <p:nvPr/>
        </p:nvSpPr>
        <p:spPr>
          <a:xfrm>
            <a:off x="5616667" y="7544816"/>
            <a:ext cx="1511953" cy="452486"/>
          </a:xfrm>
          <a:prstGeom prst="rect">
            <a:avLst/>
          </a:prstGeom>
        </p:spPr>
        <p:txBody>
          <a:bodyPr lIns="0" tIns="0" rIns="0" bIns="0" rtlCol="0" anchor="t">
            <a:spAutoFit/>
          </a:bodyPr>
          <a:lstStyle/>
          <a:p>
            <a:pPr algn="ctr">
              <a:lnSpc>
                <a:spcPts val="1689"/>
              </a:lnSpc>
            </a:pPr>
            <a:r>
              <a:rPr lang="en-US" sz="1689" b="1">
                <a:solidFill>
                  <a:srgbClr val="FFF9D9"/>
                </a:solidFill>
                <a:latin typeface="Poppins Semi-Bold"/>
                <a:ea typeface="Poppins Semi-Bold"/>
                <a:cs typeface="Poppins Semi-Bold"/>
                <a:sym typeface="Poppins Semi-Bold"/>
              </a:rPr>
              <a:t>ENIOLA ELUFIOYE</a:t>
            </a:r>
          </a:p>
        </p:txBody>
      </p:sp>
      <p:sp>
        <p:nvSpPr>
          <p:cNvPr id="63" name="TextBox 63"/>
          <p:cNvSpPr txBox="1"/>
          <p:nvPr/>
        </p:nvSpPr>
        <p:spPr>
          <a:xfrm>
            <a:off x="2356391" y="3401339"/>
            <a:ext cx="1924534" cy="3048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CHAIR</a:t>
            </a:r>
          </a:p>
        </p:txBody>
      </p:sp>
      <p:sp>
        <p:nvSpPr>
          <p:cNvPr id="64" name="TextBox 64"/>
          <p:cNvSpPr txBox="1"/>
          <p:nvPr/>
        </p:nvSpPr>
        <p:spPr>
          <a:xfrm>
            <a:off x="2517085" y="3733297"/>
            <a:ext cx="1560726" cy="463395"/>
          </a:xfrm>
          <a:prstGeom prst="rect">
            <a:avLst/>
          </a:prstGeom>
        </p:spPr>
        <p:txBody>
          <a:bodyPr lIns="0" tIns="0" rIns="0" bIns="0" rtlCol="0" anchor="t">
            <a:spAutoFit/>
          </a:bodyPr>
          <a:lstStyle/>
          <a:p>
            <a:pPr algn="ctr">
              <a:lnSpc>
                <a:spcPts val="1743"/>
              </a:lnSpc>
            </a:pPr>
            <a:r>
              <a:rPr lang="en-US" sz="1743" b="1">
                <a:solidFill>
                  <a:srgbClr val="FFF9D9"/>
                </a:solidFill>
                <a:latin typeface="Poppins Semi-Bold"/>
                <a:ea typeface="Poppins Semi-Bold"/>
                <a:cs typeface="Poppins Semi-Bold"/>
                <a:sym typeface="Poppins Semi-Bold"/>
              </a:rPr>
              <a:t>KENNEDY LOTT</a:t>
            </a:r>
          </a:p>
        </p:txBody>
      </p:sp>
      <p:sp>
        <p:nvSpPr>
          <p:cNvPr id="65" name="Freeform 65"/>
          <p:cNvSpPr/>
          <p:nvPr/>
        </p:nvSpPr>
        <p:spPr>
          <a:xfrm rot="-8100000">
            <a:off x="8199950" y="3229516"/>
            <a:ext cx="1369428" cy="1369428"/>
          </a:xfrm>
          <a:custGeom>
            <a:avLst/>
            <a:gdLst/>
            <a:ahLst/>
            <a:cxnLst/>
            <a:rect l="l" t="t" r="r" b="b"/>
            <a:pathLst>
              <a:path w="1369428" h="1369428">
                <a:moveTo>
                  <a:pt x="0" y="0"/>
                </a:moveTo>
                <a:lnTo>
                  <a:pt x="1369429" y="0"/>
                </a:lnTo>
                <a:lnTo>
                  <a:pt x="1369429" y="1369428"/>
                </a:lnTo>
                <a:lnTo>
                  <a:pt x="0" y="1369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6" name="Freeform 66"/>
          <p:cNvSpPr/>
          <p:nvPr/>
        </p:nvSpPr>
        <p:spPr>
          <a:xfrm rot="-8100000">
            <a:off x="10136614" y="3229516"/>
            <a:ext cx="1369428" cy="1369428"/>
          </a:xfrm>
          <a:custGeom>
            <a:avLst/>
            <a:gdLst/>
            <a:ahLst/>
            <a:cxnLst/>
            <a:rect l="l" t="t" r="r" b="b"/>
            <a:pathLst>
              <a:path w="1369428" h="1369428">
                <a:moveTo>
                  <a:pt x="0" y="0"/>
                </a:moveTo>
                <a:lnTo>
                  <a:pt x="1369428" y="0"/>
                </a:lnTo>
                <a:lnTo>
                  <a:pt x="1369428" y="1369428"/>
                </a:lnTo>
                <a:lnTo>
                  <a:pt x="0" y="1369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67" name="Group 67"/>
          <p:cNvGrpSpPr/>
          <p:nvPr/>
        </p:nvGrpSpPr>
        <p:grpSpPr>
          <a:xfrm>
            <a:off x="13909705" y="5156967"/>
            <a:ext cx="2255997" cy="1262079"/>
            <a:chOff x="0" y="0"/>
            <a:chExt cx="2765016" cy="1546840"/>
          </a:xfrm>
        </p:grpSpPr>
        <p:sp>
          <p:nvSpPr>
            <p:cNvPr id="68" name="Freeform 68"/>
            <p:cNvSpPr/>
            <p:nvPr/>
          </p:nvSpPr>
          <p:spPr>
            <a:xfrm>
              <a:off x="0" y="0"/>
              <a:ext cx="2765016" cy="1546841"/>
            </a:xfrm>
            <a:custGeom>
              <a:avLst/>
              <a:gdLst/>
              <a:ahLst/>
              <a:cxnLst/>
              <a:rect l="l" t="t" r="r" b="b"/>
              <a:pathLst>
                <a:path w="2765016" h="1546841">
                  <a:moveTo>
                    <a:pt x="2640556" y="1546840"/>
                  </a:moveTo>
                  <a:lnTo>
                    <a:pt x="124460" y="1546840"/>
                  </a:lnTo>
                  <a:cubicBezTo>
                    <a:pt x="55880" y="1546840"/>
                    <a:pt x="0" y="1490960"/>
                    <a:pt x="0" y="1422380"/>
                  </a:cubicBezTo>
                  <a:lnTo>
                    <a:pt x="0" y="124460"/>
                  </a:lnTo>
                  <a:cubicBezTo>
                    <a:pt x="0" y="55880"/>
                    <a:pt x="55880" y="0"/>
                    <a:pt x="124460" y="0"/>
                  </a:cubicBezTo>
                  <a:lnTo>
                    <a:pt x="2640556" y="0"/>
                  </a:lnTo>
                  <a:cubicBezTo>
                    <a:pt x="2709136" y="0"/>
                    <a:pt x="2765016" y="55880"/>
                    <a:pt x="2765016" y="124460"/>
                  </a:cubicBezTo>
                  <a:lnTo>
                    <a:pt x="2765016" y="1422381"/>
                  </a:lnTo>
                  <a:cubicBezTo>
                    <a:pt x="2765016" y="1490960"/>
                    <a:pt x="2709136" y="1546841"/>
                    <a:pt x="2640556" y="1546841"/>
                  </a:cubicBezTo>
                  <a:close/>
                </a:path>
              </a:pathLst>
            </a:custGeom>
            <a:solidFill>
              <a:srgbClr val="000000"/>
            </a:solidFill>
          </p:spPr>
        </p:sp>
      </p:grpSp>
      <p:sp>
        <p:nvSpPr>
          <p:cNvPr id="69" name="TextBox 69"/>
          <p:cNvSpPr txBox="1"/>
          <p:nvPr/>
        </p:nvSpPr>
        <p:spPr>
          <a:xfrm>
            <a:off x="14083624" y="5509098"/>
            <a:ext cx="1924534" cy="6096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INSTRUCTIONAL</a:t>
            </a:r>
          </a:p>
          <a:p>
            <a:pPr algn="ctr">
              <a:lnSpc>
                <a:spcPts val="2464"/>
              </a:lnSpc>
            </a:pPr>
            <a:r>
              <a:rPr lang="en-US" sz="2053" b="1">
                <a:solidFill>
                  <a:srgbClr val="FFF9D9"/>
                </a:solidFill>
                <a:latin typeface="Adirek Sans Ultra-Bold"/>
                <a:ea typeface="Adirek Sans Ultra-Bold"/>
                <a:cs typeface="Adirek Sans Ultra-Bold"/>
                <a:sym typeface="Adirek Sans Ultra-Bold"/>
              </a:rPr>
              <a:t>ASSISTANT</a:t>
            </a:r>
          </a:p>
        </p:txBody>
      </p:sp>
      <p:sp>
        <p:nvSpPr>
          <p:cNvPr id="70" name="AutoShape 70"/>
          <p:cNvSpPr/>
          <p:nvPr/>
        </p:nvSpPr>
        <p:spPr>
          <a:xfrm flipV="1">
            <a:off x="15008926" y="4576564"/>
            <a:ext cx="0" cy="611996"/>
          </a:xfrm>
          <a:prstGeom prst="line">
            <a:avLst/>
          </a:prstGeom>
          <a:ln w="38100" cap="rnd">
            <a:solidFill>
              <a:srgbClr val="000000"/>
            </a:solidFill>
            <a:prstDash val="solid"/>
            <a:headEnd type="none" w="sm" len="sm"/>
            <a:tailEnd type="none" w="sm" len="sm"/>
          </a:ln>
        </p:spPr>
      </p:sp>
      <p:sp>
        <p:nvSpPr>
          <p:cNvPr id="71" name="AutoShape 71"/>
          <p:cNvSpPr/>
          <p:nvPr/>
        </p:nvSpPr>
        <p:spPr>
          <a:xfrm flipV="1">
            <a:off x="3318658" y="4848682"/>
            <a:ext cx="0" cy="366239"/>
          </a:xfrm>
          <a:prstGeom prst="line">
            <a:avLst/>
          </a:prstGeom>
          <a:ln w="38100" cap="rnd">
            <a:solidFill>
              <a:srgbClr val="000000"/>
            </a:solidFill>
            <a:prstDash val="solid"/>
            <a:headEnd type="none" w="sm" len="sm"/>
            <a:tailEnd type="none" w="sm" len="sm"/>
          </a:ln>
        </p:spPr>
      </p:sp>
      <p:sp>
        <p:nvSpPr>
          <p:cNvPr id="72" name="AutoShape 72"/>
          <p:cNvSpPr/>
          <p:nvPr/>
        </p:nvSpPr>
        <p:spPr>
          <a:xfrm>
            <a:off x="7519692" y="5766924"/>
            <a:ext cx="5136084" cy="0"/>
          </a:xfrm>
          <a:prstGeom prst="line">
            <a:avLst/>
          </a:prstGeom>
          <a:ln w="38100" cap="rnd">
            <a:solidFill>
              <a:srgbClr val="000000"/>
            </a:solidFill>
            <a:prstDash val="solid"/>
            <a:headEnd type="none" w="sm" len="sm"/>
            <a:tailEnd type="none" w="sm" len="sm"/>
          </a:ln>
        </p:spPr>
      </p:sp>
      <p:sp>
        <p:nvSpPr>
          <p:cNvPr id="73" name="AutoShape 73"/>
          <p:cNvSpPr/>
          <p:nvPr/>
        </p:nvSpPr>
        <p:spPr>
          <a:xfrm flipV="1">
            <a:off x="9581140" y="5757399"/>
            <a:ext cx="0" cy="1105158"/>
          </a:xfrm>
          <a:prstGeom prst="line">
            <a:avLst/>
          </a:prstGeom>
          <a:ln w="38100" cap="rnd">
            <a:solidFill>
              <a:srgbClr val="000000"/>
            </a:solidFill>
            <a:prstDash val="solid"/>
            <a:headEnd type="none" w="sm" len="sm"/>
            <a:tailEnd type="none" w="sm" len="sm"/>
          </a:ln>
        </p:spPr>
      </p:sp>
      <p:sp>
        <p:nvSpPr>
          <p:cNvPr id="74" name="AutoShape 74"/>
          <p:cNvSpPr/>
          <p:nvPr/>
        </p:nvSpPr>
        <p:spPr>
          <a:xfrm flipV="1">
            <a:off x="12631837" y="5775446"/>
            <a:ext cx="0" cy="1105158"/>
          </a:xfrm>
          <a:prstGeom prst="line">
            <a:avLst/>
          </a:prstGeom>
          <a:ln w="38100" cap="rnd">
            <a:solidFill>
              <a:srgbClr val="000000"/>
            </a:solidFill>
            <a:prstDash val="solid"/>
            <a:headEnd type="none" w="sm" len="sm"/>
            <a:tailEnd type="none" w="sm" len="sm"/>
          </a:ln>
        </p:spPr>
      </p:sp>
      <p:sp>
        <p:nvSpPr>
          <p:cNvPr id="75" name="AutoShape 75"/>
          <p:cNvSpPr/>
          <p:nvPr/>
        </p:nvSpPr>
        <p:spPr>
          <a:xfrm flipV="1">
            <a:off x="3316653" y="8072474"/>
            <a:ext cx="0" cy="559348"/>
          </a:xfrm>
          <a:prstGeom prst="line">
            <a:avLst/>
          </a:prstGeom>
          <a:ln w="38100" cap="rnd">
            <a:solidFill>
              <a:srgbClr val="000000"/>
            </a:solidFill>
            <a:prstDash val="solid"/>
            <a:headEnd type="none" w="sm" len="sm"/>
            <a:tailEnd type="none" w="sm" len="sm"/>
          </a:ln>
        </p:spPr>
      </p:sp>
      <p:grpSp>
        <p:nvGrpSpPr>
          <p:cNvPr id="76" name="Group 76"/>
          <p:cNvGrpSpPr/>
          <p:nvPr/>
        </p:nvGrpSpPr>
        <p:grpSpPr>
          <a:xfrm>
            <a:off x="2171609" y="8362409"/>
            <a:ext cx="2255997" cy="538825"/>
            <a:chOff x="0" y="0"/>
            <a:chExt cx="2765016" cy="660400"/>
          </a:xfrm>
        </p:grpSpPr>
        <p:sp>
          <p:nvSpPr>
            <p:cNvPr id="77" name="Freeform 77"/>
            <p:cNvSpPr/>
            <p:nvPr/>
          </p:nvSpPr>
          <p:spPr>
            <a:xfrm>
              <a:off x="0" y="0"/>
              <a:ext cx="2765016" cy="660400"/>
            </a:xfrm>
            <a:custGeom>
              <a:avLst/>
              <a:gdLst/>
              <a:ahLst/>
              <a:cxnLst/>
              <a:rect l="l" t="t" r="r" b="b"/>
              <a:pathLst>
                <a:path w="2765016" h="660400">
                  <a:moveTo>
                    <a:pt x="2640556" y="660400"/>
                  </a:moveTo>
                  <a:lnTo>
                    <a:pt x="124460" y="660400"/>
                  </a:lnTo>
                  <a:cubicBezTo>
                    <a:pt x="55880" y="660400"/>
                    <a:pt x="0" y="604520"/>
                    <a:pt x="0" y="535940"/>
                  </a:cubicBezTo>
                  <a:lnTo>
                    <a:pt x="0" y="124460"/>
                  </a:lnTo>
                  <a:cubicBezTo>
                    <a:pt x="0" y="55880"/>
                    <a:pt x="55880" y="0"/>
                    <a:pt x="124460" y="0"/>
                  </a:cubicBezTo>
                  <a:lnTo>
                    <a:pt x="2640556" y="0"/>
                  </a:lnTo>
                  <a:cubicBezTo>
                    <a:pt x="2709136" y="0"/>
                    <a:pt x="2765016" y="55880"/>
                    <a:pt x="2765016" y="124460"/>
                  </a:cubicBezTo>
                  <a:lnTo>
                    <a:pt x="2765016" y="535940"/>
                  </a:lnTo>
                  <a:cubicBezTo>
                    <a:pt x="2765016" y="604520"/>
                    <a:pt x="2709136" y="660400"/>
                    <a:pt x="2640556" y="660400"/>
                  </a:cubicBezTo>
                  <a:close/>
                </a:path>
              </a:pathLst>
            </a:custGeom>
            <a:solidFill>
              <a:srgbClr val="960C22"/>
            </a:solidFill>
          </p:spPr>
        </p:sp>
      </p:grpSp>
      <p:sp>
        <p:nvSpPr>
          <p:cNvPr id="78" name="AutoShape 78"/>
          <p:cNvSpPr/>
          <p:nvPr/>
        </p:nvSpPr>
        <p:spPr>
          <a:xfrm flipV="1">
            <a:off x="6370638" y="8072474"/>
            <a:ext cx="0" cy="559348"/>
          </a:xfrm>
          <a:prstGeom prst="line">
            <a:avLst/>
          </a:prstGeom>
          <a:ln w="38100" cap="rnd">
            <a:solidFill>
              <a:srgbClr val="000000"/>
            </a:solidFill>
            <a:prstDash val="solid"/>
            <a:headEnd type="none" w="sm" len="sm"/>
            <a:tailEnd type="none" w="sm" len="sm"/>
          </a:ln>
        </p:spPr>
      </p:sp>
      <p:grpSp>
        <p:nvGrpSpPr>
          <p:cNvPr id="79" name="Group 79"/>
          <p:cNvGrpSpPr/>
          <p:nvPr/>
        </p:nvGrpSpPr>
        <p:grpSpPr>
          <a:xfrm>
            <a:off x="5263694" y="8362409"/>
            <a:ext cx="2255997" cy="538825"/>
            <a:chOff x="0" y="0"/>
            <a:chExt cx="2765016" cy="660400"/>
          </a:xfrm>
        </p:grpSpPr>
        <p:sp>
          <p:nvSpPr>
            <p:cNvPr id="80" name="Freeform 80"/>
            <p:cNvSpPr/>
            <p:nvPr/>
          </p:nvSpPr>
          <p:spPr>
            <a:xfrm>
              <a:off x="0" y="0"/>
              <a:ext cx="2765016" cy="660400"/>
            </a:xfrm>
            <a:custGeom>
              <a:avLst/>
              <a:gdLst/>
              <a:ahLst/>
              <a:cxnLst/>
              <a:rect l="l" t="t" r="r" b="b"/>
              <a:pathLst>
                <a:path w="2765016" h="660400">
                  <a:moveTo>
                    <a:pt x="2640556" y="660400"/>
                  </a:moveTo>
                  <a:lnTo>
                    <a:pt x="124460" y="660400"/>
                  </a:lnTo>
                  <a:cubicBezTo>
                    <a:pt x="55880" y="660400"/>
                    <a:pt x="0" y="604520"/>
                    <a:pt x="0" y="535940"/>
                  </a:cubicBezTo>
                  <a:lnTo>
                    <a:pt x="0" y="124460"/>
                  </a:lnTo>
                  <a:cubicBezTo>
                    <a:pt x="0" y="55880"/>
                    <a:pt x="55880" y="0"/>
                    <a:pt x="124460" y="0"/>
                  </a:cubicBezTo>
                  <a:lnTo>
                    <a:pt x="2640556" y="0"/>
                  </a:lnTo>
                  <a:cubicBezTo>
                    <a:pt x="2709136" y="0"/>
                    <a:pt x="2765016" y="55880"/>
                    <a:pt x="2765016" y="124460"/>
                  </a:cubicBezTo>
                  <a:lnTo>
                    <a:pt x="2765016" y="535940"/>
                  </a:lnTo>
                  <a:cubicBezTo>
                    <a:pt x="2765016" y="604520"/>
                    <a:pt x="2709136" y="660400"/>
                    <a:pt x="2640556" y="660400"/>
                  </a:cubicBezTo>
                  <a:close/>
                </a:path>
              </a:pathLst>
            </a:custGeom>
            <a:solidFill>
              <a:srgbClr val="960C22"/>
            </a:solidFill>
          </p:spPr>
        </p:sp>
      </p:grpSp>
      <p:sp>
        <p:nvSpPr>
          <p:cNvPr id="81" name="AutoShape 81"/>
          <p:cNvSpPr/>
          <p:nvPr/>
        </p:nvSpPr>
        <p:spPr>
          <a:xfrm flipV="1">
            <a:off x="9560085" y="8072474"/>
            <a:ext cx="0" cy="559348"/>
          </a:xfrm>
          <a:prstGeom prst="line">
            <a:avLst/>
          </a:prstGeom>
          <a:ln w="38100" cap="rnd">
            <a:solidFill>
              <a:srgbClr val="000000"/>
            </a:solidFill>
            <a:prstDash val="solid"/>
            <a:headEnd type="none" w="sm" len="sm"/>
            <a:tailEnd type="none" w="sm" len="sm"/>
          </a:ln>
        </p:spPr>
      </p:sp>
      <p:grpSp>
        <p:nvGrpSpPr>
          <p:cNvPr id="82" name="Group 82"/>
          <p:cNvGrpSpPr/>
          <p:nvPr/>
        </p:nvGrpSpPr>
        <p:grpSpPr>
          <a:xfrm>
            <a:off x="8390397" y="8362409"/>
            <a:ext cx="2255997" cy="538825"/>
            <a:chOff x="0" y="0"/>
            <a:chExt cx="2765016" cy="660400"/>
          </a:xfrm>
        </p:grpSpPr>
        <p:sp>
          <p:nvSpPr>
            <p:cNvPr id="83" name="Freeform 83"/>
            <p:cNvSpPr/>
            <p:nvPr/>
          </p:nvSpPr>
          <p:spPr>
            <a:xfrm>
              <a:off x="0" y="0"/>
              <a:ext cx="2765016" cy="660400"/>
            </a:xfrm>
            <a:custGeom>
              <a:avLst/>
              <a:gdLst/>
              <a:ahLst/>
              <a:cxnLst/>
              <a:rect l="l" t="t" r="r" b="b"/>
              <a:pathLst>
                <a:path w="2765016" h="660400">
                  <a:moveTo>
                    <a:pt x="2640556" y="660400"/>
                  </a:moveTo>
                  <a:lnTo>
                    <a:pt x="124460" y="660400"/>
                  </a:lnTo>
                  <a:cubicBezTo>
                    <a:pt x="55880" y="660400"/>
                    <a:pt x="0" y="604520"/>
                    <a:pt x="0" y="535940"/>
                  </a:cubicBezTo>
                  <a:lnTo>
                    <a:pt x="0" y="124460"/>
                  </a:lnTo>
                  <a:cubicBezTo>
                    <a:pt x="0" y="55880"/>
                    <a:pt x="55880" y="0"/>
                    <a:pt x="124460" y="0"/>
                  </a:cubicBezTo>
                  <a:lnTo>
                    <a:pt x="2640556" y="0"/>
                  </a:lnTo>
                  <a:cubicBezTo>
                    <a:pt x="2709136" y="0"/>
                    <a:pt x="2765016" y="55880"/>
                    <a:pt x="2765016" y="124460"/>
                  </a:cubicBezTo>
                  <a:lnTo>
                    <a:pt x="2765016" y="535940"/>
                  </a:lnTo>
                  <a:cubicBezTo>
                    <a:pt x="2765016" y="604520"/>
                    <a:pt x="2709136" y="660400"/>
                    <a:pt x="2640556" y="660400"/>
                  </a:cubicBezTo>
                  <a:close/>
                </a:path>
              </a:pathLst>
            </a:custGeom>
            <a:solidFill>
              <a:srgbClr val="960C22"/>
            </a:solidFill>
          </p:spPr>
        </p:sp>
      </p:grpSp>
      <p:sp>
        <p:nvSpPr>
          <p:cNvPr id="84" name="AutoShape 84"/>
          <p:cNvSpPr/>
          <p:nvPr/>
        </p:nvSpPr>
        <p:spPr>
          <a:xfrm flipV="1">
            <a:off x="12610782" y="7960586"/>
            <a:ext cx="0" cy="559348"/>
          </a:xfrm>
          <a:prstGeom prst="line">
            <a:avLst/>
          </a:prstGeom>
          <a:ln w="38100" cap="rnd">
            <a:solidFill>
              <a:srgbClr val="000000"/>
            </a:solidFill>
            <a:prstDash val="solid"/>
            <a:headEnd type="none" w="sm" len="sm"/>
            <a:tailEnd type="none" w="sm" len="sm"/>
          </a:ln>
        </p:spPr>
      </p:sp>
      <p:grpSp>
        <p:nvGrpSpPr>
          <p:cNvPr id="85" name="Group 85"/>
          <p:cNvGrpSpPr/>
          <p:nvPr/>
        </p:nvGrpSpPr>
        <p:grpSpPr>
          <a:xfrm>
            <a:off x="11381183" y="8362409"/>
            <a:ext cx="2255997" cy="538825"/>
            <a:chOff x="0" y="0"/>
            <a:chExt cx="2765016" cy="660400"/>
          </a:xfrm>
        </p:grpSpPr>
        <p:sp>
          <p:nvSpPr>
            <p:cNvPr id="86" name="Freeform 86"/>
            <p:cNvSpPr/>
            <p:nvPr/>
          </p:nvSpPr>
          <p:spPr>
            <a:xfrm>
              <a:off x="0" y="0"/>
              <a:ext cx="2765016" cy="660400"/>
            </a:xfrm>
            <a:custGeom>
              <a:avLst/>
              <a:gdLst/>
              <a:ahLst/>
              <a:cxnLst/>
              <a:rect l="l" t="t" r="r" b="b"/>
              <a:pathLst>
                <a:path w="2765016" h="660400">
                  <a:moveTo>
                    <a:pt x="2640556" y="660400"/>
                  </a:moveTo>
                  <a:lnTo>
                    <a:pt x="124460" y="660400"/>
                  </a:lnTo>
                  <a:cubicBezTo>
                    <a:pt x="55880" y="660400"/>
                    <a:pt x="0" y="604520"/>
                    <a:pt x="0" y="535940"/>
                  </a:cubicBezTo>
                  <a:lnTo>
                    <a:pt x="0" y="124460"/>
                  </a:lnTo>
                  <a:cubicBezTo>
                    <a:pt x="0" y="55880"/>
                    <a:pt x="55880" y="0"/>
                    <a:pt x="124460" y="0"/>
                  </a:cubicBezTo>
                  <a:lnTo>
                    <a:pt x="2640556" y="0"/>
                  </a:lnTo>
                  <a:cubicBezTo>
                    <a:pt x="2709136" y="0"/>
                    <a:pt x="2765016" y="55880"/>
                    <a:pt x="2765016" y="124460"/>
                  </a:cubicBezTo>
                  <a:lnTo>
                    <a:pt x="2765016" y="535940"/>
                  </a:lnTo>
                  <a:cubicBezTo>
                    <a:pt x="2765016" y="604520"/>
                    <a:pt x="2709136" y="660400"/>
                    <a:pt x="2640556" y="660400"/>
                  </a:cubicBezTo>
                  <a:close/>
                </a:path>
              </a:pathLst>
            </a:custGeom>
            <a:solidFill>
              <a:srgbClr val="960C22"/>
            </a:solidFill>
          </p:spPr>
        </p:sp>
      </p:grpSp>
      <p:sp>
        <p:nvSpPr>
          <p:cNvPr id="87" name="TextBox 87"/>
          <p:cNvSpPr txBox="1"/>
          <p:nvPr/>
        </p:nvSpPr>
        <p:spPr>
          <a:xfrm>
            <a:off x="2141348" y="8479422"/>
            <a:ext cx="2354621" cy="3048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ASSISTANT DIRECTOR</a:t>
            </a:r>
          </a:p>
        </p:txBody>
      </p:sp>
      <p:sp>
        <p:nvSpPr>
          <p:cNvPr id="88" name="TextBox 88"/>
          <p:cNvSpPr txBox="1"/>
          <p:nvPr/>
        </p:nvSpPr>
        <p:spPr>
          <a:xfrm>
            <a:off x="5214383" y="8479422"/>
            <a:ext cx="2354621" cy="3048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ASSISTANT DIRECTOR</a:t>
            </a:r>
          </a:p>
        </p:txBody>
      </p:sp>
      <p:sp>
        <p:nvSpPr>
          <p:cNvPr id="89" name="TextBox 89"/>
          <p:cNvSpPr txBox="1"/>
          <p:nvPr/>
        </p:nvSpPr>
        <p:spPr>
          <a:xfrm>
            <a:off x="8326358" y="8479422"/>
            <a:ext cx="2354621" cy="3048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ASSISTANT DIRECTOR</a:t>
            </a:r>
          </a:p>
        </p:txBody>
      </p:sp>
      <p:sp>
        <p:nvSpPr>
          <p:cNvPr id="90" name="TextBox 90"/>
          <p:cNvSpPr txBox="1"/>
          <p:nvPr/>
        </p:nvSpPr>
        <p:spPr>
          <a:xfrm>
            <a:off x="11357253" y="8498472"/>
            <a:ext cx="2354621" cy="304800"/>
          </a:xfrm>
          <a:prstGeom prst="rect">
            <a:avLst/>
          </a:prstGeom>
        </p:spPr>
        <p:txBody>
          <a:bodyPr lIns="0" tIns="0" rIns="0" bIns="0" rtlCol="0" anchor="t">
            <a:spAutoFit/>
          </a:bodyPr>
          <a:lstStyle/>
          <a:p>
            <a:pPr algn="ctr">
              <a:lnSpc>
                <a:spcPts val="2464"/>
              </a:lnSpc>
            </a:pPr>
            <a:r>
              <a:rPr lang="en-US" sz="2053" b="1">
                <a:solidFill>
                  <a:srgbClr val="FFF9D9"/>
                </a:solidFill>
                <a:latin typeface="Adirek Sans Ultra-Bold"/>
                <a:ea typeface="Adirek Sans Ultra-Bold"/>
                <a:cs typeface="Adirek Sans Ultra-Bold"/>
                <a:sym typeface="Adirek Sans Ultra-Bold"/>
              </a:rPr>
              <a:t>ASSISTANT DIRECTOR</a:t>
            </a:r>
          </a:p>
        </p:txBody>
      </p:sp>
      <p:grpSp>
        <p:nvGrpSpPr>
          <p:cNvPr id="91" name="Group 91"/>
          <p:cNvGrpSpPr/>
          <p:nvPr/>
        </p:nvGrpSpPr>
        <p:grpSpPr>
          <a:xfrm>
            <a:off x="8886456" y="9258300"/>
            <a:ext cx="2255997" cy="538825"/>
            <a:chOff x="0" y="0"/>
            <a:chExt cx="2765016" cy="660400"/>
          </a:xfrm>
        </p:grpSpPr>
        <p:sp>
          <p:nvSpPr>
            <p:cNvPr id="92" name="Freeform 92"/>
            <p:cNvSpPr/>
            <p:nvPr/>
          </p:nvSpPr>
          <p:spPr>
            <a:xfrm>
              <a:off x="0" y="0"/>
              <a:ext cx="2765016" cy="660400"/>
            </a:xfrm>
            <a:custGeom>
              <a:avLst/>
              <a:gdLst/>
              <a:ahLst/>
              <a:cxnLst/>
              <a:rect l="l" t="t" r="r" b="b"/>
              <a:pathLst>
                <a:path w="2765016" h="660400">
                  <a:moveTo>
                    <a:pt x="2640556" y="660400"/>
                  </a:moveTo>
                  <a:lnTo>
                    <a:pt x="124460" y="660400"/>
                  </a:lnTo>
                  <a:cubicBezTo>
                    <a:pt x="55880" y="660400"/>
                    <a:pt x="0" y="604520"/>
                    <a:pt x="0" y="535940"/>
                  </a:cubicBezTo>
                  <a:lnTo>
                    <a:pt x="0" y="124460"/>
                  </a:lnTo>
                  <a:cubicBezTo>
                    <a:pt x="0" y="55880"/>
                    <a:pt x="55880" y="0"/>
                    <a:pt x="124460" y="0"/>
                  </a:cubicBezTo>
                  <a:lnTo>
                    <a:pt x="2640556" y="0"/>
                  </a:lnTo>
                  <a:cubicBezTo>
                    <a:pt x="2709136" y="0"/>
                    <a:pt x="2765016" y="55880"/>
                    <a:pt x="2765016" y="124460"/>
                  </a:cubicBezTo>
                  <a:lnTo>
                    <a:pt x="2765016" y="535940"/>
                  </a:lnTo>
                  <a:cubicBezTo>
                    <a:pt x="2765016" y="604520"/>
                    <a:pt x="2709136" y="660400"/>
                    <a:pt x="2640556" y="660400"/>
                  </a:cubicBezTo>
                  <a:close/>
                </a:path>
              </a:pathLst>
            </a:custGeom>
            <a:solidFill>
              <a:srgbClr val="960C22"/>
            </a:solidFill>
          </p:spPr>
        </p:sp>
      </p:grpSp>
      <p:sp>
        <p:nvSpPr>
          <p:cNvPr id="93" name="TextBox 93"/>
          <p:cNvSpPr txBox="1"/>
          <p:nvPr/>
        </p:nvSpPr>
        <p:spPr>
          <a:xfrm>
            <a:off x="8271322" y="9410700"/>
            <a:ext cx="3495092" cy="301764"/>
          </a:xfrm>
          <a:prstGeom prst="rect">
            <a:avLst/>
          </a:prstGeom>
        </p:spPr>
        <p:txBody>
          <a:bodyPr lIns="0" tIns="0" rIns="0" bIns="0" rtlCol="0" anchor="t">
            <a:spAutoFit/>
          </a:bodyPr>
          <a:lstStyle/>
          <a:p>
            <a:pPr algn="ctr">
              <a:lnSpc>
                <a:spcPts val="1998"/>
              </a:lnSpc>
            </a:pPr>
            <a:r>
              <a:rPr lang="en-US" sz="1998" b="1">
                <a:solidFill>
                  <a:srgbClr val="FFF9D9"/>
                </a:solidFill>
                <a:latin typeface="Milo OT"/>
                <a:ea typeface="Milo OT"/>
                <a:cs typeface="Milo OT"/>
                <a:sym typeface="Milo OT"/>
              </a:rPr>
              <a:t>UNPAID POSITION</a:t>
            </a:r>
          </a:p>
        </p:txBody>
      </p:sp>
      <p:grpSp>
        <p:nvGrpSpPr>
          <p:cNvPr id="94" name="Group 94"/>
          <p:cNvGrpSpPr/>
          <p:nvPr/>
        </p:nvGrpSpPr>
        <p:grpSpPr>
          <a:xfrm>
            <a:off x="4145362" y="9186985"/>
            <a:ext cx="2255997" cy="538825"/>
            <a:chOff x="0" y="0"/>
            <a:chExt cx="2765016" cy="660400"/>
          </a:xfrm>
        </p:grpSpPr>
        <p:sp>
          <p:nvSpPr>
            <p:cNvPr id="95" name="Freeform 95"/>
            <p:cNvSpPr/>
            <p:nvPr/>
          </p:nvSpPr>
          <p:spPr>
            <a:xfrm>
              <a:off x="0" y="0"/>
              <a:ext cx="2765016" cy="660400"/>
            </a:xfrm>
            <a:custGeom>
              <a:avLst/>
              <a:gdLst/>
              <a:ahLst/>
              <a:cxnLst/>
              <a:rect l="l" t="t" r="r" b="b"/>
              <a:pathLst>
                <a:path w="2765016" h="660400">
                  <a:moveTo>
                    <a:pt x="2640556" y="660400"/>
                  </a:moveTo>
                  <a:lnTo>
                    <a:pt x="124460" y="660400"/>
                  </a:lnTo>
                  <a:cubicBezTo>
                    <a:pt x="55880" y="660400"/>
                    <a:pt x="0" y="604520"/>
                    <a:pt x="0" y="535940"/>
                  </a:cubicBezTo>
                  <a:lnTo>
                    <a:pt x="0" y="124460"/>
                  </a:lnTo>
                  <a:cubicBezTo>
                    <a:pt x="0" y="55880"/>
                    <a:pt x="55880" y="0"/>
                    <a:pt x="124460" y="0"/>
                  </a:cubicBezTo>
                  <a:lnTo>
                    <a:pt x="2640556" y="0"/>
                  </a:lnTo>
                  <a:cubicBezTo>
                    <a:pt x="2709136" y="0"/>
                    <a:pt x="2765016" y="55880"/>
                    <a:pt x="2765016" y="124460"/>
                  </a:cubicBezTo>
                  <a:lnTo>
                    <a:pt x="2765016" y="535940"/>
                  </a:lnTo>
                  <a:cubicBezTo>
                    <a:pt x="2765016" y="604520"/>
                    <a:pt x="2709136" y="660400"/>
                    <a:pt x="2640556" y="660400"/>
                  </a:cubicBezTo>
                  <a:close/>
                </a:path>
              </a:pathLst>
            </a:custGeom>
            <a:solidFill>
              <a:srgbClr val="000000"/>
            </a:solidFill>
          </p:spPr>
        </p:sp>
      </p:grpSp>
      <p:sp>
        <p:nvSpPr>
          <p:cNvPr id="96" name="TextBox 96"/>
          <p:cNvSpPr txBox="1"/>
          <p:nvPr/>
        </p:nvSpPr>
        <p:spPr>
          <a:xfrm>
            <a:off x="3525814" y="9305516"/>
            <a:ext cx="3495092" cy="301764"/>
          </a:xfrm>
          <a:prstGeom prst="rect">
            <a:avLst/>
          </a:prstGeom>
        </p:spPr>
        <p:txBody>
          <a:bodyPr lIns="0" tIns="0" rIns="0" bIns="0" rtlCol="0" anchor="t">
            <a:spAutoFit/>
          </a:bodyPr>
          <a:lstStyle/>
          <a:p>
            <a:pPr algn="ctr">
              <a:lnSpc>
                <a:spcPts val="1998"/>
              </a:lnSpc>
            </a:pPr>
            <a:r>
              <a:rPr lang="en-US" sz="1998" b="1">
                <a:solidFill>
                  <a:srgbClr val="FFF9D9"/>
                </a:solidFill>
                <a:latin typeface="Milo OT"/>
                <a:ea typeface="Milo OT"/>
                <a:cs typeface="Milo OT"/>
                <a:sym typeface="Milo OT"/>
              </a:rPr>
              <a:t>PAID POSITION</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358678" y="-306789"/>
            <a:ext cx="18646678" cy="4733455"/>
          </a:xfrm>
          <a:custGeom>
            <a:avLst/>
            <a:gdLst/>
            <a:ahLst/>
            <a:cxnLst/>
            <a:rect l="l" t="t" r="r" b="b"/>
            <a:pathLst>
              <a:path w="18646678" h="4733455">
                <a:moveTo>
                  <a:pt x="0" y="0"/>
                </a:moveTo>
                <a:lnTo>
                  <a:pt x="18646678" y="0"/>
                </a:lnTo>
                <a:lnTo>
                  <a:pt x="18646678" y="4733455"/>
                </a:lnTo>
                <a:lnTo>
                  <a:pt x="0" y="4733455"/>
                </a:lnTo>
                <a:lnTo>
                  <a:pt x="0" y="0"/>
                </a:lnTo>
                <a:close/>
              </a:path>
            </a:pathLst>
          </a:custGeom>
          <a:blipFill>
            <a:blip r:embed="rId3"/>
            <a:stretch>
              <a:fillRect t="-18938" b="-18938"/>
            </a:stretch>
          </a:blipFill>
        </p:spPr>
      </p:sp>
      <p:grpSp>
        <p:nvGrpSpPr>
          <p:cNvPr id="4" name="Group 4"/>
          <p:cNvGrpSpPr/>
          <p:nvPr/>
        </p:nvGrpSpPr>
        <p:grpSpPr>
          <a:xfrm rot="5400000">
            <a:off x="8608694" y="-4262913"/>
            <a:ext cx="1088513" cy="18288000"/>
            <a:chOff x="0" y="0"/>
            <a:chExt cx="286687" cy="4816593"/>
          </a:xfrm>
        </p:grpSpPr>
        <p:sp>
          <p:nvSpPr>
            <p:cNvPr id="5" name="Freeform 5"/>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182812" y="139045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49742" y="8777230"/>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579643" y="7044559"/>
            <a:ext cx="1383217" cy="1424162"/>
          </a:xfrm>
          <a:custGeom>
            <a:avLst/>
            <a:gdLst/>
            <a:ahLst/>
            <a:cxnLst/>
            <a:rect l="l" t="t" r="r" b="b"/>
            <a:pathLst>
              <a:path w="1383217" h="1424162">
                <a:moveTo>
                  <a:pt x="0" y="0"/>
                </a:moveTo>
                <a:lnTo>
                  <a:pt x="1383217" y="0"/>
                </a:lnTo>
                <a:lnTo>
                  <a:pt x="1383217" y="1424162"/>
                </a:lnTo>
                <a:lnTo>
                  <a:pt x="0" y="1424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4203612" y="6939801"/>
            <a:ext cx="1947753" cy="1633678"/>
          </a:xfrm>
          <a:custGeom>
            <a:avLst/>
            <a:gdLst/>
            <a:ahLst/>
            <a:cxnLst/>
            <a:rect l="l" t="t" r="r" b="b"/>
            <a:pathLst>
              <a:path w="1947753" h="1633678">
                <a:moveTo>
                  <a:pt x="0" y="0"/>
                </a:moveTo>
                <a:lnTo>
                  <a:pt x="1947753" y="0"/>
                </a:lnTo>
                <a:lnTo>
                  <a:pt x="1947753" y="1633678"/>
                </a:lnTo>
                <a:lnTo>
                  <a:pt x="0" y="16336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1263310" y="2532274"/>
            <a:ext cx="15402703" cy="1695867"/>
          </a:xfrm>
          <a:prstGeom prst="rect">
            <a:avLst/>
          </a:prstGeom>
        </p:spPr>
        <p:txBody>
          <a:bodyPr lIns="0" tIns="0" rIns="0" bIns="0" rtlCol="0" anchor="t">
            <a:spAutoFit/>
          </a:bodyPr>
          <a:lstStyle/>
          <a:p>
            <a:pPr algn="ctr">
              <a:lnSpc>
                <a:spcPts val="13774"/>
              </a:lnSpc>
            </a:pPr>
            <a:r>
              <a:rPr lang="en-US" sz="9981" spc="79">
                <a:solidFill>
                  <a:srgbClr val="FFFFFF"/>
                </a:solidFill>
                <a:latin typeface="Archivo Black"/>
                <a:ea typeface="Archivo Black"/>
                <a:cs typeface="Archivo Black"/>
                <a:sym typeface="Archivo Black"/>
              </a:rPr>
              <a:t>UNIT SUCCESSES/</a:t>
            </a:r>
          </a:p>
        </p:txBody>
      </p:sp>
      <p:sp>
        <p:nvSpPr>
          <p:cNvPr id="13" name="TextBox 13"/>
          <p:cNvSpPr txBox="1"/>
          <p:nvPr/>
        </p:nvSpPr>
        <p:spPr>
          <a:xfrm>
            <a:off x="1815503" y="4608043"/>
            <a:ext cx="14563253" cy="2255541"/>
          </a:xfrm>
          <a:prstGeom prst="rect">
            <a:avLst/>
          </a:prstGeom>
        </p:spPr>
        <p:txBody>
          <a:bodyPr lIns="0" tIns="0" rIns="0" bIns="0" rtlCol="0" anchor="t">
            <a:spAutoFit/>
          </a:bodyPr>
          <a:lstStyle/>
          <a:p>
            <a:pPr algn="ctr">
              <a:lnSpc>
                <a:spcPts val="18478"/>
              </a:lnSpc>
            </a:pPr>
            <a:r>
              <a:rPr lang="en-US" sz="13199" b="1" spc="1319">
                <a:solidFill>
                  <a:srgbClr val="000000"/>
                </a:solidFill>
                <a:latin typeface="Adirek Sans Ultra-Bold"/>
                <a:ea typeface="Adirek Sans Ultra-Bold"/>
                <a:cs typeface="Adirek Sans Ultra-Bold"/>
                <a:sym typeface="Adirek Sans Ultra-Bold"/>
              </a:rPr>
              <a:t>AND CHALLENGES</a:t>
            </a:r>
          </a:p>
        </p:txBody>
      </p:sp>
      <p:sp>
        <p:nvSpPr>
          <p:cNvPr id="14" name="TextBox 14"/>
          <p:cNvSpPr txBox="1"/>
          <p:nvPr/>
        </p:nvSpPr>
        <p:spPr>
          <a:xfrm>
            <a:off x="1876839" y="688658"/>
            <a:ext cx="14534322" cy="613410"/>
          </a:xfrm>
          <a:prstGeom prst="rect">
            <a:avLst/>
          </a:prstGeom>
        </p:spPr>
        <p:txBody>
          <a:bodyPr lIns="0" tIns="0" rIns="0" bIns="0" rtlCol="0" anchor="t">
            <a:spAutoFit/>
          </a:bodyPr>
          <a:lstStyle/>
          <a:p>
            <a:pPr algn="ctr">
              <a:lnSpc>
                <a:spcPts val="5040"/>
              </a:lnSpc>
            </a:pPr>
            <a:r>
              <a:rPr lang="en-US" sz="3600" b="1" spc="640">
                <a:solidFill>
                  <a:srgbClr val="FFFFFF"/>
                </a:solidFill>
                <a:latin typeface="Adirek Sans Medium"/>
                <a:ea typeface="Adirek Sans Medium"/>
                <a:cs typeface="Adirek Sans Medium"/>
                <a:sym typeface="Adirek Sans Medium"/>
              </a:rPr>
              <a:t>OCTOBER 21ST 2024 - OCTOBER 26TH 2024</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sp>
        <p:nvSpPr>
          <p:cNvPr id="3" name="Freeform 3"/>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465284" y="526229"/>
            <a:ext cx="15711352" cy="2639917"/>
            <a:chOff x="0" y="0"/>
            <a:chExt cx="1302568" cy="218865"/>
          </a:xfrm>
        </p:grpSpPr>
        <p:sp>
          <p:nvSpPr>
            <p:cNvPr id="5" name="Freeform 5"/>
            <p:cNvSpPr/>
            <p:nvPr/>
          </p:nvSpPr>
          <p:spPr>
            <a:xfrm>
              <a:off x="0" y="0"/>
              <a:ext cx="1302568" cy="218865"/>
            </a:xfrm>
            <a:custGeom>
              <a:avLst/>
              <a:gdLst/>
              <a:ahLst/>
              <a:cxnLst/>
              <a:rect l="l" t="t" r="r" b="b"/>
              <a:pathLst>
                <a:path w="1302568" h="218865">
                  <a:moveTo>
                    <a:pt x="1099368" y="0"/>
                  </a:moveTo>
                  <a:lnTo>
                    <a:pt x="0" y="0"/>
                  </a:lnTo>
                  <a:lnTo>
                    <a:pt x="203200" y="218865"/>
                  </a:lnTo>
                  <a:lnTo>
                    <a:pt x="1302568" y="218865"/>
                  </a:lnTo>
                  <a:lnTo>
                    <a:pt x="1099368" y="0"/>
                  </a:lnTo>
                  <a:close/>
                </a:path>
              </a:pathLst>
            </a:custGeom>
            <a:gradFill rotWithShape="1">
              <a:gsLst>
                <a:gs pos="0">
                  <a:srgbClr val="A20000">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101600" y="-19050"/>
              <a:ext cx="1099368"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a:off x="1725167" y="1028700"/>
            <a:ext cx="8426809" cy="2315280"/>
            <a:chOff x="0" y="0"/>
            <a:chExt cx="11235746" cy="3087040"/>
          </a:xfrm>
        </p:grpSpPr>
        <p:sp>
          <p:nvSpPr>
            <p:cNvPr id="8" name="TextBox 8"/>
            <p:cNvSpPr txBox="1"/>
            <p:nvPr/>
          </p:nvSpPr>
          <p:spPr>
            <a:xfrm>
              <a:off x="0" y="2718784"/>
              <a:ext cx="11235746" cy="368255"/>
            </a:xfrm>
            <a:prstGeom prst="rect">
              <a:avLst/>
            </a:prstGeom>
          </p:spPr>
          <p:txBody>
            <a:bodyPr lIns="0" tIns="0" rIns="0" bIns="0" rtlCol="0" anchor="t">
              <a:spAutoFit/>
            </a:bodyPr>
            <a:lstStyle/>
            <a:p>
              <a:pPr algn="ctr">
                <a:lnSpc>
                  <a:spcPts val="2309"/>
                </a:lnSpc>
              </a:pPr>
              <a:endParaRPr/>
            </a:p>
          </p:txBody>
        </p:sp>
        <p:sp>
          <p:nvSpPr>
            <p:cNvPr id="9" name="TextBox 9"/>
            <p:cNvSpPr txBox="1"/>
            <p:nvPr/>
          </p:nvSpPr>
          <p:spPr>
            <a:xfrm>
              <a:off x="0" y="-57150"/>
              <a:ext cx="11235746" cy="636203"/>
            </a:xfrm>
            <a:prstGeom prst="rect">
              <a:avLst/>
            </a:prstGeom>
          </p:spPr>
          <p:txBody>
            <a:bodyPr lIns="0" tIns="0" rIns="0" bIns="0" rtlCol="0" anchor="t">
              <a:spAutoFit/>
            </a:bodyPr>
            <a:lstStyle/>
            <a:p>
              <a:pPr algn="ctr">
                <a:lnSpc>
                  <a:spcPts val="3989"/>
                </a:lnSpc>
              </a:pPr>
              <a:endParaRPr/>
            </a:p>
          </p:txBody>
        </p:sp>
      </p:grpSp>
      <p:sp>
        <p:nvSpPr>
          <p:cNvPr id="10" name="Freeform 10"/>
          <p:cNvSpPr/>
          <p:nvPr/>
        </p:nvSpPr>
        <p:spPr>
          <a:xfrm>
            <a:off x="1182812" y="135429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829969" y="688658"/>
            <a:ext cx="14534322" cy="613410"/>
          </a:xfrm>
          <a:prstGeom prst="rect">
            <a:avLst/>
          </a:prstGeom>
        </p:spPr>
        <p:txBody>
          <a:bodyPr lIns="0" tIns="0" rIns="0" bIns="0" rtlCol="0" anchor="t">
            <a:spAutoFit/>
          </a:bodyPr>
          <a:lstStyle/>
          <a:p>
            <a:pPr algn="ctr">
              <a:lnSpc>
                <a:spcPts val="5040"/>
              </a:lnSpc>
            </a:pPr>
            <a:r>
              <a:rPr lang="en-US" sz="3600" b="1" spc="640">
                <a:solidFill>
                  <a:srgbClr val="000000"/>
                </a:solidFill>
                <a:latin typeface="Adirek Sans Bold"/>
                <a:ea typeface="Adirek Sans Bold"/>
                <a:cs typeface="Adirek Sans Bold"/>
                <a:sym typeface="Adirek Sans Bold"/>
              </a:rPr>
              <a:t> OCTOBER 21ST 2024 - OCTOBER 26TH 2024</a:t>
            </a:r>
          </a:p>
        </p:txBody>
      </p:sp>
      <p:grpSp>
        <p:nvGrpSpPr>
          <p:cNvPr id="12" name="Group 12"/>
          <p:cNvGrpSpPr/>
          <p:nvPr/>
        </p:nvGrpSpPr>
        <p:grpSpPr>
          <a:xfrm>
            <a:off x="1829969" y="3391605"/>
            <a:ext cx="3933463" cy="554580"/>
            <a:chOff x="0" y="0"/>
            <a:chExt cx="1035974" cy="146062"/>
          </a:xfrm>
        </p:grpSpPr>
        <p:sp>
          <p:nvSpPr>
            <p:cNvPr id="13" name="Freeform 13"/>
            <p:cNvSpPr/>
            <p:nvPr/>
          </p:nvSpPr>
          <p:spPr>
            <a:xfrm>
              <a:off x="0" y="0"/>
              <a:ext cx="1035974" cy="146062"/>
            </a:xfrm>
            <a:custGeom>
              <a:avLst/>
              <a:gdLst/>
              <a:ahLst/>
              <a:cxnLst/>
              <a:rect l="l" t="t" r="r" b="b"/>
              <a:pathLst>
                <a:path w="1035974" h="146062">
                  <a:moveTo>
                    <a:pt x="0" y="0"/>
                  </a:moveTo>
                  <a:lnTo>
                    <a:pt x="1035974" y="0"/>
                  </a:lnTo>
                  <a:lnTo>
                    <a:pt x="1035974" y="146062"/>
                  </a:lnTo>
                  <a:lnTo>
                    <a:pt x="0" y="146062"/>
                  </a:lnTo>
                  <a:close/>
                </a:path>
              </a:pathLst>
            </a:custGeom>
            <a:solidFill>
              <a:srgbClr val="000000"/>
            </a:solidFill>
          </p:spPr>
        </p:sp>
        <p:sp>
          <p:nvSpPr>
            <p:cNvPr id="14" name="TextBox 14"/>
            <p:cNvSpPr txBox="1"/>
            <p:nvPr/>
          </p:nvSpPr>
          <p:spPr>
            <a:xfrm>
              <a:off x="0" y="-19050"/>
              <a:ext cx="1035974" cy="165112"/>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ATTENDEE ENGAGEMENT</a:t>
              </a:r>
            </a:p>
          </p:txBody>
        </p:sp>
      </p:grpSp>
      <p:grpSp>
        <p:nvGrpSpPr>
          <p:cNvPr id="15" name="Group 15"/>
          <p:cNvGrpSpPr/>
          <p:nvPr/>
        </p:nvGrpSpPr>
        <p:grpSpPr>
          <a:xfrm>
            <a:off x="1725167" y="6138981"/>
            <a:ext cx="3928995" cy="507624"/>
            <a:chOff x="0" y="0"/>
            <a:chExt cx="1034797" cy="133695"/>
          </a:xfrm>
        </p:grpSpPr>
        <p:sp>
          <p:nvSpPr>
            <p:cNvPr id="16" name="Freeform 16"/>
            <p:cNvSpPr/>
            <p:nvPr/>
          </p:nvSpPr>
          <p:spPr>
            <a:xfrm>
              <a:off x="0" y="0"/>
              <a:ext cx="1034797" cy="133695"/>
            </a:xfrm>
            <a:custGeom>
              <a:avLst/>
              <a:gdLst/>
              <a:ahLst/>
              <a:cxnLst/>
              <a:rect l="l" t="t" r="r" b="b"/>
              <a:pathLst>
                <a:path w="1034797" h="133695">
                  <a:moveTo>
                    <a:pt x="0" y="0"/>
                  </a:moveTo>
                  <a:lnTo>
                    <a:pt x="1034797" y="0"/>
                  </a:lnTo>
                  <a:lnTo>
                    <a:pt x="1034797" y="133695"/>
                  </a:lnTo>
                  <a:lnTo>
                    <a:pt x="0" y="133695"/>
                  </a:lnTo>
                  <a:close/>
                </a:path>
              </a:pathLst>
            </a:custGeom>
            <a:solidFill>
              <a:srgbClr val="000000"/>
            </a:solidFill>
          </p:spPr>
        </p:sp>
        <p:sp>
          <p:nvSpPr>
            <p:cNvPr id="17" name="TextBox 17"/>
            <p:cNvSpPr txBox="1"/>
            <p:nvPr/>
          </p:nvSpPr>
          <p:spPr>
            <a:xfrm>
              <a:off x="0" y="-19050"/>
              <a:ext cx="1034797" cy="152745"/>
            </a:xfrm>
            <a:prstGeom prst="rect">
              <a:avLst/>
            </a:prstGeom>
          </p:spPr>
          <p:txBody>
            <a:bodyPr lIns="50800" tIns="50800" rIns="50800" bIns="50800" rtlCol="0" anchor="ctr"/>
            <a:lstStyle/>
            <a:p>
              <a:pPr algn="ctr">
                <a:lnSpc>
                  <a:spcPts val="2859"/>
                </a:lnSpc>
              </a:pPr>
              <a:r>
                <a:rPr lang="en-US" sz="2199">
                  <a:solidFill>
                    <a:srgbClr val="FFFFFF"/>
                  </a:solidFill>
                  <a:latin typeface="Montserrat Classic"/>
                  <a:ea typeface="Montserrat Classic"/>
                  <a:cs typeface="Montserrat Classic"/>
                  <a:sym typeface="Montserrat Classic"/>
                </a:rPr>
                <a:t>COLLABORATIONS</a:t>
              </a:r>
            </a:p>
          </p:txBody>
        </p:sp>
      </p:grpSp>
      <p:sp>
        <p:nvSpPr>
          <p:cNvPr id="18" name="TextBox 18"/>
          <p:cNvSpPr txBox="1"/>
          <p:nvPr/>
        </p:nvSpPr>
        <p:spPr>
          <a:xfrm>
            <a:off x="1725167" y="6846629"/>
            <a:ext cx="11693282" cy="2352929"/>
          </a:xfrm>
          <a:prstGeom prst="rect">
            <a:avLst/>
          </a:prstGeom>
        </p:spPr>
        <p:txBody>
          <a:bodyPr lIns="0" tIns="0" rIns="0" bIns="0" rtlCol="0" anchor="t">
            <a:spAutoFit/>
          </a:bodyPr>
          <a:lstStyle/>
          <a:p>
            <a:pPr marL="483617" lvl="1" indent="-241808" algn="l">
              <a:lnSpc>
                <a:spcPts val="3136"/>
              </a:lnSpc>
              <a:buFont typeface="Arial"/>
              <a:buChar char="•"/>
            </a:pPr>
            <a:r>
              <a:rPr lang="en-US" sz="2240" b="1">
                <a:solidFill>
                  <a:srgbClr val="131211"/>
                </a:solidFill>
                <a:latin typeface="Poppins Medium"/>
                <a:ea typeface="Poppins Medium"/>
                <a:cs typeface="Poppins Medium"/>
                <a:sym typeface="Poppins Medium"/>
              </a:rPr>
              <a:t>New and strengthened collaborations with other University Sponsored Organizations. </a:t>
            </a:r>
          </a:p>
          <a:p>
            <a:pPr marL="483617" lvl="1" indent="-241808" algn="l">
              <a:lnSpc>
                <a:spcPts val="3136"/>
              </a:lnSpc>
              <a:buFont typeface="Arial"/>
              <a:buChar char="•"/>
            </a:pPr>
            <a:r>
              <a:rPr lang="en-US" sz="2240" b="1">
                <a:solidFill>
                  <a:srgbClr val="131211"/>
                </a:solidFill>
                <a:latin typeface="Poppins Medium"/>
                <a:ea typeface="Poppins Medium"/>
                <a:cs typeface="Poppins Medium"/>
                <a:sym typeface="Poppins Medium"/>
              </a:rPr>
              <a:t>Spirit Team interests and engagement increased within our Registered Student Organizations and Greek Life. </a:t>
            </a:r>
          </a:p>
          <a:p>
            <a:pPr algn="l">
              <a:lnSpc>
                <a:spcPts val="3136"/>
              </a:lnSpc>
            </a:pPr>
            <a:endParaRPr lang="en-US" sz="2240" b="1">
              <a:solidFill>
                <a:srgbClr val="131211"/>
              </a:solidFill>
              <a:latin typeface="Poppins Medium"/>
              <a:ea typeface="Poppins Medium"/>
              <a:cs typeface="Poppins Medium"/>
              <a:sym typeface="Poppins Medium"/>
            </a:endParaRPr>
          </a:p>
          <a:p>
            <a:pPr algn="l">
              <a:lnSpc>
                <a:spcPts val="3136"/>
              </a:lnSpc>
            </a:pPr>
            <a:endParaRPr lang="en-US" sz="2240" b="1">
              <a:solidFill>
                <a:srgbClr val="131211"/>
              </a:solidFill>
              <a:latin typeface="Poppins Medium"/>
              <a:ea typeface="Poppins Medium"/>
              <a:cs typeface="Poppins Medium"/>
              <a:sym typeface="Poppins Medium"/>
            </a:endParaRPr>
          </a:p>
        </p:txBody>
      </p:sp>
      <p:sp>
        <p:nvSpPr>
          <p:cNvPr id="19" name="TextBox 19"/>
          <p:cNvSpPr txBox="1"/>
          <p:nvPr/>
        </p:nvSpPr>
        <p:spPr>
          <a:xfrm>
            <a:off x="1829969" y="4128969"/>
            <a:ext cx="11588480" cy="1962387"/>
          </a:xfrm>
          <a:prstGeom prst="rect">
            <a:avLst/>
          </a:prstGeom>
        </p:spPr>
        <p:txBody>
          <a:bodyPr lIns="0" tIns="0" rIns="0" bIns="0" rtlCol="0" anchor="t">
            <a:spAutoFit/>
          </a:bodyPr>
          <a:lstStyle/>
          <a:p>
            <a:pPr marL="483764" lvl="1" indent="-241882" algn="l">
              <a:lnSpc>
                <a:spcPts val="3136"/>
              </a:lnSpc>
              <a:buFont typeface="Arial"/>
              <a:buChar char="•"/>
            </a:pPr>
            <a:r>
              <a:rPr lang="en-US" sz="2240" b="1">
                <a:solidFill>
                  <a:srgbClr val="131211"/>
                </a:solidFill>
                <a:latin typeface="Poppins Medium"/>
                <a:ea typeface="Poppins Medium"/>
                <a:cs typeface="Poppins Medium"/>
                <a:sym typeface="Poppins Medium"/>
              </a:rPr>
              <a:t>Activities were available to anyone who attended, not just those who participated in our spirit teams</a:t>
            </a:r>
          </a:p>
          <a:p>
            <a:pPr marL="483764" lvl="1" indent="-241882" algn="l">
              <a:lnSpc>
                <a:spcPts val="3136"/>
              </a:lnSpc>
              <a:buFont typeface="Arial"/>
              <a:buChar char="•"/>
            </a:pPr>
            <a:r>
              <a:rPr lang="en-US" sz="2240" b="1">
                <a:solidFill>
                  <a:srgbClr val="131211"/>
                </a:solidFill>
                <a:latin typeface="Poppins Medium"/>
                <a:ea typeface="Poppins Medium"/>
                <a:cs typeface="Poppins Medium"/>
                <a:sym typeface="Poppins Medium"/>
              </a:rPr>
              <a:t>Attendance has increased throughout the years with events such as bed races, kick-off, and our early Tuesday events </a:t>
            </a:r>
          </a:p>
          <a:p>
            <a:pPr algn="l">
              <a:lnSpc>
                <a:spcPts val="3136"/>
              </a:lnSpc>
            </a:pPr>
            <a:endParaRPr lang="en-US" sz="2240" b="1">
              <a:solidFill>
                <a:srgbClr val="131211"/>
              </a:solidFill>
              <a:latin typeface="Poppins Medium"/>
              <a:ea typeface="Poppins Medium"/>
              <a:cs typeface="Poppins Medium"/>
              <a:sym typeface="Poppins Medium"/>
            </a:endParaRPr>
          </a:p>
        </p:txBody>
      </p:sp>
      <p:sp>
        <p:nvSpPr>
          <p:cNvPr id="20" name="TextBox 20"/>
          <p:cNvSpPr txBox="1"/>
          <p:nvPr/>
        </p:nvSpPr>
        <p:spPr>
          <a:xfrm>
            <a:off x="3644110" y="1852264"/>
            <a:ext cx="10906040" cy="815441"/>
          </a:xfrm>
          <a:prstGeom prst="rect">
            <a:avLst/>
          </a:prstGeom>
        </p:spPr>
        <p:txBody>
          <a:bodyPr lIns="0" tIns="0" rIns="0" bIns="0" rtlCol="0" anchor="t">
            <a:spAutoFit/>
          </a:bodyPr>
          <a:lstStyle/>
          <a:p>
            <a:pPr marL="0" lvl="0" indent="0" algn="ctr">
              <a:lnSpc>
                <a:spcPts val="6548"/>
              </a:lnSpc>
              <a:spcBef>
                <a:spcPct val="0"/>
              </a:spcBef>
            </a:pPr>
            <a:r>
              <a:rPr lang="en-US" sz="4745" spc="37">
                <a:solidFill>
                  <a:srgbClr val="010101"/>
                </a:solidFill>
                <a:latin typeface="Archivo Black"/>
                <a:ea typeface="Archivo Black"/>
                <a:cs typeface="Archivo Black"/>
                <a:sym typeface="Archivo Black"/>
              </a:rPr>
              <a:t>SUCCESSES</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sp>
      <p:grpSp>
        <p:nvGrpSpPr>
          <p:cNvPr id="3" name="Group 3"/>
          <p:cNvGrpSpPr/>
          <p:nvPr/>
        </p:nvGrpSpPr>
        <p:grpSpPr>
          <a:xfrm>
            <a:off x="-2465284" y="526229"/>
            <a:ext cx="15711352" cy="2639917"/>
            <a:chOff x="0" y="0"/>
            <a:chExt cx="1302568" cy="218865"/>
          </a:xfrm>
        </p:grpSpPr>
        <p:sp>
          <p:nvSpPr>
            <p:cNvPr id="4" name="Freeform 4"/>
            <p:cNvSpPr/>
            <p:nvPr/>
          </p:nvSpPr>
          <p:spPr>
            <a:xfrm>
              <a:off x="0" y="0"/>
              <a:ext cx="1302568" cy="218865"/>
            </a:xfrm>
            <a:custGeom>
              <a:avLst/>
              <a:gdLst/>
              <a:ahLst/>
              <a:cxnLst/>
              <a:rect l="l" t="t" r="r" b="b"/>
              <a:pathLst>
                <a:path w="1302568" h="218865">
                  <a:moveTo>
                    <a:pt x="1099368" y="0"/>
                  </a:moveTo>
                  <a:lnTo>
                    <a:pt x="0" y="0"/>
                  </a:lnTo>
                  <a:lnTo>
                    <a:pt x="203200" y="218865"/>
                  </a:lnTo>
                  <a:lnTo>
                    <a:pt x="1302568" y="218865"/>
                  </a:lnTo>
                  <a:lnTo>
                    <a:pt x="1099368" y="0"/>
                  </a:lnTo>
                  <a:close/>
                </a:path>
              </a:pathLst>
            </a:custGeom>
            <a:gradFill rotWithShape="1">
              <a:gsLst>
                <a:gs pos="0">
                  <a:srgbClr val="A20000">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5" name="TextBox 5"/>
            <p:cNvSpPr txBox="1"/>
            <p:nvPr/>
          </p:nvSpPr>
          <p:spPr>
            <a:xfrm>
              <a:off x="101600" y="-19050"/>
              <a:ext cx="1099368"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934960" y="162810"/>
            <a:ext cx="16324340" cy="9549739"/>
          </a:xfrm>
          <a:custGeom>
            <a:avLst/>
            <a:gdLst/>
            <a:ahLst/>
            <a:cxnLst/>
            <a:rect l="l" t="t" r="r" b="b"/>
            <a:pathLst>
              <a:path w="16324340" h="9549739">
                <a:moveTo>
                  <a:pt x="0" y="0"/>
                </a:moveTo>
                <a:lnTo>
                  <a:pt x="16324340" y="0"/>
                </a:lnTo>
                <a:lnTo>
                  <a:pt x="16324340" y="9549739"/>
                </a:lnTo>
                <a:lnTo>
                  <a:pt x="0" y="95497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725167" y="1028700"/>
            <a:ext cx="8426809" cy="2315280"/>
            <a:chOff x="0" y="0"/>
            <a:chExt cx="11235746" cy="3087040"/>
          </a:xfrm>
        </p:grpSpPr>
        <p:sp>
          <p:nvSpPr>
            <p:cNvPr id="8" name="TextBox 8"/>
            <p:cNvSpPr txBox="1"/>
            <p:nvPr/>
          </p:nvSpPr>
          <p:spPr>
            <a:xfrm>
              <a:off x="0" y="2718784"/>
              <a:ext cx="11235746" cy="368255"/>
            </a:xfrm>
            <a:prstGeom prst="rect">
              <a:avLst/>
            </a:prstGeom>
          </p:spPr>
          <p:txBody>
            <a:bodyPr lIns="0" tIns="0" rIns="0" bIns="0" rtlCol="0" anchor="t">
              <a:spAutoFit/>
            </a:bodyPr>
            <a:lstStyle/>
            <a:p>
              <a:pPr algn="ctr">
                <a:lnSpc>
                  <a:spcPts val="2309"/>
                </a:lnSpc>
              </a:pPr>
              <a:endParaRPr/>
            </a:p>
          </p:txBody>
        </p:sp>
        <p:sp>
          <p:nvSpPr>
            <p:cNvPr id="9" name="TextBox 9"/>
            <p:cNvSpPr txBox="1"/>
            <p:nvPr/>
          </p:nvSpPr>
          <p:spPr>
            <a:xfrm>
              <a:off x="0" y="-57150"/>
              <a:ext cx="11235746" cy="636203"/>
            </a:xfrm>
            <a:prstGeom prst="rect">
              <a:avLst/>
            </a:prstGeom>
          </p:spPr>
          <p:txBody>
            <a:bodyPr lIns="0" tIns="0" rIns="0" bIns="0" rtlCol="0" anchor="t">
              <a:spAutoFit/>
            </a:bodyPr>
            <a:lstStyle/>
            <a:p>
              <a:pPr algn="ctr">
                <a:lnSpc>
                  <a:spcPts val="3989"/>
                </a:lnSpc>
              </a:pPr>
              <a:endParaRPr/>
            </a:p>
          </p:txBody>
        </p:sp>
      </p:grpSp>
      <p:sp>
        <p:nvSpPr>
          <p:cNvPr id="10" name="Freeform 10"/>
          <p:cNvSpPr/>
          <p:nvPr/>
        </p:nvSpPr>
        <p:spPr>
          <a:xfrm>
            <a:off x="1182812" y="1354297"/>
            <a:ext cx="16076488" cy="281339"/>
          </a:xfrm>
          <a:custGeom>
            <a:avLst/>
            <a:gdLst/>
            <a:ahLst/>
            <a:cxnLst/>
            <a:rect l="l" t="t" r="r" b="b"/>
            <a:pathLst>
              <a:path w="16076488" h="281339">
                <a:moveTo>
                  <a:pt x="0" y="0"/>
                </a:moveTo>
                <a:lnTo>
                  <a:pt x="16076488" y="0"/>
                </a:lnTo>
                <a:lnTo>
                  <a:pt x="16076488" y="281339"/>
                </a:lnTo>
                <a:lnTo>
                  <a:pt x="0" y="2813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930455" y="2982030"/>
            <a:ext cx="10333350" cy="6124542"/>
          </a:xfrm>
          <a:custGeom>
            <a:avLst/>
            <a:gdLst/>
            <a:ahLst/>
            <a:cxnLst/>
            <a:rect l="l" t="t" r="r" b="b"/>
            <a:pathLst>
              <a:path w="10333350" h="6124542">
                <a:moveTo>
                  <a:pt x="0" y="0"/>
                </a:moveTo>
                <a:lnTo>
                  <a:pt x="10333350" y="0"/>
                </a:lnTo>
                <a:lnTo>
                  <a:pt x="10333350" y="6124541"/>
                </a:lnTo>
                <a:lnTo>
                  <a:pt x="0" y="6124541"/>
                </a:lnTo>
                <a:lnTo>
                  <a:pt x="0" y="0"/>
                </a:lnTo>
                <a:close/>
              </a:path>
            </a:pathLst>
          </a:custGeom>
          <a:blipFill>
            <a:blip r:embed="rId7"/>
            <a:stretch>
              <a:fillRect l="-8924" t="-7228" r="-11171" b="-11019"/>
            </a:stretch>
          </a:blipFill>
        </p:spPr>
      </p:sp>
      <p:sp>
        <p:nvSpPr>
          <p:cNvPr id="12" name="TextBox 12"/>
          <p:cNvSpPr txBox="1"/>
          <p:nvPr/>
        </p:nvSpPr>
        <p:spPr>
          <a:xfrm>
            <a:off x="1829969" y="688658"/>
            <a:ext cx="14534322" cy="613410"/>
          </a:xfrm>
          <a:prstGeom prst="rect">
            <a:avLst/>
          </a:prstGeom>
        </p:spPr>
        <p:txBody>
          <a:bodyPr lIns="0" tIns="0" rIns="0" bIns="0" rtlCol="0" anchor="t">
            <a:spAutoFit/>
          </a:bodyPr>
          <a:lstStyle/>
          <a:p>
            <a:pPr algn="ctr">
              <a:lnSpc>
                <a:spcPts val="5040"/>
              </a:lnSpc>
            </a:pPr>
            <a:r>
              <a:rPr lang="en-US" sz="3600" b="1" spc="640">
                <a:solidFill>
                  <a:srgbClr val="000000"/>
                </a:solidFill>
                <a:latin typeface="Adirek Sans Bold"/>
                <a:ea typeface="Adirek Sans Bold"/>
                <a:cs typeface="Adirek Sans Bold"/>
                <a:sym typeface="Adirek Sans Bold"/>
              </a:rPr>
              <a:t> OCTOBER 21ST 2024 - OCTOBER 26TH 2024</a:t>
            </a:r>
          </a:p>
        </p:txBody>
      </p:sp>
      <p:sp>
        <p:nvSpPr>
          <p:cNvPr id="13" name="TextBox 13"/>
          <p:cNvSpPr txBox="1"/>
          <p:nvPr/>
        </p:nvSpPr>
        <p:spPr>
          <a:xfrm>
            <a:off x="3644110" y="1852264"/>
            <a:ext cx="10906040" cy="815441"/>
          </a:xfrm>
          <a:prstGeom prst="rect">
            <a:avLst/>
          </a:prstGeom>
        </p:spPr>
        <p:txBody>
          <a:bodyPr lIns="0" tIns="0" rIns="0" bIns="0" rtlCol="0" anchor="t">
            <a:spAutoFit/>
          </a:bodyPr>
          <a:lstStyle/>
          <a:p>
            <a:pPr marL="0" lvl="0" indent="0" algn="ctr">
              <a:lnSpc>
                <a:spcPts val="6548"/>
              </a:lnSpc>
              <a:spcBef>
                <a:spcPct val="0"/>
              </a:spcBef>
            </a:pPr>
            <a:r>
              <a:rPr lang="en-US" sz="4745" spc="37">
                <a:solidFill>
                  <a:srgbClr val="010101"/>
                </a:solidFill>
                <a:latin typeface="Archivo Black"/>
                <a:ea typeface="Archivo Black"/>
                <a:cs typeface="Archivo Black"/>
                <a:sym typeface="Archivo Black"/>
              </a:rPr>
              <a:t>SUCCESSES</a:t>
            </a: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2CC43A5283D4FBA70E9D123103D21" ma:contentTypeVersion="4" ma:contentTypeDescription="Create a new document." ma:contentTypeScope="" ma:versionID="a868aa9447704c3372526349aa8d7376">
  <xsd:schema xmlns:xsd="http://www.w3.org/2001/XMLSchema" xmlns:xs="http://www.w3.org/2001/XMLSchema" xmlns:p="http://schemas.microsoft.com/office/2006/metadata/properties" xmlns:ns2="723960ee-7667-4c32-a824-0ffb9f3b2830" targetNamespace="http://schemas.microsoft.com/office/2006/metadata/properties" ma:root="true" ma:fieldsID="7fe557265c9cb3a81588bc86f54755f7" ns2:_="">
    <xsd:import namespace="723960ee-7667-4c32-a824-0ffb9f3b28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3960ee-7667-4c32-a824-0ffb9f3b28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94AE6F-03CF-434E-A377-D87E883798B7}"/>
</file>

<file path=customXml/itemProps2.xml><?xml version="1.0" encoding="utf-8"?>
<ds:datastoreItem xmlns:ds="http://schemas.openxmlformats.org/officeDocument/2006/customXml" ds:itemID="{119AA744-3B41-4485-A889-6EBEBE5698EB}"/>
</file>

<file path=customXml/itemProps3.xml><?xml version="1.0" encoding="utf-8"?>
<ds:datastoreItem xmlns:ds="http://schemas.openxmlformats.org/officeDocument/2006/customXml" ds:itemID="{2B826EAD-3B94-4A3E-9C48-BF6B3CAEC36A}"/>
</file>

<file path=docProps/app.xml><?xml version="1.0" encoding="utf-8"?>
<Properties xmlns="http://schemas.openxmlformats.org/officeDocument/2006/extended-properties" xmlns:vt="http://schemas.openxmlformats.org/officeDocument/2006/docPropsVTypes">
  <TotalTime>3</TotalTime>
  <Words>1025</Words>
  <Application>Microsoft Office PowerPoint</Application>
  <PresentationFormat>Custom</PresentationFormat>
  <Paragraphs>194</Paragraphs>
  <Slides>21</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21</vt:i4>
      </vt:variant>
    </vt:vector>
  </HeadingPairs>
  <TitlesOfParts>
    <vt:vector size="38" baseType="lpstr">
      <vt:lpstr>Poppins Medium</vt:lpstr>
      <vt:lpstr>Montserrat Classic</vt:lpstr>
      <vt:lpstr>Archivo Black</vt:lpstr>
      <vt:lpstr>Calibri</vt:lpstr>
      <vt:lpstr>Open Sauce</vt:lpstr>
      <vt:lpstr>League Spartan</vt:lpstr>
      <vt:lpstr>Adirek Sans Bold</vt:lpstr>
      <vt:lpstr>Adirek Sans Medium</vt:lpstr>
      <vt:lpstr>Open Sans Bold</vt:lpstr>
      <vt:lpstr>Open Sans</vt:lpstr>
      <vt:lpstr>Arial</vt:lpstr>
      <vt:lpstr>Open Sauce Bold</vt:lpstr>
      <vt:lpstr>Milo OT</vt:lpstr>
      <vt:lpstr>Montserrat Classic Bold</vt:lpstr>
      <vt:lpstr>Poppins Semi-Bold</vt:lpstr>
      <vt:lpstr>Adirek Sans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 SFAC FY26</dc:title>
  <dc:creator>Homecoming Board Vice Chair</dc:creator>
  <cp:lastModifiedBy>Homecoming Board Vice Chair</cp:lastModifiedBy>
  <cp:revision>2</cp:revision>
  <dcterms:created xsi:type="dcterms:W3CDTF">2006-08-16T00:00:00Z</dcterms:created>
  <dcterms:modified xsi:type="dcterms:W3CDTF">2024-10-18T14:31:50Z</dcterms:modified>
  <dc:identifier>DAGTGvmHSPQ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0x0101006DF2CC43A5283D4FBA70E9D123103D21</vt:lpwstr>
  </property>
</Properties>
</file>