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Crimson 1" panose="020B0604020202020204" charset="0"/>
      <p:regular r:id="rId37"/>
    </p:embeddedFont>
    <p:embeddedFont>
      <p:font typeface="Crimson 2" panose="020B0604020202020204" charset="0"/>
      <p:regular r:id="rId38"/>
    </p:embeddedFont>
    <p:embeddedFont>
      <p:font typeface="Crimson 3" panose="020B0604020202020204" charset="0"/>
      <p:regular r:id="rId39"/>
    </p:embeddedFont>
    <p:embeddedFont>
      <p:font typeface="Crimson 4" panose="020B0604020202020204" charset="0"/>
      <p:regular r:id="rId40"/>
    </p:embeddedFont>
    <p:embeddedFont>
      <p:font typeface="Crimson 5" panose="020B0604020202020204" charset="0"/>
      <p:regular r:id="rId41"/>
    </p:embeddedFont>
    <p:embeddedFont>
      <p:font typeface="Lovelo Line Bold" panose="020B0604020202020204" charset="0"/>
      <p:regular r:id="rId42"/>
    </p:embeddedFont>
    <p:embeddedFont>
      <p:font typeface="Milo OT 1" panose="020B0604020202020204" charset="0"/>
      <p:regular r:id="rId43"/>
    </p:embeddedFont>
    <p:embeddedFont>
      <p:font typeface="Milo OT 2" panose="020B0604020202020204" charset="0"/>
      <p:regular r:id="rId44"/>
    </p:embeddedFont>
    <p:embeddedFont>
      <p:font typeface="Milo OT 3" panose="020B0604020202020204" charset="0"/>
      <p:regular r:id="rId45"/>
    </p:embeddedFont>
    <p:embeddedFont>
      <p:font typeface="Milo OT 4" panose="020B0604020202020204" charset="0"/>
      <p:regular r:id="rId46"/>
    </p:embeddedFont>
    <p:embeddedFont>
      <p:font typeface="Montserrat Thin" panose="00000300000000000000" pitchFamily="2" charset="0"/>
      <p:regular r:id="rId47"/>
    </p:embeddedFont>
    <p:embeddedFont>
      <p:font typeface="The Seasons"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1.jpeg"/><Relationship Id="rId3" Type="http://schemas.openxmlformats.org/officeDocument/2006/relationships/image" Target="../media/image65.jpeg"/><Relationship Id="rId7" Type="http://schemas.openxmlformats.org/officeDocument/2006/relationships/image" Target="../media/image7.jpeg"/><Relationship Id="rId12" Type="http://schemas.openxmlformats.org/officeDocument/2006/relationships/image" Target="../media/image6.jpeg"/><Relationship Id="rId17" Type="http://schemas.openxmlformats.org/officeDocument/2006/relationships/image" Target="../media/image5.jpeg"/><Relationship Id="rId2" Type="http://schemas.openxmlformats.org/officeDocument/2006/relationships/image" Target="../media/image64.jpeg"/><Relationship Id="rId16"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70.jpeg"/><Relationship Id="rId5" Type="http://schemas.openxmlformats.org/officeDocument/2006/relationships/image" Target="../media/image4.jpeg"/><Relationship Id="rId15" Type="http://schemas.openxmlformats.org/officeDocument/2006/relationships/image" Target="../media/image72.jpeg"/><Relationship Id="rId10" Type="http://schemas.openxmlformats.org/officeDocument/2006/relationships/image" Target="../media/image69.jpeg"/><Relationship Id="rId4" Type="http://schemas.openxmlformats.org/officeDocument/2006/relationships/image" Target="../media/image66.jpeg"/><Relationship Id="rId9" Type="http://schemas.openxmlformats.org/officeDocument/2006/relationships/image" Target="../media/image68.jpeg"/><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485338" y="37726"/>
            <a:ext cx="15317323" cy="10211549"/>
          </a:xfrm>
          <a:custGeom>
            <a:avLst/>
            <a:gdLst/>
            <a:ahLst/>
            <a:cxnLst/>
            <a:rect l="l" t="t" r="r" b="b"/>
            <a:pathLst>
              <a:path w="15317323" h="10211549">
                <a:moveTo>
                  <a:pt x="0" y="0"/>
                </a:moveTo>
                <a:lnTo>
                  <a:pt x="15317324" y="0"/>
                </a:lnTo>
                <a:lnTo>
                  <a:pt x="15317324" y="10211548"/>
                </a:lnTo>
                <a:lnTo>
                  <a:pt x="0" y="10211548"/>
                </a:lnTo>
                <a:lnTo>
                  <a:pt x="0" y="0"/>
                </a:lnTo>
                <a:close/>
              </a:path>
            </a:pathLst>
          </a:custGeom>
          <a:blipFill>
            <a:blip r:embed="rId2">
              <a:alphaModFix amt="36000"/>
            </a:blip>
            <a:stretch>
              <a:fillRect/>
            </a:stretch>
          </a:blipFill>
        </p:spPr>
      </p:sp>
      <p:sp>
        <p:nvSpPr>
          <p:cNvPr id="3" name="TextBox 3"/>
          <p:cNvSpPr txBox="1"/>
          <p:nvPr/>
        </p:nvSpPr>
        <p:spPr>
          <a:xfrm>
            <a:off x="2722982" y="6365368"/>
            <a:ext cx="13036743" cy="2503518"/>
          </a:xfrm>
          <a:prstGeom prst="rect">
            <a:avLst/>
          </a:prstGeom>
        </p:spPr>
        <p:txBody>
          <a:bodyPr lIns="0" tIns="0" rIns="0" bIns="0" rtlCol="0" anchor="t">
            <a:spAutoFit/>
          </a:bodyPr>
          <a:lstStyle/>
          <a:p>
            <a:pPr algn="ctr">
              <a:lnSpc>
                <a:spcPts val="17991"/>
              </a:lnSpc>
            </a:pPr>
            <a:r>
              <a:rPr lang="en-US" sz="20919" spc="2614">
                <a:solidFill>
                  <a:srgbClr val="C8102E"/>
                </a:solidFill>
                <a:latin typeface="The Seasons"/>
                <a:ea typeface="The Seasons"/>
                <a:cs typeface="The Seasons"/>
                <a:sym typeface="The Seasons"/>
              </a:rPr>
              <a:t>Board</a:t>
            </a:r>
          </a:p>
        </p:txBody>
      </p:sp>
      <p:sp>
        <p:nvSpPr>
          <p:cNvPr id="4" name="Freeform 4"/>
          <p:cNvSpPr/>
          <p:nvPr/>
        </p:nvSpPr>
        <p:spPr>
          <a:xfrm>
            <a:off x="19023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3"/>
            <a:stretch>
              <a:fillRect/>
            </a:stretch>
          </a:blipFill>
        </p:spPr>
      </p:sp>
      <p:sp>
        <p:nvSpPr>
          <p:cNvPr id="5" name="Freeform 5"/>
          <p:cNvSpPr/>
          <p:nvPr/>
        </p:nvSpPr>
        <p:spPr>
          <a:xfrm>
            <a:off x="15510244" y="8595031"/>
            <a:ext cx="2835995" cy="1616517"/>
          </a:xfrm>
          <a:custGeom>
            <a:avLst/>
            <a:gdLst/>
            <a:ahLst/>
            <a:cxnLst/>
            <a:rect l="l" t="t" r="r" b="b"/>
            <a:pathLst>
              <a:path w="2835995" h="1616517">
                <a:moveTo>
                  <a:pt x="0" y="0"/>
                </a:moveTo>
                <a:lnTo>
                  <a:pt x="2835996" y="0"/>
                </a:lnTo>
                <a:lnTo>
                  <a:pt x="2835996" y="1616518"/>
                </a:lnTo>
                <a:lnTo>
                  <a:pt x="0" y="1616518"/>
                </a:lnTo>
                <a:lnTo>
                  <a:pt x="0" y="0"/>
                </a:lnTo>
                <a:close/>
              </a:path>
            </a:pathLst>
          </a:custGeom>
          <a:blipFill>
            <a:blip r:embed="rId4"/>
            <a:stretch>
              <a:fillRect/>
            </a:stretch>
          </a:blipFill>
        </p:spPr>
      </p:sp>
      <p:sp>
        <p:nvSpPr>
          <p:cNvPr id="6" name="TextBox 6"/>
          <p:cNvSpPr txBox="1"/>
          <p:nvPr/>
        </p:nvSpPr>
        <p:spPr>
          <a:xfrm>
            <a:off x="6290593" y="9298515"/>
            <a:ext cx="5706814" cy="797655"/>
          </a:xfrm>
          <a:prstGeom prst="rect">
            <a:avLst/>
          </a:prstGeom>
        </p:spPr>
        <p:txBody>
          <a:bodyPr lIns="0" tIns="0" rIns="0" bIns="0" rtlCol="0" anchor="t">
            <a:spAutoFit/>
          </a:bodyPr>
          <a:lstStyle/>
          <a:p>
            <a:pPr algn="ctr">
              <a:lnSpc>
                <a:spcPts val="6434"/>
              </a:lnSpc>
              <a:spcBef>
                <a:spcPct val="0"/>
              </a:spcBef>
            </a:pPr>
            <a:r>
              <a:rPr lang="en-US" sz="4596">
                <a:solidFill>
                  <a:srgbClr val="FFFFFF"/>
                </a:solidFill>
                <a:latin typeface="The Seasons"/>
                <a:ea typeface="The Seasons"/>
                <a:cs typeface="The Seasons"/>
                <a:sym typeface="The Seasons"/>
              </a:rPr>
              <a:t>SFAC PRESENTATION</a:t>
            </a:r>
          </a:p>
        </p:txBody>
      </p:sp>
      <p:sp>
        <p:nvSpPr>
          <p:cNvPr id="7" name="TextBox 7"/>
          <p:cNvSpPr txBox="1"/>
          <p:nvPr/>
        </p:nvSpPr>
        <p:spPr>
          <a:xfrm>
            <a:off x="3926776" y="2064673"/>
            <a:ext cx="10629156" cy="4013834"/>
          </a:xfrm>
          <a:prstGeom prst="rect">
            <a:avLst/>
          </a:prstGeom>
        </p:spPr>
        <p:txBody>
          <a:bodyPr lIns="0" tIns="0" rIns="0" bIns="0" rtlCol="0" anchor="t">
            <a:spAutoFit/>
          </a:bodyPr>
          <a:lstStyle/>
          <a:p>
            <a:pPr algn="ctr">
              <a:lnSpc>
                <a:spcPts val="14819"/>
              </a:lnSpc>
            </a:pPr>
            <a:r>
              <a:rPr lang="en-US" sz="18999">
                <a:solidFill>
                  <a:srgbClr val="FFFFFF"/>
                </a:solidFill>
                <a:latin typeface="Montserrat Thin"/>
                <a:ea typeface="Montserrat Thin"/>
                <a:cs typeface="Montserrat Thin"/>
                <a:sym typeface="Montserrat Thin"/>
              </a:rPr>
              <a:t>Student</a:t>
            </a:r>
          </a:p>
          <a:p>
            <a:pPr algn="ctr">
              <a:lnSpc>
                <a:spcPts val="14819"/>
              </a:lnSpc>
            </a:pPr>
            <a:r>
              <a:rPr lang="en-US" sz="18999">
                <a:solidFill>
                  <a:srgbClr val="FFFFFF"/>
                </a:solidFill>
                <a:latin typeface="Montserrat Thin"/>
                <a:ea typeface="Montserrat Thin"/>
                <a:cs typeface="Montserrat Thin"/>
                <a:sym typeface="Montserrat Thin"/>
              </a:rPr>
              <a:t>Program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94057">
            <a:off x="3442425" y="-546383"/>
            <a:ext cx="4229591" cy="3914045"/>
            <a:chOff x="0" y="0"/>
            <a:chExt cx="5639455" cy="5218727"/>
          </a:xfrm>
        </p:grpSpPr>
        <p:pic>
          <p:nvPicPr>
            <p:cNvPr id="3" name="Picture 3"/>
            <p:cNvPicPr>
              <a:picLocks noChangeAspect="1"/>
            </p:cNvPicPr>
            <p:nvPr/>
          </p:nvPicPr>
          <p:blipFill>
            <a:blip r:embed="rId2"/>
            <a:srcRect t="15297" b="15297"/>
            <a:stretch>
              <a:fillRect/>
            </a:stretch>
          </p:blipFill>
          <p:spPr>
            <a:xfrm>
              <a:off x="0" y="0"/>
              <a:ext cx="5639455" cy="5218727"/>
            </a:xfrm>
            <a:prstGeom prst="rect">
              <a:avLst/>
            </a:prstGeom>
          </p:spPr>
        </p:pic>
      </p:grpSp>
      <p:grpSp>
        <p:nvGrpSpPr>
          <p:cNvPr id="4" name="Group 4"/>
          <p:cNvGrpSpPr/>
          <p:nvPr/>
        </p:nvGrpSpPr>
        <p:grpSpPr>
          <a:xfrm rot="594057">
            <a:off x="2790873" y="3186478"/>
            <a:ext cx="4229591" cy="3914045"/>
            <a:chOff x="0" y="0"/>
            <a:chExt cx="5639455" cy="5218727"/>
          </a:xfrm>
        </p:grpSpPr>
        <p:pic>
          <p:nvPicPr>
            <p:cNvPr id="5" name="Picture 5"/>
            <p:cNvPicPr>
              <a:picLocks noChangeAspect="1"/>
            </p:cNvPicPr>
            <p:nvPr/>
          </p:nvPicPr>
          <p:blipFill>
            <a:blip r:embed="rId3"/>
            <a:srcRect t="16284" b="31662"/>
            <a:stretch>
              <a:fillRect/>
            </a:stretch>
          </p:blipFill>
          <p:spPr>
            <a:xfrm>
              <a:off x="0" y="0"/>
              <a:ext cx="5639455" cy="5218727"/>
            </a:xfrm>
            <a:prstGeom prst="rect">
              <a:avLst/>
            </a:prstGeom>
          </p:spPr>
        </p:pic>
      </p:grpSp>
      <p:grpSp>
        <p:nvGrpSpPr>
          <p:cNvPr id="6" name="Group 6"/>
          <p:cNvGrpSpPr/>
          <p:nvPr/>
        </p:nvGrpSpPr>
        <p:grpSpPr>
          <a:xfrm rot="594057">
            <a:off x="2139320" y="6919338"/>
            <a:ext cx="4229591" cy="3914045"/>
            <a:chOff x="0" y="0"/>
            <a:chExt cx="5639455" cy="5218727"/>
          </a:xfrm>
        </p:grpSpPr>
        <p:pic>
          <p:nvPicPr>
            <p:cNvPr id="7" name="Picture 7"/>
            <p:cNvPicPr>
              <a:picLocks noChangeAspect="1"/>
            </p:cNvPicPr>
            <p:nvPr/>
          </p:nvPicPr>
          <p:blipFill>
            <a:blip r:embed="rId4"/>
            <a:srcRect t="22105" b="8490"/>
            <a:stretch>
              <a:fillRect/>
            </a:stretch>
          </p:blipFill>
          <p:spPr>
            <a:xfrm>
              <a:off x="0" y="0"/>
              <a:ext cx="5639455" cy="5218727"/>
            </a:xfrm>
            <a:prstGeom prst="rect">
              <a:avLst/>
            </a:prstGeom>
          </p:spPr>
        </p:pic>
      </p:grpSp>
      <p:sp>
        <p:nvSpPr>
          <p:cNvPr id="8" name="Freeform 8"/>
          <p:cNvSpPr/>
          <p:nvPr/>
        </p:nvSpPr>
        <p:spPr>
          <a:xfrm>
            <a:off x="16697567" y="9268635"/>
            <a:ext cx="1590433" cy="907993"/>
          </a:xfrm>
          <a:custGeom>
            <a:avLst/>
            <a:gdLst/>
            <a:ahLst/>
            <a:cxnLst/>
            <a:rect l="l" t="t" r="r" b="b"/>
            <a:pathLst>
              <a:path w="1590433" h="907993">
                <a:moveTo>
                  <a:pt x="0" y="0"/>
                </a:moveTo>
                <a:lnTo>
                  <a:pt x="1590433" y="0"/>
                </a:lnTo>
                <a:lnTo>
                  <a:pt x="1590433" y="907993"/>
                </a:lnTo>
                <a:lnTo>
                  <a:pt x="0" y="907993"/>
                </a:lnTo>
                <a:lnTo>
                  <a:pt x="0" y="0"/>
                </a:lnTo>
                <a:close/>
              </a:path>
            </a:pathLst>
          </a:custGeom>
          <a:blipFill>
            <a:blip r:embed="rId5"/>
            <a:stretch>
              <a:fillRect/>
            </a:stretch>
          </a:blipFill>
        </p:spPr>
      </p:sp>
      <p:sp>
        <p:nvSpPr>
          <p:cNvPr id="9" name="AutoShape 9"/>
          <p:cNvSpPr/>
          <p:nvPr/>
        </p:nvSpPr>
        <p:spPr>
          <a:xfrm flipH="1">
            <a:off x="7589666" y="6995694"/>
            <a:ext cx="4570949" cy="0"/>
          </a:xfrm>
          <a:prstGeom prst="line">
            <a:avLst/>
          </a:prstGeom>
          <a:ln w="76200" cap="rnd">
            <a:solidFill>
              <a:srgbClr val="000000"/>
            </a:solidFill>
            <a:prstDash val="sysDot"/>
            <a:headEnd type="none" w="sm" len="sm"/>
            <a:tailEnd type="none" w="sm" len="sm"/>
          </a:ln>
        </p:spPr>
      </p:sp>
      <p:sp>
        <p:nvSpPr>
          <p:cNvPr id="10" name="TextBox 10"/>
          <p:cNvSpPr txBox="1"/>
          <p:nvPr/>
        </p:nvSpPr>
        <p:spPr>
          <a:xfrm>
            <a:off x="7589666" y="3095490"/>
            <a:ext cx="8394143" cy="3431539"/>
          </a:xfrm>
          <a:prstGeom prst="rect">
            <a:avLst/>
          </a:prstGeom>
        </p:spPr>
        <p:txBody>
          <a:bodyPr lIns="0" tIns="0" rIns="0" bIns="0" rtlCol="0" anchor="t">
            <a:spAutoFit/>
          </a:bodyPr>
          <a:lstStyle/>
          <a:p>
            <a:pPr marL="0" lvl="0" indent="0" algn="l">
              <a:lnSpc>
                <a:spcPts val="12099"/>
              </a:lnSpc>
            </a:pPr>
            <a:r>
              <a:rPr lang="en-US" sz="12099">
                <a:solidFill>
                  <a:srgbClr val="C8102E"/>
                </a:solidFill>
                <a:latin typeface="Crimson 2"/>
                <a:ea typeface="Crimson 2"/>
                <a:cs typeface="Crimson 2"/>
                <a:sym typeface="Crimson 2"/>
              </a:rPr>
              <a:t>Unit Successes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1769103" y="2814872"/>
            <a:ext cx="6518897" cy="5702347"/>
            <a:chOff x="0" y="0"/>
            <a:chExt cx="8691863" cy="7603129"/>
          </a:xfrm>
        </p:grpSpPr>
        <p:pic>
          <p:nvPicPr>
            <p:cNvPr id="3" name="Picture 3"/>
            <p:cNvPicPr>
              <a:picLocks noChangeAspect="1"/>
            </p:cNvPicPr>
            <p:nvPr/>
          </p:nvPicPr>
          <p:blipFill>
            <a:blip r:embed="rId2"/>
            <a:srcRect l="15412" t="2795" r="15125" b="16189"/>
            <a:stretch>
              <a:fillRect/>
            </a:stretch>
          </p:blipFill>
          <p:spPr>
            <a:xfrm>
              <a:off x="0" y="0"/>
              <a:ext cx="8691863" cy="7603129"/>
            </a:xfrm>
            <a:prstGeom prst="rect">
              <a:avLst/>
            </a:prstGeom>
          </p:spPr>
        </p:pic>
      </p:grpSp>
      <p:sp>
        <p:nvSpPr>
          <p:cNvPr id="4" name="Freeform 4"/>
          <p:cNvSpPr/>
          <p:nvPr/>
        </p:nvSpPr>
        <p:spPr>
          <a:xfrm>
            <a:off x="1028700" y="7976184"/>
            <a:ext cx="1809761" cy="1542821"/>
          </a:xfrm>
          <a:custGeom>
            <a:avLst/>
            <a:gdLst/>
            <a:ahLst/>
            <a:cxnLst/>
            <a:rect l="l" t="t" r="r" b="b"/>
            <a:pathLst>
              <a:path w="1809761" h="1542821">
                <a:moveTo>
                  <a:pt x="0" y="0"/>
                </a:moveTo>
                <a:lnTo>
                  <a:pt x="1809761" y="0"/>
                </a:lnTo>
                <a:lnTo>
                  <a:pt x="1809761" y="1542821"/>
                </a:lnTo>
                <a:lnTo>
                  <a:pt x="0" y="15428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25874" y="5359131"/>
            <a:ext cx="1681484" cy="1692060"/>
          </a:xfrm>
          <a:custGeom>
            <a:avLst/>
            <a:gdLst/>
            <a:ahLst/>
            <a:cxnLst/>
            <a:rect l="l" t="t" r="r" b="b"/>
            <a:pathLst>
              <a:path w="1681484" h="1692060">
                <a:moveTo>
                  <a:pt x="0" y="0"/>
                </a:moveTo>
                <a:lnTo>
                  <a:pt x="1681485" y="0"/>
                </a:lnTo>
                <a:lnTo>
                  <a:pt x="1681485" y="1692059"/>
                </a:lnTo>
                <a:lnTo>
                  <a:pt x="0" y="1692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028700" y="3001715"/>
            <a:ext cx="1637703" cy="1609043"/>
          </a:xfrm>
          <a:custGeom>
            <a:avLst/>
            <a:gdLst/>
            <a:ahLst/>
            <a:cxnLst/>
            <a:rect l="l" t="t" r="r" b="b"/>
            <a:pathLst>
              <a:path w="1637703" h="1609043">
                <a:moveTo>
                  <a:pt x="0" y="0"/>
                </a:moveTo>
                <a:lnTo>
                  <a:pt x="1637703" y="0"/>
                </a:lnTo>
                <a:lnTo>
                  <a:pt x="1637703" y="1609043"/>
                </a:lnTo>
                <a:lnTo>
                  <a:pt x="0" y="16090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9023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9"/>
            <a:stretch>
              <a:fillRect/>
            </a:stretch>
          </a:blipFill>
        </p:spPr>
      </p:sp>
      <p:sp>
        <p:nvSpPr>
          <p:cNvPr id="8" name="Freeform 8"/>
          <p:cNvSpPr/>
          <p:nvPr/>
        </p:nvSpPr>
        <p:spPr>
          <a:xfrm>
            <a:off x="342638" y="96714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9"/>
            <a:stretch>
              <a:fillRect/>
            </a:stretch>
          </a:blipFill>
        </p:spPr>
      </p:sp>
      <p:sp>
        <p:nvSpPr>
          <p:cNvPr id="9" name="TextBox 9"/>
          <p:cNvSpPr txBox="1"/>
          <p:nvPr/>
        </p:nvSpPr>
        <p:spPr>
          <a:xfrm>
            <a:off x="3433783" y="3414759"/>
            <a:ext cx="7621619" cy="640080"/>
          </a:xfrm>
          <a:prstGeom prst="rect">
            <a:avLst/>
          </a:prstGeom>
        </p:spPr>
        <p:txBody>
          <a:bodyPr lIns="0" tIns="0" rIns="0" bIns="0" rtlCol="0" anchor="t">
            <a:spAutoFit/>
          </a:bodyPr>
          <a:lstStyle/>
          <a:p>
            <a:pPr marL="0" lvl="0" indent="0" algn="l">
              <a:lnSpc>
                <a:spcPts val="4620"/>
              </a:lnSpc>
              <a:spcBef>
                <a:spcPct val="0"/>
              </a:spcBef>
            </a:pPr>
            <a:r>
              <a:rPr lang="en-US" sz="3300">
                <a:solidFill>
                  <a:srgbClr val="FFFFFF"/>
                </a:solidFill>
                <a:latin typeface="Crimson 1"/>
                <a:ea typeface="Crimson 1"/>
                <a:cs typeface="Crimson 1"/>
                <a:sym typeface="Crimson 1"/>
              </a:rPr>
              <a:t>Board Retention &amp; Expansion</a:t>
            </a:r>
          </a:p>
        </p:txBody>
      </p:sp>
      <p:sp>
        <p:nvSpPr>
          <p:cNvPr id="10" name="TextBox 10"/>
          <p:cNvSpPr txBox="1"/>
          <p:nvPr/>
        </p:nvSpPr>
        <p:spPr>
          <a:xfrm>
            <a:off x="3652848" y="5523170"/>
            <a:ext cx="7079053" cy="1221105"/>
          </a:xfrm>
          <a:prstGeom prst="rect">
            <a:avLst/>
          </a:prstGeom>
        </p:spPr>
        <p:txBody>
          <a:bodyPr lIns="0" tIns="0" rIns="0" bIns="0" rtlCol="0" anchor="t">
            <a:spAutoFit/>
          </a:bodyPr>
          <a:lstStyle/>
          <a:p>
            <a:pPr marL="0" lvl="0" indent="0" algn="l">
              <a:lnSpc>
                <a:spcPts val="4620"/>
              </a:lnSpc>
              <a:spcBef>
                <a:spcPct val="0"/>
              </a:spcBef>
            </a:pPr>
            <a:r>
              <a:rPr lang="en-US" sz="3300">
                <a:solidFill>
                  <a:srgbClr val="FFFFFF"/>
                </a:solidFill>
                <a:latin typeface="Crimson 1"/>
                <a:ea typeface="Crimson 1"/>
                <a:cs typeface="Crimson 1"/>
                <a:sym typeface="Crimson 1"/>
              </a:rPr>
              <a:t>Improved Marketing Approach and Execution</a:t>
            </a:r>
          </a:p>
        </p:txBody>
      </p:sp>
      <p:sp>
        <p:nvSpPr>
          <p:cNvPr id="11" name="TextBox 11"/>
          <p:cNvSpPr txBox="1"/>
          <p:nvPr/>
        </p:nvSpPr>
        <p:spPr>
          <a:xfrm>
            <a:off x="3519812" y="8065604"/>
            <a:ext cx="6771310" cy="1221105"/>
          </a:xfrm>
          <a:prstGeom prst="rect">
            <a:avLst/>
          </a:prstGeom>
        </p:spPr>
        <p:txBody>
          <a:bodyPr lIns="0" tIns="0" rIns="0" bIns="0" rtlCol="0" anchor="t">
            <a:spAutoFit/>
          </a:bodyPr>
          <a:lstStyle/>
          <a:p>
            <a:pPr marL="0" lvl="0" indent="0" algn="l">
              <a:lnSpc>
                <a:spcPts val="4620"/>
              </a:lnSpc>
              <a:spcBef>
                <a:spcPct val="0"/>
              </a:spcBef>
            </a:pPr>
            <a:r>
              <a:rPr lang="en-US" sz="3300">
                <a:solidFill>
                  <a:srgbClr val="FFFFFF"/>
                </a:solidFill>
                <a:latin typeface="Crimson 1"/>
                <a:ea typeface="Crimson 1"/>
                <a:cs typeface="Crimson 1"/>
                <a:sym typeface="Crimson 1"/>
              </a:rPr>
              <a:t>Increased Collaborations with other organizations and departments</a:t>
            </a:r>
          </a:p>
        </p:txBody>
      </p:sp>
      <p:sp>
        <p:nvSpPr>
          <p:cNvPr id="12" name="TextBox 12"/>
          <p:cNvSpPr txBox="1"/>
          <p:nvPr/>
        </p:nvSpPr>
        <p:spPr>
          <a:xfrm>
            <a:off x="731227" y="355329"/>
            <a:ext cx="17202958" cy="1898014"/>
          </a:xfrm>
          <a:prstGeom prst="rect">
            <a:avLst/>
          </a:prstGeom>
        </p:spPr>
        <p:txBody>
          <a:bodyPr lIns="0" tIns="0" rIns="0" bIns="0" rtlCol="0" anchor="t">
            <a:spAutoFit/>
          </a:bodyPr>
          <a:lstStyle/>
          <a:p>
            <a:pPr marL="0" lvl="0" indent="0" algn="l">
              <a:lnSpc>
                <a:spcPts val="12099"/>
              </a:lnSpc>
            </a:pPr>
            <a:r>
              <a:rPr lang="en-US" sz="12099" spc="241">
                <a:solidFill>
                  <a:srgbClr val="C8102E"/>
                </a:solidFill>
                <a:latin typeface="Crimson 2"/>
                <a:ea typeface="Crimson 2"/>
                <a:cs typeface="Crimson 2"/>
                <a:sym typeface="Crimson 2"/>
              </a:rPr>
              <a:t>Unit Accomplishments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85430" y="-180939"/>
            <a:ext cx="12297265" cy="10648878"/>
            <a:chOff x="0" y="0"/>
            <a:chExt cx="4282440" cy="3708400"/>
          </a:xfrm>
        </p:grpSpPr>
        <p:sp>
          <p:nvSpPr>
            <p:cNvPr id="3" name="Freeform 3"/>
            <p:cNvSpPr/>
            <p:nvPr/>
          </p:nvSpPr>
          <p:spPr>
            <a:xfrm flipH="1">
              <a:off x="0" y="0"/>
              <a:ext cx="4282440" cy="3708400"/>
            </a:xfrm>
            <a:custGeom>
              <a:avLst/>
              <a:gdLst/>
              <a:ahLst/>
              <a:cxnLst/>
              <a:rect l="l" t="t" r="r" b="b"/>
              <a:pathLst>
                <a:path w="4282440" h="3708400">
                  <a:moveTo>
                    <a:pt x="1070610" y="0"/>
                  </a:moveTo>
                  <a:lnTo>
                    <a:pt x="3211830" y="0"/>
                  </a:lnTo>
                  <a:lnTo>
                    <a:pt x="4282440" y="1854200"/>
                  </a:lnTo>
                  <a:lnTo>
                    <a:pt x="3211830" y="3708400"/>
                  </a:lnTo>
                  <a:lnTo>
                    <a:pt x="1070610" y="3708400"/>
                  </a:lnTo>
                  <a:lnTo>
                    <a:pt x="0" y="1854200"/>
                  </a:lnTo>
                  <a:close/>
                </a:path>
              </a:pathLst>
            </a:custGeom>
            <a:blipFill>
              <a:blip r:embed="rId2"/>
              <a:stretch>
                <a:fillRect t="-26986" b="-26986"/>
              </a:stretch>
            </a:blipFill>
          </p:spPr>
        </p:sp>
      </p:grpSp>
      <p:sp>
        <p:nvSpPr>
          <p:cNvPr id="4" name="TextBox 4"/>
          <p:cNvSpPr txBox="1"/>
          <p:nvPr/>
        </p:nvSpPr>
        <p:spPr>
          <a:xfrm>
            <a:off x="447124" y="211016"/>
            <a:ext cx="12756421" cy="3399281"/>
          </a:xfrm>
          <a:prstGeom prst="rect">
            <a:avLst/>
          </a:prstGeom>
        </p:spPr>
        <p:txBody>
          <a:bodyPr lIns="0" tIns="0" rIns="0" bIns="0" rtlCol="0" anchor="t">
            <a:spAutoFit/>
          </a:bodyPr>
          <a:lstStyle/>
          <a:p>
            <a:pPr algn="l">
              <a:lnSpc>
                <a:spcPts val="11978"/>
              </a:lnSpc>
            </a:pPr>
            <a:r>
              <a:rPr lang="en-US" sz="12099" spc="-241">
                <a:solidFill>
                  <a:srgbClr val="766762"/>
                </a:solidFill>
                <a:latin typeface="Crimson 2"/>
                <a:ea typeface="Crimson 2"/>
                <a:cs typeface="Crimson 2"/>
                <a:sym typeface="Crimson 2"/>
              </a:rPr>
              <a:t>SPB BOARD</a:t>
            </a:r>
          </a:p>
          <a:p>
            <a:pPr algn="l">
              <a:lnSpc>
                <a:spcPts val="11978"/>
              </a:lnSpc>
            </a:pPr>
            <a:r>
              <a:rPr lang="en-US" sz="12099" spc="-241">
                <a:solidFill>
                  <a:srgbClr val="766762"/>
                </a:solidFill>
                <a:latin typeface="Crimson 2"/>
                <a:ea typeface="Crimson 2"/>
                <a:cs typeface="Crimson 2"/>
                <a:sym typeface="Crimson 2"/>
              </a:rPr>
              <a:t>COMPOSITION </a:t>
            </a:r>
          </a:p>
        </p:txBody>
      </p:sp>
      <p:sp>
        <p:nvSpPr>
          <p:cNvPr id="5" name="AutoShape 5"/>
          <p:cNvSpPr/>
          <p:nvPr/>
        </p:nvSpPr>
        <p:spPr>
          <a:xfrm flipH="1">
            <a:off x="447124" y="3899730"/>
            <a:ext cx="7769311" cy="0"/>
          </a:xfrm>
          <a:prstGeom prst="line">
            <a:avLst/>
          </a:prstGeom>
          <a:ln w="28575" cap="rnd">
            <a:solidFill>
              <a:srgbClr val="766762"/>
            </a:solidFill>
            <a:prstDash val="solid"/>
            <a:headEnd type="none" w="sm" len="sm"/>
            <a:tailEnd type="none" w="sm" len="sm"/>
          </a:ln>
        </p:spPr>
      </p:sp>
      <p:sp>
        <p:nvSpPr>
          <p:cNvPr id="6" name="TextBox 6"/>
          <p:cNvSpPr txBox="1"/>
          <p:nvPr/>
        </p:nvSpPr>
        <p:spPr>
          <a:xfrm>
            <a:off x="447124" y="4291446"/>
            <a:ext cx="9312822" cy="4707255"/>
          </a:xfrm>
          <a:prstGeom prst="rect">
            <a:avLst/>
          </a:prstGeom>
        </p:spPr>
        <p:txBody>
          <a:bodyPr lIns="0" tIns="0" rIns="0" bIns="0" rtlCol="0" anchor="t">
            <a:spAutoFit/>
          </a:bodyPr>
          <a:lstStyle/>
          <a:p>
            <a:pPr marL="712470" lvl="1" indent="-356235" algn="l">
              <a:lnSpc>
                <a:spcPts val="4620"/>
              </a:lnSpc>
              <a:buFont typeface="Arial"/>
              <a:buChar char="•"/>
            </a:pPr>
            <a:r>
              <a:rPr lang="en-US" sz="3300" spc="16">
                <a:solidFill>
                  <a:srgbClr val="744837"/>
                </a:solidFill>
                <a:latin typeface="Crimson 1"/>
                <a:ea typeface="Crimson 1"/>
                <a:cs typeface="Crimson 1"/>
                <a:sym typeface="Crimson 1"/>
              </a:rPr>
              <a:t>The Board is made up of previous SPB Committee members, SPB volunteers, members who previously served on another USO, and NEW leaders</a:t>
            </a:r>
          </a:p>
          <a:p>
            <a:pPr algn="l">
              <a:lnSpc>
                <a:spcPts val="4620"/>
              </a:lnSpc>
            </a:pPr>
            <a:endParaRPr lang="en-US" sz="3300" spc="16">
              <a:solidFill>
                <a:srgbClr val="744837"/>
              </a:solidFill>
              <a:latin typeface="Crimson 1"/>
              <a:ea typeface="Crimson 1"/>
              <a:cs typeface="Crimson 1"/>
              <a:sym typeface="Crimson 1"/>
            </a:endParaRPr>
          </a:p>
          <a:p>
            <a:pPr marL="712470" lvl="1" indent="-356235" algn="l">
              <a:lnSpc>
                <a:spcPts val="4620"/>
              </a:lnSpc>
              <a:buFont typeface="Arial"/>
              <a:buChar char="•"/>
            </a:pPr>
            <a:r>
              <a:rPr lang="en-US" sz="3300" spc="16">
                <a:solidFill>
                  <a:srgbClr val="744837"/>
                </a:solidFill>
                <a:latin typeface="Crimson 1"/>
                <a:ea typeface="Crimson 1"/>
                <a:cs typeface="Crimson 1"/>
                <a:sym typeface="Crimson 1"/>
              </a:rPr>
              <a:t>Started a new Co-Chair Program to offer new opportunities to committee members in hopes of gaining higher retention</a:t>
            </a:r>
          </a:p>
        </p:txBody>
      </p:sp>
      <p:sp>
        <p:nvSpPr>
          <p:cNvPr id="7" name="Freeform 7"/>
          <p:cNvSpPr/>
          <p:nvPr/>
        </p:nvSpPr>
        <p:spPr>
          <a:xfrm>
            <a:off x="190238" y="9258300"/>
            <a:ext cx="1580115" cy="902102"/>
          </a:xfrm>
          <a:custGeom>
            <a:avLst/>
            <a:gdLst/>
            <a:ahLst/>
            <a:cxnLst/>
            <a:rect l="l" t="t" r="r" b="b"/>
            <a:pathLst>
              <a:path w="1580115" h="902102">
                <a:moveTo>
                  <a:pt x="0" y="0"/>
                </a:moveTo>
                <a:lnTo>
                  <a:pt x="1580115" y="0"/>
                </a:lnTo>
                <a:lnTo>
                  <a:pt x="1580115" y="902102"/>
                </a:lnTo>
                <a:lnTo>
                  <a:pt x="0" y="902102"/>
                </a:lnTo>
                <a:lnTo>
                  <a:pt x="0" y="0"/>
                </a:lnTo>
                <a:close/>
              </a:path>
            </a:pathLst>
          </a:custGeom>
          <a:blipFill>
            <a:blip r:embed="rId3"/>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AutoShape 2"/>
          <p:cNvSpPr/>
          <p:nvPr/>
        </p:nvSpPr>
        <p:spPr>
          <a:xfrm flipH="1">
            <a:off x="7339036" y="3175827"/>
            <a:ext cx="9920264" cy="0"/>
          </a:xfrm>
          <a:prstGeom prst="line">
            <a:avLst/>
          </a:prstGeom>
          <a:ln w="28575" cap="rnd">
            <a:solidFill>
              <a:srgbClr val="FFFFFF"/>
            </a:solidFill>
            <a:prstDash val="solid"/>
            <a:headEnd type="none" w="sm" len="sm"/>
            <a:tailEnd type="none" w="sm" len="sm"/>
          </a:ln>
        </p:spPr>
      </p:sp>
      <p:grpSp>
        <p:nvGrpSpPr>
          <p:cNvPr id="3" name="Group 3"/>
          <p:cNvGrpSpPr>
            <a:grpSpLocks noChangeAspect="1"/>
          </p:cNvGrpSpPr>
          <p:nvPr/>
        </p:nvGrpSpPr>
        <p:grpSpPr>
          <a:xfrm>
            <a:off x="542263" y="550191"/>
            <a:ext cx="5938564" cy="12068647"/>
            <a:chOff x="0" y="0"/>
            <a:chExt cx="5001260" cy="10163810"/>
          </a:xfrm>
        </p:grpSpPr>
        <p:sp>
          <p:nvSpPr>
            <p:cNvPr id="4" name="Freeform 4"/>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5"/>
              </a:stretch>
            </a:blipFill>
          </p:spPr>
        </p:sp>
        <p:sp>
          <p:nvSpPr>
            <p:cNvPr id="5" name="Freeform 5"/>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r="-274"/>
              </a:stretch>
            </a:blipFill>
          </p:spPr>
        </p:sp>
      </p:grpSp>
      <p:sp>
        <p:nvSpPr>
          <p:cNvPr id="6" name="Freeform 6"/>
          <p:cNvSpPr/>
          <p:nvPr/>
        </p:nvSpPr>
        <p:spPr>
          <a:xfrm>
            <a:off x="16640529" y="9353550"/>
            <a:ext cx="1464500" cy="836097"/>
          </a:xfrm>
          <a:custGeom>
            <a:avLst/>
            <a:gdLst/>
            <a:ahLst/>
            <a:cxnLst/>
            <a:rect l="l" t="t" r="r" b="b"/>
            <a:pathLst>
              <a:path w="1464500" h="836097">
                <a:moveTo>
                  <a:pt x="0" y="0"/>
                </a:moveTo>
                <a:lnTo>
                  <a:pt x="1464500" y="0"/>
                </a:lnTo>
                <a:lnTo>
                  <a:pt x="1464500" y="836097"/>
                </a:lnTo>
                <a:lnTo>
                  <a:pt x="0" y="836097"/>
                </a:lnTo>
                <a:lnTo>
                  <a:pt x="0" y="0"/>
                </a:lnTo>
                <a:close/>
              </a:path>
            </a:pathLst>
          </a:custGeom>
          <a:blipFill>
            <a:blip r:embed="rId4"/>
            <a:stretch>
              <a:fillRect/>
            </a:stretch>
          </a:blipFill>
        </p:spPr>
      </p:sp>
      <p:sp>
        <p:nvSpPr>
          <p:cNvPr id="7" name="TextBox 7"/>
          <p:cNvSpPr txBox="1"/>
          <p:nvPr/>
        </p:nvSpPr>
        <p:spPr>
          <a:xfrm>
            <a:off x="7067647" y="117243"/>
            <a:ext cx="10138809" cy="3346132"/>
          </a:xfrm>
          <a:prstGeom prst="rect">
            <a:avLst/>
          </a:prstGeom>
        </p:spPr>
        <p:txBody>
          <a:bodyPr lIns="0" tIns="0" rIns="0" bIns="0" rtlCol="0" anchor="t">
            <a:spAutoFit/>
          </a:bodyPr>
          <a:lstStyle/>
          <a:p>
            <a:pPr algn="ctr">
              <a:lnSpc>
                <a:spcPts val="11615"/>
              </a:lnSpc>
            </a:pPr>
            <a:r>
              <a:rPr lang="en-US" sz="12099" spc="-241">
                <a:solidFill>
                  <a:srgbClr val="F8F8F8"/>
                </a:solidFill>
                <a:latin typeface="Crimson 2"/>
                <a:ea typeface="Crimson 2"/>
                <a:cs typeface="Crimson 2"/>
                <a:sym typeface="Crimson 2"/>
              </a:rPr>
              <a:t>IMPROVED</a:t>
            </a:r>
          </a:p>
          <a:p>
            <a:pPr algn="ctr">
              <a:lnSpc>
                <a:spcPts val="11978"/>
              </a:lnSpc>
            </a:pPr>
            <a:r>
              <a:rPr lang="en-US" sz="12099" spc="-241">
                <a:solidFill>
                  <a:srgbClr val="F8F8F8"/>
                </a:solidFill>
                <a:latin typeface="Crimson 2"/>
                <a:ea typeface="Crimson 2"/>
                <a:cs typeface="Crimson 2"/>
                <a:sym typeface="Crimson 2"/>
              </a:rPr>
              <a:t> MARKETING</a:t>
            </a:r>
          </a:p>
        </p:txBody>
      </p:sp>
      <p:sp>
        <p:nvSpPr>
          <p:cNvPr id="8" name="TextBox 8"/>
          <p:cNvSpPr txBox="1"/>
          <p:nvPr/>
        </p:nvSpPr>
        <p:spPr>
          <a:xfrm>
            <a:off x="6743135" y="3447513"/>
            <a:ext cx="11220353" cy="5810787"/>
          </a:xfrm>
          <a:prstGeom prst="rect">
            <a:avLst/>
          </a:prstGeom>
        </p:spPr>
        <p:txBody>
          <a:bodyPr lIns="0" tIns="0" rIns="0" bIns="0" rtlCol="0" anchor="t">
            <a:spAutoFit/>
          </a:bodyPr>
          <a:lstStyle/>
          <a:p>
            <a:pPr algn="ctr">
              <a:lnSpc>
                <a:spcPts val="3795"/>
              </a:lnSpc>
            </a:pPr>
            <a:endParaRPr/>
          </a:p>
          <a:p>
            <a:pPr marL="643842" lvl="1" indent="-321921" algn="l">
              <a:lnSpc>
                <a:spcPts val="4174"/>
              </a:lnSpc>
              <a:buFont typeface="Arial"/>
              <a:buChar char="•"/>
            </a:pPr>
            <a:r>
              <a:rPr lang="en-US" sz="2982" spc="14">
                <a:solidFill>
                  <a:srgbClr val="F8F8F8"/>
                </a:solidFill>
                <a:latin typeface="Crimson 1"/>
                <a:ea typeface="Crimson 1"/>
                <a:cs typeface="Crimson 1"/>
                <a:sym typeface="Crimson 1"/>
              </a:rPr>
              <a:t>Utilized Instagram analytics to post about events during peak engagement times for increased student interaction </a:t>
            </a:r>
          </a:p>
          <a:p>
            <a:pPr algn="l">
              <a:lnSpc>
                <a:spcPts val="4174"/>
              </a:lnSpc>
            </a:pPr>
            <a:endParaRPr lang="en-US" sz="2982" spc="14">
              <a:solidFill>
                <a:srgbClr val="F8F8F8"/>
              </a:solidFill>
              <a:latin typeface="Crimson 1"/>
              <a:ea typeface="Crimson 1"/>
              <a:cs typeface="Crimson 1"/>
              <a:sym typeface="Crimson 1"/>
            </a:endParaRPr>
          </a:p>
          <a:p>
            <a:pPr marL="643842" lvl="1" indent="-321921" algn="l">
              <a:lnSpc>
                <a:spcPts val="4174"/>
              </a:lnSpc>
              <a:buFont typeface="Arial"/>
              <a:buChar char="•"/>
            </a:pPr>
            <a:r>
              <a:rPr lang="en-US" sz="2982" spc="14">
                <a:solidFill>
                  <a:srgbClr val="F8F8F8"/>
                </a:solidFill>
                <a:latin typeface="Crimson 1"/>
                <a:ea typeface="Crimson 1"/>
                <a:cs typeface="Crimson 1"/>
                <a:sym typeface="Crimson 1"/>
              </a:rPr>
              <a:t>Placing marketing materials in high traffic areas on campus as well as targeting low traffic areas to reach new demographics</a:t>
            </a:r>
          </a:p>
          <a:p>
            <a:pPr algn="l">
              <a:lnSpc>
                <a:spcPts val="4174"/>
              </a:lnSpc>
            </a:pPr>
            <a:endParaRPr lang="en-US" sz="2982" spc="14">
              <a:solidFill>
                <a:srgbClr val="F8F8F8"/>
              </a:solidFill>
              <a:latin typeface="Crimson 1"/>
              <a:ea typeface="Crimson 1"/>
              <a:cs typeface="Crimson 1"/>
              <a:sym typeface="Crimson 1"/>
            </a:endParaRPr>
          </a:p>
          <a:p>
            <a:pPr marL="643842" lvl="1" indent="-321921" algn="l">
              <a:lnSpc>
                <a:spcPts val="4174"/>
              </a:lnSpc>
              <a:buFont typeface="Arial"/>
              <a:buChar char="•"/>
            </a:pPr>
            <a:r>
              <a:rPr lang="en-US" sz="2982" spc="14">
                <a:solidFill>
                  <a:srgbClr val="F8F8F8"/>
                </a:solidFill>
                <a:latin typeface="Crimson 1"/>
                <a:ea typeface="Crimson 1"/>
                <a:cs typeface="Crimson 1"/>
                <a:sym typeface="Crimson 1"/>
              </a:rPr>
              <a:t>Implemented a system for SPB Chairs to bring their visions to life</a:t>
            </a:r>
          </a:p>
          <a:p>
            <a:pPr algn="l">
              <a:lnSpc>
                <a:spcPts val="4174"/>
              </a:lnSpc>
            </a:pPr>
            <a:endParaRPr lang="en-US" sz="2982" spc="14">
              <a:solidFill>
                <a:srgbClr val="F8F8F8"/>
              </a:solidFill>
              <a:latin typeface="Crimson 1"/>
              <a:ea typeface="Crimson 1"/>
              <a:cs typeface="Crimson 1"/>
              <a:sym typeface="Crimson 1"/>
            </a:endParaRPr>
          </a:p>
          <a:p>
            <a:pPr marL="643842" lvl="1" indent="-321921" algn="l">
              <a:lnSpc>
                <a:spcPts val="4174"/>
              </a:lnSpc>
              <a:buFont typeface="Arial"/>
              <a:buChar char="•"/>
            </a:pPr>
            <a:r>
              <a:rPr lang="en-US" sz="2982" spc="14">
                <a:solidFill>
                  <a:srgbClr val="F8F8F8"/>
                </a:solidFill>
                <a:latin typeface="Crimson 1"/>
                <a:ea typeface="Crimson 1"/>
                <a:cs typeface="Crimson 1"/>
                <a:sym typeface="Crimson 1"/>
              </a:rPr>
              <a:t>Monthly surveys conducted seeing what is most effective and memorable and what can change and improve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9F96"/>
        </a:solidFill>
        <a:effectLst/>
      </p:bgPr>
    </p:bg>
    <p:spTree>
      <p:nvGrpSpPr>
        <p:cNvPr id="1" name=""/>
        <p:cNvGrpSpPr/>
        <p:nvPr/>
      </p:nvGrpSpPr>
      <p:grpSpPr>
        <a:xfrm>
          <a:off x="0" y="0"/>
          <a:ext cx="0" cy="0"/>
          <a:chOff x="0" y="0"/>
          <a:chExt cx="0" cy="0"/>
        </a:xfrm>
      </p:grpSpPr>
      <p:sp>
        <p:nvSpPr>
          <p:cNvPr id="2" name="AutoShape 2"/>
          <p:cNvSpPr/>
          <p:nvPr/>
        </p:nvSpPr>
        <p:spPr>
          <a:xfrm flipH="1">
            <a:off x="1028700" y="2646252"/>
            <a:ext cx="7769311" cy="0"/>
          </a:xfrm>
          <a:prstGeom prst="line">
            <a:avLst/>
          </a:prstGeom>
          <a:ln w="28575" cap="rnd">
            <a:solidFill>
              <a:srgbClr val="292929"/>
            </a:solidFill>
            <a:prstDash val="solid"/>
            <a:headEnd type="none" w="sm" len="sm"/>
            <a:tailEnd type="none" w="sm" len="sm"/>
          </a:ln>
        </p:spPr>
      </p:sp>
      <p:sp>
        <p:nvSpPr>
          <p:cNvPr id="3" name="Freeform 3"/>
          <p:cNvSpPr/>
          <p:nvPr/>
        </p:nvSpPr>
        <p:spPr>
          <a:xfrm>
            <a:off x="19023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2"/>
            <a:stretch>
              <a:fillRect/>
            </a:stretch>
          </a:blipFill>
        </p:spPr>
      </p:sp>
      <p:grpSp>
        <p:nvGrpSpPr>
          <p:cNvPr id="4" name="Group 4"/>
          <p:cNvGrpSpPr/>
          <p:nvPr/>
        </p:nvGrpSpPr>
        <p:grpSpPr>
          <a:xfrm>
            <a:off x="11769103" y="2814872"/>
            <a:ext cx="6518897" cy="5702347"/>
            <a:chOff x="0" y="0"/>
            <a:chExt cx="8691863" cy="7603129"/>
          </a:xfrm>
        </p:grpSpPr>
        <p:pic>
          <p:nvPicPr>
            <p:cNvPr id="5" name="Picture 5"/>
            <p:cNvPicPr>
              <a:picLocks noChangeAspect="1"/>
            </p:cNvPicPr>
            <p:nvPr/>
          </p:nvPicPr>
          <p:blipFill>
            <a:blip r:embed="rId3"/>
            <a:srcRect l="7130" r="7130"/>
            <a:stretch>
              <a:fillRect/>
            </a:stretch>
          </p:blipFill>
          <p:spPr>
            <a:xfrm>
              <a:off x="0" y="0"/>
              <a:ext cx="8691863" cy="7603129"/>
            </a:xfrm>
            <a:prstGeom prst="rect">
              <a:avLst/>
            </a:prstGeom>
          </p:spPr>
        </p:pic>
      </p:grpSp>
      <p:sp>
        <p:nvSpPr>
          <p:cNvPr id="6" name="TextBox 6"/>
          <p:cNvSpPr txBox="1"/>
          <p:nvPr/>
        </p:nvSpPr>
        <p:spPr>
          <a:xfrm>
            <a:off x="0" y="748238"/>
            <a:ext cx="10772965" cy="1898014"/>
          </a:xfrm>
          <a:prstGeom prst="rect">
            <a:avLst/>
          </a:prstGeom>
        </p:spPr>
        <p:txBody>
          <a:bodyPr lIns="0" tIns="0" rIns="0" bIns="0" rtlCol="0" anchor="t">
            <a:spAutoFit/>
          </a:bodyPr>
          <a:lstStyle/>
          <a:p>
            <a:pPr marL="0" lvl="0" indent="0" algn="ctr">
              <a:lnSpc>
                <a:spcPts val="12099"/>
              </a:lnSpc>
            </a:pPr>
            <a:r>
              <a:rPr lang="en-US" sz="12099">
                <a:solidFill>
                  <a:srgbClr val="292929"/>
                </a:solidFill>
                <a:latin typeface="Crimson 2"/>
                <a:ea typeface="Crimson 2"/>
                <a:cs typeface="Crimson 2"/>
                <a:sym typeface="Crimson 2"/>
              </a:rPr>
              <a:t>Collaborations</a:t>
            </a:r>
          </a:p>
        </p:txBody>
      </p:sp>
      <p:sp>
        <p:nvSpPr>
          <p:cNvPr id="7" name="TextBox 7"/>
          <p:cNvSpPr txBox="1"/>
          <p:nvPr/>
        </p:nvSpPr>
        <p:spPr>
          <a:xfrm>
            <a:off x="475238" y="3374195"/>
            <a:ext cx="10997097" cy="5288280"/>
          </a:xfrm>
          <a:prstGeom prst="rect">
            <a:avLst/>
          </a:prstGeom>
        </p:spPr>
        <p:txBody>
          <a:bodyPr lIns="0" tIns="0" rIns="0" bIns="0" rtlCol="0" anchor="t">
            <a:spAutoFit/>
          </a:bodyPr>
          <a:lstStyle/>
          <a:p>
            <a:pPr marL="712470" lvl="1" indent="-356235" algn="l">
              <a:lnSpc>
                <a:spcPts val="4620"/>
              </a:lnSpc>
              <a:buFont typeface="Arial"/>
              <a:buChar char="•"/>
            </a:pPr>
            <a:r>
              <a:rPr lang="en-US" sz="3300">
                <a:solidFill>
                  <a:srgbClr val="292929"/>
                </a:solidFill>
                <a:latin typeface="Crimson 1"/>
                <a:ea typeface="Crimson 1"/>
                <a:cs typeface="Crimson 1"/>
                <a:sym typeface="Crimson 1"/>
              </a:rPr>
              <a:t>We have a goal of partnering with at least one campus organization per SPB event</a:t>
            </a:r>
          </a:p>
          <a:p>
            <a:pPr algn="l">
              <a:lnSpc>
                <a:spcPts val="4620"/>
              </a:lnSpc>
            </a:pPr>
            <a:endParaRPr lang="en-US" sz="3300">
              <a:solidFill>
                <a:srgbClr val="292929"/>
              </a:solidFill>
              <a:latin typeface="Crimson 1"/>
              <a:ea typeface="Crimson 1"/>
              <a:cs typeface="Crimson 1"/>
              <a:sym typeface="Crimson 1"/>
            </a:endParaRPr>
          </a:p>
          <a:p>
            <a:pPr marL="712470" lvl="1" indent="-356235" algn="l">
              <a:lnSpc>
                <a:spcPts val="4620"/>
              </a:lnSpc>
              <a:buFont typeface="Arial"/>
              <a:buChar char="•"/>
            </a:pPr>
            <a:r>
              <a:rPr lang="en-US" sz="3300">
                <a:solidFill>
                  <a:srgbClr val="292929"/>
                </a:solidFill>
                <a:latin typeface="Crimson 1"/>
                <a:ea typeface="Crimson 1"/>
                <a:cs typeface="Crimson 1"/>
                <a:sym typeface="Crimson 1"/>
              </a:rPr>
              <a:t>Reaching out to other USOs for marketing collaborations and networking</a:t>
            </a:r>
          </a:p>
          <a:p>
            <a:pPr marL="1424940" lvl="2" indent="-474980" algn="l">
              <a:lnSpc>
                <a:spcPts val="4620"/>
              </a:lnSpc>
              <a:buFont typeface="Arial"/>
              <a:buChar char="⚬"/>
            </a:pPr>
            <a:r>
              <a:rPr lang="en-US" sz="3300">
                <a:solidFill>
                  <a:srgbClr val="292929"/>
                </a:solidFill>
                <a:latin typeface="Crimson 1"/>
                <a:ea typeface="Crimson 1"/>
                <a:cs typeface="Crimson 1"/>
                <a:sym typeface="Crimson 1"/>
              </a:rPr>
              <a:t>In-person conversations</a:t>
            </a:r>
          </a:p>
          <a:p>
            <a:pPr marL="1424940" lvl="2" indent="-474980" algn="l">
              <a:lnSpc>
                <a:spcPts val="4620"/>
              </a:lnSpc>
              <a:buFont typeface="Arial"/>
              <a:buChar char="⚬"/>
            </a:pPr>
            <a:r>
              <a:rPr lang="en-US" sz="3300">
                <a:solidFill>
                  <a:srgbClr val="292929"/>
                </a:solidFill>
                <a:latin typeface="Crimson 1"/>
                <a:ea typeface="Crimson 1"/>
                <a:cs typeface="Crimson 1"/>
                <a:sym typeface="Crimson 1"/>
              </a:rPr>
              <a:t>Social Media Sign-up links</a:t>
            </a:r>
          </a:p>
          <a:p>
            <a:pPr marL="1424940" lvl="2" indent="-474980" algn="l">
              <a:lnSpc>
                <a:spcPts val="4620"/>
              </a:lnSpc>
              <a:buFont typeface="Arial"/>
              <a:buChar char="⚬"/>
            </a:pPr>
            <a:r>
              <a:rPr lang="en-US" sz="3300">
                <a:solidFill>
                  <a:srgbClr val="292929"/>
                </a:solidFill>
                <a:latin typeface="Crimson 1"/>
                <a:ea typeface="Crimson 1"/>
                <a:cs typeface="Crimson 1"/>
                <a:sym typeface="Crimson 1"/>
              </a:rPr>
              <a:t>Email relays</a:t>
            </a:r>
          </a:p>
          <a:p>
            <a:pPr algn="l">
              <a:lnSpc>
                <a:spcPts val="4620"/>
              </a:lnSpc>
            </a:pPr>
            <a:endParaRPr lang="en-US" sz="3300">
              <a:solidFill>
                <a:srgbClr val="292929"/>
              </a:solidFill>
              <a:latin typeface="Crimson 1"/>
              <a:ea typeface="Crimson 1"/>
              <a:cs typeface="Crimson 1"/>
              <a:sym typeface="Crimson 1"/>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ED6C9"/>
        </a:solidFill>
        <a:effectLst/>
      </p:bgPr>
    </p:bg>
    <p:spTree>
      <p:nvGrpSpPr>
        <p:cNvPr id="1" name=""/>
        <p:cNvGrpSpPr/>
        <p:nvPr/>
      </p:nvGrpSpPr>
      <p:grpSpPr>
        <a:xfrm>
          <a:off x="0" y="0"/>
          <a:ext cx="0" cy="0"/>
          <a:chOff x="0" y="0"/>
          <a:chExt cx="0" cy="0"/>
        </a:xfrm>
      </p:grpSpPr>
      <p:sp>
        <p:nvSpPr>
          <p:cNvPr id="2" name="Freeform 2"/>
          <p:cNvSpPr/>
          <p:nvPr/>
        </p:nvSpPr>
        <p:spPr>
          <a:xfrm>
            <a:off x="19023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2"/>
            <a:stretch>
              <a:fillRect/>
            </a:stretch>
          </a:blipFill>
        </p:spPr>
      </p:sp>
      <p:sp>
        <p:nvSpPr>
          <p:cNvPr id="3" name="AutoShape 3"/>
          <p:cNvSpPr/>
          <p:nvPr/>
        </p:nvSpPr>
        <p:spPr>
          <a:xfrm flipH="1">
            <a:off x="7589666" y="6995694"/>
            <a:ext cx="4570949" cy="0"/>
          </a:xfrm>
          <a:prstGeom prst="line">
            <a:avLst/>
          </a:prstGeom>
          <a:ln w="76200" cap="rnd">
            <a:solidFill>
              <a:srgbClr val="000000"/>
            </a:solidFill>
            <a:prstDash val="sysDot"/>
            <a:headEnd type="none" w="sm" len="sm"/>
            <a:tailEnd type="none" w="sm" len="sm"/>
          </a:ln>
        </p:spPr>
      </p:sp>
      <p:grpSp>
        <p:nvGrpSpPr>
          <p:cNvPr id="4" name="Group 4"/>
          <p:cNvGrpSpPr/>
          <p:nvPr/>
        </p:nvGrpSpPr>
        <p:grpSpPr>
          <a:xfrm>
            <a:off x="1896526" y="6870370"/>
            <a:ext cx="3940211" cy="3940211"/>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t="-5411" b="-5411"/>
              </a:stretch>
            </a:blipFill>
          </p:spPr>
        </p:sp>
      </p:grpSp>
      <p:grpSp>
        <p:nvGrpSpPr>
          <p:cNvPr id="6" name="Group 6"/>
          <p:cNvGrpSpPr/>
          <p:nvPr/>
        </p:nvGrpSpPr>
        <p:grpSpPr>
          <a:xfrm>
            <a:off x="1896526" y="2719227"/>
            <a:ext cx="3940211" cy="3940211"/>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t="-16666" r="-4397" b="-22530"/>
              </a:stretch>
            </a:blipFill>
          </p:spPr>
        </p:sp>
      </p:grpSp>
      <p:grpSp>
        <p:nvGrpSpPr>
          <p:cNvPr id="8" name="Group 8"/>
          <p:cNvGrpSpPr/>
          <p:nvPr/>
        </p:nvGrpSpPr>
        <p:grpSpPr>
          <a:xfrm>
            <a:off x="1896526" y="-1430534"/>
            <a:ext cx="3940211" cy="3940211"/>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l="-25260" r="-25260"/>
              </a:stretch>
            </a:blipFill>
          </p:spPr>
        </p:sp>
      </p:grpSp>
      <p:sp>
        <p:nvSpPr>
          <p:cNvPr id="10" name="TextBox 10"/>
          <p:cNvSpPr txBox="1"/>
          <p:nvPr/>
        </p:nvSpPr>
        <p:spPr>
          <a:xfrm>
            <a:off x="7589666" y="3095490"/>
            <a:ext cx="8394143" cy="3431539"/>
          </a:xfrm>
          <a:prstGeom prst="rect">
            <a:avLst/>
          </a:prstGeom>
        </p:spPr>
        <p:txBody>
          <a:bodyPr lIns="0" tIns="0" rIns="0" bIns="0" rtlCol="0" anchor="t">
            <a:spAutoFit/>
          </a:bodyPr>
          <a:lstStyle/>
          <a:p>
            <a:pPr marL="0" lvl="0" indent="0" algn="l">
              <a:lnSpc>
                <a:spcPts val="12099"/>
              </a:lnSpc>
            </a:pPr>
            <a:r>
              <a:rPr lang="en-US" sz="12099">
                <a:solidFill>
                  <a:srgbClr val="C8102E"/>
                </a:solidFill>
                <a:latin typeface="Crimson 2"/>
                <a:ea typeface="Crimson 2"/>
                <a:cs typeface="Crimson 2"/>
                <a:sym typeface="Crimson 2"/>
              </a:rPr>
              <a:t>Unit Challenges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4027184" y="6815473"/>
            <a:ext cx="8596406" cy="765703"/>
          </a:xfrm>
          <a:prstGeom prst="rect">
            <a:avLst/>
          </a:prstGeom>
        </p:spPr>
        <p:txBody>
          <a:bodyPr lIns="0" tIns="0" rIns="0" bIns="0" rtlCol="0" anchor="t">
            <a:spAutoFit/>
          </a:bodyPr>
          <a:lstStyle/>
          <a:p>
            <a:pPr marL="0" lvl="0" indent="0" algn="l">
              <a:lnSpc>
                <a:spcPts val="5610"/>
              </a:lnSpc>
              <a:spcBef>
                <a:spcPct val="0"/>
              </a:spcBef>
            </a:pPr>
            <a:r>
              <a:rPr lang="en-US" sz="4007">
                <a:solidFill>
                  <a:srgbClr val="FFFFFF"/>
                </a:solidFill>
                <a:latin typeface="Crimson 1"/>
                <a:ea typeface="Crimson 1"/>
                <a:cs typeface="Crimson 1"/>
                <a:sym typeface="Crimson 1"/>
              </a:rPr>
              <a:t>Member Recruitment and Retention</a:t>
            </a:r>
          </a:p>
        </p:txBody>
      </p:sp>
      <p:sp>
        <p:nvSpPr>
          <p:cNvPr id="3" name="TextBox 3"/>
          <p:cNvSpPr txBox="1"/>
          <p:nvPr/>
        </p:nvSpPr>
        <p:spPr>
          <a:xfrm>
            <a:off x="4027184" y="4029247"/>
            <a:ext cx="10050513" cy="765703"/>
          </a:xfrm>
          <a:prstGeom prst="rect">
            <a:avLst/>
          </a:prstGeom>
        </p:spPr>
        <p:txBody>
          <a:bodyPr lIns="0" tIns="0" rIns="0" bIns="0" rtlCol="0" anchor="t">
            <a:spAutoFit/>
          </a:bodyPr>
          <a:lstStyle/>
          <a:p>
            <a:pPr marL="0" lvl="0" indent="0" algn="l">
              <a:lnSpc>
                <a:spcPts val="5610"/>
              </a:lnSpc>
              <a:spcBef>
                <a:spcPct val="0"/>
              </a:spcBef>
            </a:pPr>
            <a:r>
              <a:rPr lang="en-US" sz="4007">
                <a:solidFill>
                  <a:srgbClr val="FFFFFF"/>
                </a:solidFill>
                <a:latin typeface="Crimson 1"/>
                <a:ea typeface="Crimson 1"/>
                <a:cs typeface="Crimson 1"/>
                <a:sym typeface="Crimson 1"/>
              </a:rPr>
              <a:t>Adapting to Changing Student Preferences</a:t>
            </a:r>
          </a:p>
        </p:txBody>
      </p:sp>
      <p:sp>
        <p:nvSpPr>
          <p:cNvPr id="4" name="TextBox 4"/>
          <p:cNvSpPr txBox="1"/>
          <p:nvPr/>
        </p:nvSpPr>
        <p:spPr>
          <a:xfrm>
            <a:off x="731227" y="355329"/>
            <a:ext cx="13346470" cy="1898014"/>
          </a:xfrm>
          <a:prstGeom prst="rect">
            <a:avLst/>
          </a:prstGeom>
        </p:spPr>
        <p:txBody>
          <a:bodyPr lIns="0" tIns="0" rIns="0" bIns="0" rtlCol="0" anchor="t">
            <a:spAutoFit/>
          </a:bodyPr>
          <a:lstStyle/>
          <a:p>
            <a:pPr marL="0" lvl="0" indent="0" algn="l">
              <a:lnSpc>
                <a:spcPts val="12099"/>
              </a:lnSpc>
            </a:pPr>
            <a:r>
              <a:rPr lang="en-US" sz="12099" spc="241">
                <a:solidFill>
                  <a:srgbClr val="C8102E"/>
                </a:solidFill>
                <a:latin typeface="Crimson 2"/>
                <a:ea typeface="Crimson 2"/>
                <a:cs typeface="Crimson 2"/>
                <a:sym typeface="Crimson 2"/>
              </a:rPr>
              <a:t>Unit Challenges</a:t>
            </a:r>
          </a:p>
        </p:txBody>
      </p:sp>
      <p:sp>
        <p:nvSpPr>
          <p:cNvPr id="5" name="Freeform 5"/>
          <p:cNvSpPr/>
          <p:nvPr/>
        </p:nvSpPr>
        <p:spPr>
          <a:xfrm>
            <a:off x="19023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2"/>
            <a:stretch>
              <a:fillRect/>
            </a:stretch>
          </a:blipFill>
        </p:spPr>
      </p:sp>
      <p:sp>
        <p:nvSpPr>
          <p:cNvPr id="6" name="Freeform 6"/>
          <p:cNvSpPr/>
          <p:nvPr/>
        </p:nvSpPr>
        <p:spPr>
          <a:xfrm>
            <a:off x="342638" y="96714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2"/>
            <a:stretch>
              <a:fillRect/>
            </a:stretch>
          </a:blipFill>
        </p:spPr>
      </p:sp>
      <p:sp>
        <p:nvSpPr>
          <p:cNvPr id="7" name="Freeform 7"/>
          <p:cNvSpPr/>
          <p:nvPr/>
        </p:nvSpPr>
        <p:spPr>
          <a:xfrm>
            <a:off x="1028700" y="3446459"/>
            <a:ext cx="2093204" cy="2093204"/>
          </a:xfrm>
          <a:custGeom>
            <a:avLst/>
            <a:gdLst/>
            <a:ahLst/>
            <a:cxnLst/>
            <a:rect l="l" t="t" r="r" b="b"/>
            <a:pathLst>
              <a:path w="2093204" h="2093204">
                <a:moveTo>
                  <a:pt x="0" y="0"/>
                </a:moveTo>
                <a:lnTo>
                  <a:pt x="2093204" y="0"/>
                </a:lnTo>
                <a:lnTo>
                  <a:pt x="2093204" y="2093204"/>
                </a:lnTo>
                <a:lnTo>
                  <a:pt x="0" y="2093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028700" y="6232685"/>
            <a:ext cx="2114347" cy="2093204"/>
          </a:xfrm>
          <a:custGeom>
            <a:avLst/>
            <a:gdLst/>
            <a:ahLst/>
            <a:cxnLst/>
            <a:rect l="l" t="t" r="r" b="b"/>
            <a:pathLst>
              <a:path w="2114347" h="2093204">
                <a:moveTo>
                  <a:pt x="0" y="0"/>
                </a:moveTo>
                <a:lnTo>
                  <a:pt x="2114347" y="0"/>
                </a:lnTo>
                <a:lnTo>
                  <a:pt x="2114347" y="2093203"/>
                </a:lnTo>
                <a:lnTo>
                  <a:pt x="0" y="20932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495038" y="98238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2"/>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TextBox 2"/>
          <p:cNvSpPr txBox="1"/>
          <p:nvPr/>
        </p:nvSpPr>
        <p:spPr>
          <a:xfrm>
            <a:off x="1628578" y="5623986"/>
            <a:ext cx="4108992" cy="765175"/>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000000"/>
                </a:solidFill>
                <a:latin typeface="Crimson 2"/>
                <a:ea typeface="Crimson 2"/>
                <a:cs typeface="Crimson 2"/>
                <a:sym typeface="Crimson 2"/>
              </a:rPr>
              <a:t>Challenge</a:t>
            </a:r>
          </a:p>
        </p:txBody>
      </p:sp>
      <p:sp>
        <p:nvSpPr>
          <p:cNvPr id="3" name="TextBox 3"/>
          <p:cNvSpPr txBox="1"/>
          <p:nvPr/>
        </p:nvSpPr>
        <p:spPr>
          <a:xfrm>
            <a:off x="1628578" y="6729095"/>
            <a:ext cx="4051842" cy="2033905"/>
          </a:xfrm>
          <a:prstGeom prst="rect">
            <a:avLst/>
          </a:prstGeom>
        </p:spPr>
        <p:txBody>
          <a:bodyPr lIns="0" tIns="0" rIns="0" bIns="0" rtlCol="0" anchor="t">
            <a:spAutoFit/>
          </a:bodyPr>
          <a:lstStyle/>
          <a:p>
            <a:pPr algn="ctr">
              <a:lnSpc>
                <a:spcPts val="3919"/>
              </a:lnSpc>
            </a:pPr>
            <a:r>
              <a:rPr lang="en-US" sz="2799">
                <a:solidFill>
                  <a:srgbClr val="FFFFFF"/>
                </a:solidFill>
                <a:latin typeface="Crimson 1"/>
                <a:ea typeface="Crimson 1"/>
                <a:cs typeface="Crimson 1"/>
                <a:sym typeface="Crimson 1"/>
              </a:rPr>
              <a:t>Risk of event offerings becoming less appealing to the student body over time.</a:t>
            </a:r>
          </a:p>
          <a:p>
            <a:pPr marL="0" lvl="0" indent="0" algn="ctr">
              <a:lnSpc>
                <a:spcPts val="3919"/>
              </a:lnSpc>
              <a:spcBef>
                <a:spcPct val="0"/>
              </a:spcBef>
            </a:pPr>
            <a:endParaRPr lang="en-US" sz="2799">
              <a:solidFill>
                <a:srgbClr val="FFFFFF"/>
              </a:solidFill>
              <a:latin typeface="Crimson 1"/>
              <a:ea typeface="Crimson 1"/>
              <a:cs typeface="Crimson 1"/>
              <a:sym typeface="Crimson 1"/>
            </a:endParaRPr>
          </a:p>
        </p:txBody>
      </p:sp>
      <p:sp>
        <p:nvSpPr>
          <p:cNvPr id="4" name="TextBox 4"/>
          <p:cNvSpPr txBox="1"/>
          <p:nvPr/>
        </p:nvSpPr>
        <p:spPr>
          <a:xfrm>
            <a:off x="2166980" y="854076"/>
            <a:ext cx="14001307" cy="3431539"/>
          </a:xfrm>
          <a:prstGeom prst="rect">
            <a:avLst/>
          </a:prstGeom>
        </p:spPr>
        <p:txBody>
          <a:bodyPr lIns="0" tIns="0" rIns="0" bIns="0" rtlCol="0" anchor="t">
            <a:spAutoFit/>
          </a:bodyPr>
          <a:lstStyle/>
          <a:p>
            <a:pPr marL="0" lvl="0" indent="0" algn="ctr">
              <a:lnSpc>
                <a:spcPts val="12099"/>
              </a:lnSpc>
            </a:pPr>
            <a:r>
              <a:rPr lang="en-US" sz="12099">
                <a:solidFill>
                  <a:srgbClr val="FFFFFF"/>
                </a:solidFill>
                <a:latin typeface="Crimson 2"/>
                <a:ea typeface="Crimson 2"/>
                <a:cs typeface="Crimson 2"/>
                <a:sym typeface="Crimson 2"/>
              </a:rPr>
              <a:t>Changing Student Preferences</a:t>
            </a:r>
          </a:p>
        </p:txBody>
      </p:sp>
      <p:sp>
        <p:nvSpPr>
          <p:cNvPr id="5" name="AutoShape 5"/>
          <p:cNvSpPr/>
          <p:nvPr/>
        </p:nvSpPr>
        <p:spPr>
          <a:xfrm rot="5399999">
            <a:off x="4119578" y="7398152"/>
            <a:ext cx="4538051" cy="0"/>
          </a:xfrm>
          <a:prstGeom prst="line">
            <a:avLst/>
          </a:prstGeom>
          <a:ln w="9525" cap="rnd">
            <a:solidFill>
              <a:srgbClr val="FFFFFF"/>
            </a:solidFill>
            <a:prstDash val="solid"/>
            <a:headEnd type="none" w="sm" len="sm"/>
            <a:tailEnd type="none" w="sm" len="sm"/>
          </a:ln>
        </p:spPr>
      </p:sp>
      <p:sp>
        <p:nvSpPr>
          <p:cNvPr id="6" name="AutoShape 6"/>
          <p:cNvSpPr/>
          <p:nvPr/>
        </p:nvSpPr>
        <p:spPr>
          <a:xfrm rot="5399999">
            <a:off x="9677638" y="7407763"/>
            <a:ext cx="4538051" cy="0"/>
          </a:xfrm>
          <a:prstGeom prst="line">
            <a:avLst/>
          </a:prstGeom>
          <a:ln w="9525" cap="rnd">
            <a:solidFill>
              <a:srgbClr val="FFFFFF"/>
            </a:solidFill>
            <a:prstDash val="solid"/>
            <a:headEnd type="none" w="sm" len="sm"/>
            <a:tailEnd type="none" w="sm" len="sm"/>
          </a:ln>
        </p:spPr>
      </p:sp>
      <p:sp>
        <p:nvSpPr>
          <p:cNvPr id="7" name="TextBox 7"/>
          <p:cNvSpPr txBox="1"/>
          <p:nvPr/>
        </p:nvSpPr>
        <p:spPr>
          <a:xfrm>
            <a:off x="7113137" y="5623986"/>
            <a:ext cx="4108992" cy="765175"/>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000000"/>
                </a:solidFill>
                <a:latin typeface="Crimson 2"/>
                <a:ea typeface="Crimson 2"/>
                <a:cs typeface="Crimson 2"/>
                <a:sym typeface="Crimson 2"/>
              </a:rPr>
              <a:t>Solution One</a:t>
            </a:r>
          </a:p>
        </p:txBody>
      </p:sp>
      <p:sp>
        <p:nvSpPr>
          <p:cNvPr id="8" name="TextBox 8"/>
          <p:cNvSpPr txBox="1"/>
          <p:nvPr/>
        </p:nvSpPr>
        <p:spPr>
          <a:xfrm>
            <a:off x="7113137" y="6729095"/>
            <a:ext cx="4051842" cy="2529205"/>
          </a:xfrm>
          <a:prstGeom prst="rect">
            <a:avLst/>
          </a:prstGeom>
        </p:spPr>
        <p:txBody>
          <a:bodyPr lIns="0" tIns="0" rIns="0" bIns="0" rtlCol="0" anchor="t">
            <a:spAutoFit/>
          </a:bodyPr>
          <a:lstStyle/>
          <a:p>
            <a:pPr algn="ctr">
              <a:lnSpc>
                <a:spcPts val="3919"/>
              </a:lnSpc>
            </a:pPr>
            <a:r>
              <a:rPr lang="en-US" sz="2799">
                <a:solidFill>
                  <a:srgbClr val="FFFFFF"/>
                </a:solidFill>
                <a:latin typeface="Crimson 1"/>
                <a:ea typeface="Crimson 1"/>
                <a:cs typeface="Crimson 1"/>
                <a:sym typeface="Crimson 1"/>
              </a:rPr>
              <a:t>Conduct regular surveys to gather feedback and stay attuned to changing preferences.</a:t>
            </a:r>
          </a:p>
          <a:p>
            <a:pPr marL="0" lvl="0" indent="0" algn="ctr">
              <a:lnSpc>
                <a:spcPts val="3919"/>
              </a:lnSpc>
              <a:spcBef>
                <a:spcPct val="0"/>
              </a:spcBef>
            </a:pPr>
            <a:endParaRPr lang="en-US" sz="2799">
              <a:solidFill>
                <a:srgbClr val="FFFFFF"/>
              </a:solidFill>
              <a:latin typeface="Crimson 1"/>
              <a:ea typeface="Crimson 1"/>
              <a:cs typeface="Crimson 1"/>
              <a:sym typeface="Crimson 1"/>
            </a:endParaRPr>
          </a:p>
        </p:txBody>
      </p:sp>
      <p:sp>
        <p:nvSpPr>
          <p:cNvPr id="9" name="TextBox 9"/>
          <p:cNvSpPr txBox="1"/>
          <p:nvPr/>
        </p:nvSpPr>
        <p:spPr>
          <a:xfrm>
            <a:off x="12599126" y="5623986"/>
            <a:ext cx="4108992" cy="765175"/>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000000"/>
                </a:solidFill>
                <a:latin typeface="Crimson 2"/>
                <a:ea typeface="Crimson 2"/>
                <a:cs typeface="Crimson 2"/>
                <a:sym typeface="Crimson 2"/>
              </a:rPr>
              <a:t>Solution Two</a:t>
            </a:r>
          </a:p>
        </p:txBody>
      </p:sp>
      <p:sp>
        <p:nvSpPr>
          <p:cNvPr id="10" name="TextBox 10"/>
          <p:cNvSpPr txBox="1"/>
          <p:nvPr/>
        </p:nvSpPr>
        <p:spPr>
          <a:xfrm>
            <a:off x="12599126" y="6729095"/>
            <a:ext cx="4051842" cy="1538605"/>
          </a:xfrm>
          <a:prstGeom prst="rect">
            <a:avLst/>
          </a:prstGeom>
        </p:spPr>
        <p:txBody>
          <a:bodyPr lIns="0" tIns="0" rIns="0" bIns="0" rtlCol="0" anchor="t">
            <a:spAutoFit/>
          </a:bodyPr>
          <a:lstStyle/>
          <a:p>
            <a:pPr marL="0" lvl="0" indent="0" algn="ctr">
              <a:lnSpc>
                <a:spcPts val="3919"/>
              </a:lnSpc>
              <a:spcBef>
                <a:spcPct val="0"/>
              </a:spcBef>
            </a:pPr>
            <a:r>
              <a:rPr lang="en-US" sz="2799">
                <a:solidFill>
                  <a:srgbClr val="FFFFFF"/>
                </a:solidFill>
                <a:latin typeface="Crimson 1"/>
                <a:ea typeface="Crimson 1"/>
                <a:cs typeface="Crimson 1"/>
                <a:sym typeface="Crimson 1"/>
              </a:rPr>
              <a:t>Continuously monitor the current trends in media and among the student body.</a:t>
            </a:r>
          </a:p>
        </p:txBody>
      </p:sp>
      <p:sp>
        <p:nvSpPr>
          <p:cNvPr id="11" name="AutoShape 11"/>
          <p:cNvSpPr/>
          <p:nvPr/>
        </p:nvSpPr>
        <p:spPr>
          <a:xfrm flipH="1" flipV="1">
            <a:off x="3441490" y="4690428"/>
            <a:ext cx="11395136" cy="52388"/>
          </a:xfrm>
          <a:prstGeom prst="line">
            <a:avLst/>
          </a:prstGeom>
          <a:ln w="28575" cap="rnd">
            <a:solidFill>
              <a:srgbClr val="000000"/>
            </a:solidFill>
            <a:prstDash val="solid"/>
            <a:headEnd type="none" w="sm" len="sm"/>
            <a:tailEnd type="none" w="sm" len="sm"/>
          </a:ln>
        </p:spPr>
      </p:sp>
      <p:sp>
        <p:nvSpPr>
          <p:cNvPr id="12" name="Freeform 12"/>
          <p:cNvSpPr/>
          <p:nvPr/>
        </p:nvSpPr>
        <p:spPr>
          <a:xfrm>
            <a:off x="19023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2"/>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52909" y="777876"/>
            <a:ext cx="16572299" cy="3431539"/>
          </a:xfrm>
          <a:prstGeom prst="rect">
            <a:avLst/>
          </a:prstGeom>
        </p:spPr>
        <p:txBody>
          <a:bodyPr lIns="0" tIns="0" rIns="0" bIns="0" rtlCol="0" anchor="t">
            <a:spAutoFit/>
          </a:bodyPr>
          <a:lstStyle/>
          <a:p>
            <a:pPr algn="ctr">
              <a:lnSpc>
                <a:spcPts val="12099"/>
              </a:lnSpc>
            </a:pPr>
            <a:r>
              <a:rPr lang="en-US" sz="12099">
                <a:solidFill>
                  <a:srgbClr val="C8102E"/>
                </a:solidFill>
                <a:latin typeface="Crimson 2"/>
                <a:ea typeface="Crimson 2"/>
                <a:cs typeface="Crimson 2"/>
                <a:sym typeface="Crimson 2"/>
              </a:rPr>
              <a:t>Member Recruitment and Retention</a:t>
            </a:r>
          </a:p>
        </p:txBody>
      </p:sp>
      <p:sp>
        <p:nvSpPr>
          <p:cNvPr id="3" name="TextBox 3"/>
          <p:cNvSpPr txBox="1"/>
          <p:nvPr/>
        </p:nvSpPr>
        <p:spPr>
          <a:xfrm>
            <a:off x="1628578" y="5623986"/>
            <a:ext cx="4108992" cy="765175"/>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C8102E"/>
                </a:solidFill>
                <a:latin typeface="Crimson 2"/>
                <a:ea typeface="Crimson 2"/>
                <a:cs typeface="Crimson 2"/>
                <a:sym typeface="Crimson 2"/>
              </a:rPr>
              <a:t>Challenge</a:t>
            </a:r>
          </a:p>
        </p:txBody>
      </p:sp>
      <p:sp>
        <p:nvSpPr>
          <p:cNvPr id="4" name="TextBox 4"/>
          <p:cNvSpPr txBox="1"/>
          <p:nvPr/>
        </p:nvSpPr>
        <p:spPr>
          <a:xfrm>
            <a:off x="1628578" y="6729095"/>
            <a:ext cx="4051842" cy="1043305"/>
          </a:xfrm>
          <a:prstGeom prst="rect">
            <a:avLst/>
          </a:prstGeom>
        </p:spPr>
        <p:txBody>
          <a:bodyPr lIns="0" tIns="0" rIns="0" bIns="0" rtlCol="0" anchor="t">
            <a:spAutoFit/>
          </a:bodyPr>
          <a:lstStyle/>
          <a:p>
            <a:pPr marL="0" lvl="0" indent="0" algn="ctr">
              <a:lnSpc>
                <a:spcPts val="3919"/>
              </a:lnSpc>
              <a:spcBef>
                <a:spcPct val="0"/>
              </a:spcBef>
            </a:pPr>
            <a:r>
              <a:rPr lang="en-US" sz="2800">
                <a:solidFill>
                  <a:srgbClr val="000000"/>
                </a:solidFill>
                <a:latin typeface="Crimson 1"/>
                <a:ea typeface="Crimson 1"/>
                <a:cs typeface="Crimson 1"/>
                <a:sym typeface="Crimson 1"/>
              </a:rPr>
              <a:t> Turnover due to changing student schedules</a:t>
            </a:r>
          </a:p>
        </p:txBody>
      </p:sp>
      <p:sp>
        <p:nvSpPr>
          <p:cNvPr id="5" name="AutoShape 5"/>
          <p:cNvSpPr/>
          <p:nvPr/>
        </p:nvSpPr>
        <p:spPr>
          <a:xfrm rot="5399999">
            <a:off x="4119578" y="7398152"/>
            <a:ext cx="4538051" cy="0"/>
          </a:xfrm>
          <a:prstGeom prst="line">
            <a:avLst/>
          </a:prstGeom>
          <a:ln w="9525" cap="rnd">
            <a:solidFill>
              <a:srgbClr val="000000"/>
            </a:solidFill>
            <a:prstDash val="solid"/>
            <a:headEnd type="none" w="sm" len="sm"/>
            <a:tailEnd type="none" w="sm" len="sm"/>
          </a:ln>
        </p:spPr>
      </p:sp>
      <p:sp>
        <p:nvSpPr>
          <p:cNvPr id="6" name="AutoShape 6"/>
          <p:cNvSpPr/>
          <p:nvPr/>
        </p:nvSpPr>
        <p:spPr>
          <a:xfrm rot="5399999">
            <a:off x="9677638" y="7407763"/>
            <a:ext cx="4538051" cy="0"/>
          </a:xfrm>
          <a:prstGeom prst="line">
            <a:avLst/>
          </a:prstGeom>
          <a:ln w="9525" cap="rnd">
            <a:solidFill>
              <a:srgbClr val="000000"/>
            </a:solidFill>
            <a:prstDash val="solid"/>
            <a:headEnd type="none" w="sm" len="sm"/>
            <a:tailEnd type="none" w="sm" len="sm"/>
          </a:ln>
        </p:spPr>
      </p:sp>
      <p:sp>
        <p:nvSpPr>
          <p:cNvPr id="7" name="TextBox 7"/>
          <p:cNvSpPr txBox="1"/>
          <p:nvPr/>
        </p:nvSpPr>
        <p:spPr>
          <a:xfrm>
            <a:off x="7113137" y="5623986"/>
            <a:ext cx="4108992" cy="765175"/>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C8102E"/>
                </a:solidFill>
                <a:latin typeface="Crimson 2"/>
                <a:ea typeface="Crimson 2"/>
                <a:cs typeface="Crimson 2"/>
                <a:sym typeface="Crimson 2"/>
              </a:rPr>
              <a:t>Solution One</a:t>
            </a:r>
          </a:p>
        </p:txBody>
      </p:sp>
      <p:sp>
        <p:nvSpPr>
          <p:cNvPr id="8" name="TextBox 8"/>
          <p:cNvSpPr txBox="1"/>
          <p:nvPr/>
        </p:nvSpPr>
        <p:spPr>
          <a:xfrm>
            <a:off x="7113137" y="6729095"/>
            <a:ext cx="4051842" cy="2529205"/>
          </a:xfrm>
          <a:prstGeom prst="rect">
            <a:avLst/>
          </a:prstGeom>
        </p:spPr>
        <p:txBody>
          <a:bodyPr lIns="0" tIns="0" rIns="0" bIns="0" rtlCol="0" anchor="t">
            <a:spAutoFit/>
          </a:bodyPr>
          <a:lstStyle/>
          <a:p>
            <a:pPr marL="0" lvl="0" indent="0" algn="ctr">
              <a:lnSpc>
                <a:spcPts val="3919"/>
              </a:lnSpc>
              <a:spcBef>
                <a:spcPct val="0"/>
              </a:spcBef>
            </a:pPr>
            <a:r>
              <a:rPr lang="en-US" sz="2800">
                <a:solidFill>
                  <a:srgbClr val="000000"/>
                </a:solidFill>
                <a:latin typeface="Crimson 1"/>
                <a:ea typeface="Crimson 1"/>
                <a:cs typeface="Crimson 1"/>
                <a:sym typeface="Crimson 1"/>
              </a:rPr>
              <a:t>Develop mentorship and leadership programs to enhance volunteer engagement and commitment</a:t>
            </a:r>
          </a:p>
        </p:txBody>
      </p:sp>
      <p:sp>
        <p:nvSpPr>
          <p:cNvPr id="9" name="TextBox 9"/>
          <p:cNvSpPr txBox="1"/>
          <p:nvPr/>
        </p:nvSpPr>
        <p:spPr>
          <a:xfrm>
            <a:off x="12599126" y="5623986"/>
            <a:ext cx="4108992" cy="765175"/>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C8102E"/>
                </a:solidFill>
                <a:latin typeface="Crimson 2"/>
                <a:ea typeface="Crimson 2"/>
                <a:cs typeface="Crimson 2"/>
                <a:sym typeface="Crimson 2"/>
              </a:rPr>
              <a:t>Solution Two</a:t>
            </a:r>
          </a:p>
        </p:txBody>
      </p:sp>
      <p:sp>
        <p:nvSpPr>
          <p:cNvPr id="10" name="TextBox 10"/>
          <p:cNvSpPr txBox="1"/>
          <p:nvPr/>
        </p:nvSpPr>
        <p:spPr>
          <a:xfrm>
            <a:off x="12599126" y="6729095"/>
            <a:ext cx="4051842" cy="2529205"/>
          </a:xfrm>
          <a:prstGeom prst="rect">
            <a:avLst/>
          </a:prstGeom>
        </p:spPr>
        <p:txBody>
          <a:bodyPr lIns="0" tIns="0" rIns="0" bIns="0" rtlCol="0" anchor="t">
            <a:spAutoFit/>
          </a:bodyPr>
          <a:lstStyle/>
          <a:p>
            <a:pPr algn="ctr">
              <a:lnSpc>
                <a:spcPts val="3919"/>
              </a:lnSpc>
            </a:pPr>
            <a:r>
              <a:rPr lang="en-US" sz="2799">
                <a:solidFill>
                  <a:srgbClr val="000000"/>
                </a:solidFill>
                <a:latin typeface="Crimson 1"/>
                <a:ea typeface="Crimson 1"/>
                <a:cs typeface="Crimson 1"/>
                <a:sym typeface="Crimson 1"/>
              </a:rPr>
              <a:t>Implement targeted recruitment strategies that emphasize the benefits of involvement.</a:t>
            </a:r>
          </a:p>
          <a:p>
            <a:pPr marL="0" lvl="0" indent="0" algn="ctr">
              <a:lnSpc>
                <a:spcPts val="3919"/>
              </a:lnSpc>
              <a:spcBef>
                <a:spcPct val="0"/>
              </a:spcBef>
            </a:pPr>
            <a:endParaRPr lang="en-US" sz="2799">
              <a:solidFill>
                <a:srgbClr val="000000"/>
              </a:solidFill>
              <a:latin typeface="Crimson 1"/>
              <a:ea typeface="Crimson 1"/>
              <a:cs typeface="Crimson 1"/>
              <a:sym typeface="Crimson 1"/>
            </a:endParaRPr>
          </a:p>
        </p:txBody>
      </p:sp>
      <p:sp>
        <p:nvSpPr>
          <p:cNvPr id="11" name="AutoShape 11"/>
          <p:cNvSpPr/>
          <p:nvPr/>
        </p:nvSpPr>
        <p:spPr>
          <a:xfrm flipH="1" flipV="1">
            <a:off x="3441490" y="4690428"/>
            <a:ext cx="11395136" cy="52388"/>
          </a:xfrm>
          <a:prstGeom prst="line">
            <a:avLst/>
          </a:prstGeom>
          <a:ln w="28575" cap="rnd">
            <a:solidFill>
              <a:srgbClr val="000000"/>
            </a:solidFill>
            <a:prstDash val="solid"/>
            <a:headEnd type="none" w="sm" len="sm"/>
            <a:tailEnd type="none" w="sm" len="sm"/>
          </a:ln>
        </p:spPr>
      </p:sp>
      <p:sp>
        <p:nvSpPr>
          <p:cNvPr id="12" name="Freeform 12"/>
          <p:cNvSpPr/>
          <p:nvPr/>
        </p:nvSpPr>
        <p:spPr>
          <a:xfrm>
            <a:off x="19023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2"/>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TextBox 2"/>
          <p:cNvSpPr txBox="1"/>
          <p:nvPr/>
        </p:nvSpPr>
        <p:spPr>
          <a:xfrm>
            <a:off x="776146" y="869248"/>
            <a:ext cx="13322215" cy="1840864"/>
          </a:xfrm>
          <a:prstGeom prst="rect">
            <a:avLst/>
          </a:prstGeom>
        </p:spPr>
        <p:txBody>
          <a:bodyPr lIns="0" tIns="0" rIns="0" bIns="0" rtlCol="0" anchor="t">
            <a:spAutoFit/>
          </a:bodyPr>
          <a:lstStyle/>
          <a:p>
            <a:pPr marL="0" lvl="0" indent="0" algn="l">
              <a:lnSpc>
                <a:spcPts val="12099"/>
              </a:lnSpc>
            </a:pPr>
            <a:r>
              <a:rPr lang="en-US" sz="12099" spc="241">
                <a:solidFill>
                  <a:srgbClr val="FFFFFF"/>
                </a:solidFill>
                <a:latin typeface="Milo OT 2"/>
                <a:ea typeface="Milo OT 2"/>
                <a:cs typeface="Milo OT 2"/>
                <a:sym typeface="Milo OT 2"/>
              </a:rPr>
              <a:t>FY      Attendance</a:t>
            </a:r>
          </a:p>
        </p:txBody>
      </p:sp>
      <p:sp>
        <p:nvSpPr>
          <p:cNvPr id="3" name="TextBox 3"/>
          <p:cNvSpPr txBox="1"/>
          <p:nvPr/>
        </p:nvSpPr>
        <p:spPr>
          <a:xfrm>
            <a:off x="2845986" y="517107"/>
            <a:ext cx="2151250" cy="2272690"/>
          </a:xfrm>
          <a:prstGeom prst="rect">
            <a:avLst/>
          </a:prstGeom>
        </p:spPr>
        <p:txBody>
          <a:bodyPr lIns="0" tIns="0" rIns="0" bIns="0" rtlCol="0" anchor="t">
            <a:spAutoFit/>
          </a:bodyPr>
          <a:lstStyle/>
          <a:p>
            <a:pPr marL="0" lvl="0" indent="0" algn="l">
              <a:lnSpc>
                <a:spcPts val="14850"/>
              </a:lnSpc>
            </a:pPr>
            <a:r>
              <a:rPr lang="en-US" sz="14850" spc="297">
                <a:solidFill>
                  <a:srgbClr val="FFFFFF"/>
                </a:solidFill>
                <a:latin typeface="Milo OT 2"/>
                <a:ea typeface="Milo OT 2"/>
                <a:cs typeface="Milo OT 2"/>
                <a:sym typeface="Milo OT 2"/>
              </a:rPr>
              <a:t>2</a:t>
            </a:r>
          </a:p>
        </p:txBody>
      </p:sp>
      <p:pic>
        <p:nvPicPr>
          <p:cNvPr id="4" name="Picture 4"/>
          <p:cNvPicPr>
            <a:picLocks noChangeAspect="1"/>
          </p:cNvPicPr>
          <p:nvPr/>
        </p:nvPicPr>
        <p:blipFill>
          <a:blip r:embed="rId2"/>
          <a:stretch>
            <a:fillRect/>
          </a:stretch>
        </p:blipFill>
        <p:spPr>
          <a:xfrm>
            <a:off x="771803" y="2321876"/>
            <a:ext cx="17721764" cy="7874936"/>
          </a:xfrm>
          <a:prstGeom prst="rect">
            <a:avLst/>
          </a:prstGeom>
        </p:spPr>
      </p:pic>
      <p:grpSp>
        <p:nvGrpSpPr>
          <p:cNvPr id="5" name="Group 5"/>
          <p:cNvGrpSpPr>
            <a:grpSpLocks noChangeAspect="1"/>
          </p:cNvGrpSpPr>
          <p:nvPr/>
        </p:nvGrpSpPr>
        <p:grpSpPr>
          <a:xfrm>
            <a:off x="15055863" y="-80962"/>
            <a:ext cx="7240422" cy="6270206"/>
            <a:chOff x="0" y="0"/>
            <a:chExt cx="6350000" cy="5499100"/>
          </a:xfrm>
        </p:grpSpPr>
        <p:sp>
          <p:nvSpPr>
            <p:cNvPr id="6" name="Freeform 6"/>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3"/>
              <a:stretch>
                <a:fillRect r="-15466"/>
              </a:stretch>
            </a:blipFill>
          </p:spPr>
        </p:sp>
      </p:grpSp>
      <p:grpSp>
        <p:nvGrpSpPr>
          <p:cNvPr id="7" name="Group 7"/>
          <p:cNvGrpSpPr>
            <a:grpSpLocks noChangeAspect="1"/>
          </p:cNvGrpSpPr>
          <p:nvPr/>
        </p:nvGrpSpPr>
        <p:grpSpPr>
          <a:xfrm>
            <a:off x="-4109470" y="4300518"/>
            <a:ext cx="7442791" cy="6400800"/>
            <a:chOff x="0" y="0"/>
            <a:chExt cx="6350000" cy="5461000"/>
          </a:xfrm>
        </p:grpSpPr>
        <p:sp>
          <p:nvSpPr>
            <p:cNvPr id="8" name="Freeform 8"/>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a:stretch>
                <a:fillRect l="-7773" r="-7699"/>
              </a:stretch>
            </a:blipFill>
          </p:spPr>
        </p:sp>
      </p:grpSp>
      <p:sp>
        <p:nvSpPr>
          <p:cNvPr id="9" name="AutoShape 9"/>
          <p:cNvSpPr/>
          <p:nvPr/>
        </p:nvSpPr>
        <p:spPr>
          <a:xfrm flipH="1" flipV="1">
            <a:off x="776212" y="3068428"/>
            <a:ext cx="13891577" cy="66675"/>
          </a:xfrm>
          <a:prstGeom prst="line">
            <a:avLst/>
          </a:prstGeom>
          <a:ln w="28575" cap="rnd">
            <a:solidFill>
              <a:srgbClr val="000000"/>
            </a:solidFill>
            <a:prstDash val="solid"/>
            <a:headEnd type="none" w="sm" len="sm"/>
            <a:tailEnd type="none" w="sm" len="sm"/>
          </a:ln>
        </p:spPr>
      </p:sp>
      <p:sp>
        <p:nvSpPr>
          <p:cNvPr id="10" name="TextBox 10"/>
          <p:cNvSpPr txBox="1"/>
          <p:nvPr/>
        </p:nvSpPr>
        <p:spPr>
          <a:xfrm>
            <a:off x="3893036" y="631220"/>
            <a:ext cx="1757598" cy="1858559"/>
          </a:xfrm>
          <a:prstGeom prst="rect">
            <a:avLst/>
          </a:prstGeom>
        </p:spPr>
        <p:txBody>
          <a:bodyPr lIns="0" tIns="0" rIns="0" bIns="0" rtlCol="0" anchor="t">
            <a:spAutoFit/>
          </a:bodyPr>
          <a:lstStyle/>
          <a:p>
            <a:pPr marL="0" lvl="0" indent="0" algn="l">
              <a:lnSpc>
                <a:spcPts val="12133"/>
              </a:lnSpc>
            </a:pPr>
            <a:r>
              <a:rPr lang="en-US" sz="12133" spc="242">
                <a:solidFill>
                  <a:srgbClr val="FFFFFF"/>
                </a:solidFill>
                <a:latin typeface="Milo OT 2"/>
                <a:ea typeface="Milo OT 2"/>
                <a:cs typeface="Milo OT 2"/>
                <a:sym typeface="Milo OT 2"/>
              </a:rPr>
              <a:t>4</a:t>
            </a:r>
          </a:p>
        </p:txBody>
      </p:sp>
      <p:sp>
        <p:nvSpPr>
          <p:cNvPr id="11" name="TextBox 11"/>
          <p:cNvSpPr txBox="1"/>
          <p:nvPr/>
        </p:nvSpPr>
        <p:spPr>
          <a:xfrm>
            <a:off x="4771834" y="5825071"/>
            <a:ext cx="1443557" cy="604520"/>
          </a:xfrm>
          <a:prstGeom prst="rect">
            <a:avLst/>
          </a:prstGeom>
        </p:spPr>
        <p:txBody>
          <a:bodyPr lIns="0" tIns="0" rIns="0" bIns="0" rtlCol="0" anchor="t">
            <a:spAutoFit/>
          </a:bodyPr>
          <a:lstStyle/>
          <a:p>
            <a:pPr algn="ctr">
              <a:lnSpc>
                <a:spcPts val="4480"/>
              </a:lnSpc>
            </a:pPr>
            <a:r>
              <a:rPr lang="en-US" sz="3200">
                <a:solidFill>
                  <a:srgbClr val="FFFFFF"/>
                </a:solidFill>
                <a:latin typeface="Milo OT 1"/>
                <a:ea typeface="Milo OT 1"/>
                <a:cs typeface="Milo OT 1"/>
                <a:sym typeface="Milo OT 1"/>
              </a:rPr>
              <a:t>7,714</a:t>
            </a:r>
          </a:p>
        </p:txBody>
      </p:sp>
      <p:sp>
        <p:nvSpPr>
          <p:cNvPr id="12" name="TextBox 12"/>
          <p:cNvSpPr txBox="1"/>
          <p:nvPr/>
        </p:nvSpPr>
        <p:spPr>
          <a:xfrm>
            <a:off x="7869039" y="7480888"/>
            <a:ext cx="1443557" cy="604520"/>
          </a:xfrm>
          <a:prstGeom prst="rect">
            <a:avLst/>
          </a:prstGeom>
        </p:spPr>
        <p:txBody>
          <a:bodyPr lIns="0" tIns="0" rIns="0" bIns="0" rtlCol="0" anchor="t">
            <a:spAutoFit/>
          </a:bodyPr>
          <a:lstStyle/>
          <a:p>
            <a:pPr algn="ctr">
              <a:lnSpc>
                <a:spcPts val="4480"/>
              </a:lnSpc>
            </a:pPr>
            <a:r>
              <a:rPr lang="en-US" sz="3200">
                <a:solidFill>
                  <a:srgbClr val="FFFFFF"/>
                </a:solidFill>
                <a:latin typeface="Milo OT 1"/>
                <a:ea typeface="Milo OT 1"/>
                <a:cs typeface="Milo OT 1"/>
                <a:sym typeface="Milo OT 1"/>
              </a:rPr>
              <a:t>1,716</a:t>
            </a:r>
          </a:p>
        </p:txBody>
      </p:sp>
      <p:sp>
        <p:nvSpPr>
          <p:cNvPr id="13" name="TextBox 13"/>
          <p:cNvSpPr txBox="1"/>
          <p:nvPr/>
        </p:nvSpPr>
        <p:spPr>
          <a:xfrm>
            <a:off x="10124389" y="3936346"/>
            <a:ext cx="1443557" cy="604520"/>
          </a:xfrm>
          <a:prstGeom prst="rect">
            <a:avLst/>
          </a:prstGeom>
        </p:spPr>
        <p:txBody>
          <a:bodyPr lIns="0" tIns="0" rIns="0" bIns="0" rtlCol="0" anchor="t">
            <a:spAutoFit/>
          </a:bodyPr>
          <a:lstStyle/>
          <a:p>
            <a:pPr algn="ctr">
              <a:lnSpc>
                <a:spcPts val="4480"/>
              </a:lnSpc>
            </a:pPr>
            <a:r>
              <a:rPr lang="en-US" sz="3200">
                <a:solidFill>
                  <a:srgbClr val="FFFFFF"/>
                </a:solidFill>
                <a:latin typeface="Milo OT 1"/>
                <a:ea typeface="Milo OT 1"/>
                <a:cs typeface="Milo OT 1"/>
                <a:sym typeface="Milo OT 1"/>
              </a:rPr>
              <a:t>15,990</a:t>
            </a:r>
          </a:p>
        </p:txBody>
      </p:sp>
      <p:sp>
        <p:nvSpPr>
          <p:cNvPr id="14" name="TextBox 14"/>
          <p:cNvSpPr txBox="1"/>
          <p:nvPr/>
        </p:nvSpPr>
        <p:spPr>
          <a:xfrm>
            <a:off x="12847590" y="4670324"/>
            <a:ext cx="1443557" cy="581025"/>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Milo OT 3"/>
                <a:ea typeface="Milo OT 3"/>
                <a:cs typeface="Milo OT 3"/>
                <a:sym typeface="Milo OT 3"/>
              </a:rPr>
              <a:t>12,687</a:t>
            </a:r>
          </a:p>
        </p:txBody>
      </p:sp>
      <p:sp>
        <p:nvSpPr>
          <p:cNvPr id="15" name="TextBox 15"/>
          <p:cNvSpPr txBox="1"/>
          <p:nvPr/>
        </p:nvSpPr>
        <p:spPr>
          <a:xfrm>
            <a:off x="15471546" y="5127524"/>
            <a:ext cx="1443557" cy="581025"/>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Milo OT 3"/>
                <a:ea typeface="Milo OT 3"/>
                <a:cs typeface="Milo OT 3"/>
                <a:sym typeface="Milo OT 3"/>
              </a:rPr>
              <a:t>10,095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0130372" y="1824933"/>
            <a:ext cx="5714211" cy="1221105"/>
          </a:xfrm>
          <a:prstGeom prst="rect">
            <a:avLst/>
          </a:prstGeom>
        </p:spPr>
        <p:txBody>
          <a:bodyPr lIns="0" tIns="0" rIns="0" bIns="0" rtlCol="0" anchor="t">
            <a:spAutoFit/>
          </a:bodyPr>
          <a:lstStyle/>
          <a:p>
            <a:pPr algn="l">
              <a:lnSpc>
                <a:spcPts val="4620"/>
              </a:lnSpc>
            </a:pPr>
            <a:r>
              <a:rPr lang="en-US" sz="3300">
                <a:solidFill>
                  <a:srgbClr val="FFFFFF"/>
                </a:solidFill>
                <a:latin typeface="Crimson 1"/>
                <a:ea typeface="Crimson 1"/>
                <a:cs typeface="Crimson 1"/>
                <a:sym typeface="Crimson 1"/>
              </a:rPr>
              <a:t>Mission and Purpose of SPB</a:t>
            </a:r>
          </a:p>
          <a:p>
            <a:pPr marL="0" lvl="0" indent="0" algn="l">
              <a:lnSpc>
                <a:spcPts val="4620"/>
              </a:lnSpc>
              <a:spcBef>
                <a:spcPct val="0"/>
              </a:spcBef>
            </a:pPr>
            <a:endParaRPr lang="en-US" sz="3300">
              <a:solidFill>
                <a:srgbClr val="FFFFFF"/>
              </a:solidFill>
              <a:latin typeface="Crimson 1"/>
              <a:ea typeface="Crimson 1"/>
              <a:cs typeface="Crimson 1"/>
              <a:sym typeface="Crimson 1"/>
            </a:endParaRPr>
          </a:p>
        </p:txBody>
      </p:sp>
      <p:sp>
        <p:nvSpPr>
          <p:cNvPr id="3" name="TextBox 3"/>
          <p:cNvSpPr txBox="1"/>
          <p:nvPr/>
        </p:nvSpPr>
        <p:spPr>
          <a:xfrm>
            <a:off x="10130372" y="2688743"/>
            <a:ext cx="5714211" cy="640080"/>
          </a:xfrm>
          <a:prstGeom prst="rect">
            <a:avLst/>
          </a:prstGeom>
        </p:spPr>
        <p:txBody>
          <a:bodyPr lIns="0" tIns="0" rIns="0" bIns="0" rtlCol="0" anchor="t">
            <a:spAutoFit/>
          </a:bodyPr>
          <a:lstStyle/>
          <a:p>
            <a:pPr marL="0" lvl="0" indent="0" algn="l">
              <a:lnSpc>
                <a:spcPts val="4620"/>
              </a:lnSpc>
              <a:spcBef>
                <a:spcPct val="0"/>
              </a:spcBef>
            </a:pPr>
            <a:r>
              <a:rPr lang="en-US" sz="3300">
                <a:solidFill>
                  <a:srgbClr val="FFFFFF"/>
                </a:solidFill>
                <a:latin typeface="Crimson 1"/>
                <a:ea typeface="Crimson 1"/>
                <a:cs typeface="Crimson 1"/>
                <a:sym typeface="Crimson 1"/>
              </a:rPr>
              <a:t>Organizational Structure</a:t>
            </a:r>
          </a:p>
        </p:txBody>
      </p:sp>
      <p:sp>
        <p:nvSpPr>
          <p:cNvPr id="4" name="TextBox 4"/>
          <p:cNvSpPr txBox="1"/>
          <p:nvPr/>
        </p:nvSpPr>
        <p:spPr>
          <a:xfrm>
            <a:off x="10130372" y="5821198"/>
            <a:ext cx="5714211" cy="640080"/>
          </a:xfrm>
          <a:prstGeom prst="rect">
            <a:avLst/>
          </a:prstGeom>
        </p:spPr>
        <p:txBody>
          <a:bodyPr lIns="0" tIns="0" rIns="0" bIns="0" rtlCol="0" anchor="t">
            <a:spAutoFit/>
          </a:bodyPr>
          <a:lstStyle/>
          <a:p>
            <a:pPr marL="0" lvl="0" indent="0" algn="l">
              <a:lnSpc>
                <a:spcPts val="4620"/>
              </a:lnSpc>
              <a:spcBef>
                <a:spcPct val="0"/>
              </a:spcBef>
            </a:pPr>
            <a:r>
              <a:rPr lang="en-US" sz="3300">
                <a:solidFill>
                  <a:srgbClr val="FFFFFF"/>
                </a:solidFill>
                <a:latin typeface="Crimson 1"/>
                <a:ea typeface="Crimson 1"/>
                <a:cs typeface="Crimson 1"/>
                <a:sym typeface="Crimson 1"/>
              </a:rPr>
              <a:t>Past Attendance </a:t>
            </a:r>
          </a:p>
        </p:txBody>
      </p:sp>
      <p:sp>
        <p:nvSpPr>
          <p:cNvPr id="5" name="TextBox 5"/>
          <p:cNvSpPr txBox="1"/>
          <p:nvPr/>
        </p:nvSpPr>
        <p:spPr>
          <a:xfrm>
            <a:off x="2443417" y="2922673"/>
            <a:ext cx="6289495" cy="3411255"/>
          </a:xfrm>
          <a:prstGeom prst="rect">
            <a:avLst/>
          </a:prstGeom>
        </p:spPr>
        <p:txBody>
          <a:bodyPr lIns="0" tIns="0" rIns="0" bIns="0" rtlCol="0" anchor="t">
            <a:spAutoFit/>
          </a:bodyPr>
          <a:lstStyle/>
          <a:p>
            <a:pPr marL="0" lvl="0" indent="0" algn="l">
              <a:lnSpc>
                <a:spcPts val="12051"/>
              </a:lnSpc>
            </a:pPr>
            <a:r>
              <a:rPr lang="en-US" sz="12051" spc="241">
                <a:solidFill>
                  <a:srgbClr val="FFFFFF"/>
                </a:solidFill>
                <a:latin typeface="Crimson 2"/>
                <a:ea typeface="Crimson 2"/>
                <a:cs typeface="Crimson 2"/>
                <a:sym typeface="Crimson 2"/>
              </a:rPr>
              <a:t>Today’s Agenda</a:t>
            </a:r>
          </a:p>
        </p:txBody>
      </p:sp>
      <p:sp>
        <p:nvSpPr>
          <p:cNvPr id="6" name="AutoShape 6"/>
          <p:cNvSpPr/>
          <p:nvPr/>
        </p:nvSpPr>
        <p:spPr>
          <a:xfrm>
            <a:off x="9204399" y="1646220"/>
            <a:ext cx="0" cy="6994559"/>
          </a:xfrm>
          <a:prstGeom prst="line">
            <a:avLst/>
          </a:prstGeom>
          <a:ln w="38100" cap="rnd">
            <a:solidFill>
              <a:srgbClr val="292929"/>
            </a:solidFill>
            <a:prstDash val="solid"/>
            <a:headEnd type="none" w="sm" len="sm"/>
            <a:tailEnd type="none" w="sm" len="sm"/>
          </a:ln>
        </p:spPr>
      </p:sp>
      <p:sp>
        <p:nvSpPr>
          <p:cNvPr id="7" name="TextBox 7"/>
          <p:cNvSpPr txBox="1"/>
          <p:nvPr/>
        </p:nvSpPr>
        <p:spPr>
          <a:xfrm>
            <a:off x="2443417" y="6418091"/>
            <a:ext cx="5546399" cy="895350"/>
          </a:xfrm>
          <a:prstGeom prst="rect">
            <a:avLst/>
          </a:prstGeom>
        </p:spPr>
        <p:txBody>
          <a:bodyPr lIns="0" tIns="0" rIns="0" bIns="0" rtlCol="0" anchor="t">
            <a:spAutoFit/>
          </a:bodyPr>
          <a:lstStyle/>
          <a:p>
            <a:pPr algn="l">
              <a:lnSpc>
                <a:spcPts val="6106"/>
              </a:lnSpc>
            </a:pPr>
            <a:r>
              <a:rPr lang="en-US" sz="5088" spc="152">
                <a:solidFill>
                  <a:srgbClr val="FFFFFF"/>
                </a:solidFill>
                <a:latin typeface="Crimson 3"/>
                <a:ea typeface="Crimson 3"/>
                <a:cs typeface="Crimson 3"/>
                <a:sym typeface="Crimson 3"/>
              </a:rPr>
              <a:t>Key Talking Points</a:t>
            </a:r>
          </a:p>
        </p:txBody>
      </p:sp>
      <p:sp>
        <p:nvSpPr>
          <p:cNvPr id="8" name="TextBox 8"/>
          <p:cNvSpPr txBox="1"/>
          <p:nvPr/>
        </p:nvSpPr>
        <p:spPr>
          <a:xfrm>
            <a:off x="10130372" y="6870853"/>
            <a:ext cx="5714211" cy="640080"/>
          </a:xfrm>
          <a:prstGeom prst="rect">
            <a:avLst/>
          </a:prstGeom>
        </p:spPr>
        <p:txBody>
          <a:bodyPr lIns="0" tIns="0" rIns="0" bIns="0" rtlCol="0" anchor="t">
            <a:spAutoFit/>
          </a:bodyPr>
          <a:lstStyle/>
          <a:p>
            <a:pPr marL="0" lvl="0" indent="0" algn="l">
              <a:lnSpc>
                <a:spcPts val="4620"/>
              </a:lnSpc>
              <a:spcBef>
                <a:spcPct val="0"/>
              </a:spcBef>
            </a:pPr>
            <a:r>
              <a:rPr lang="en-US" sz="3300">
                <a:solidFill>
                  <a:srgbClr val="FFFFFF"/>
                </a:solidFill>
                <a:latin typeface="Crimson 1"/>
                <a:ea typeface="Crimson 1"/>
                <a:cs typeface="Crimson 1"/>
                <a:sym typeface="Crimson 1"/>
              </a:rPr>
              <a:t>SPB Major Events</a:t>
            </a:r>
          </a:p>
        </p:txBody>
      </p:sp>
      <p:sp>
        <p:nvSpPr>
          <p:cNvPr id="9" name="Freeform 9"/>
          <p:cNvSpPr/>
          <p:nvPr/>
        </p:nvSpPr>
        <p:spPr>
          <a:xfrm>
            <a:off x="19023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2"/>
            <a:stretch>
              <a:fillRect/>
            </a:stretch>
          </a:blipFill>
        </p:spPr>
      </p:sp>
      <p:sp>
        <p:nvSpPr>
          <p:cNvPr id="10" name="TextBox 10"/>
          <p:cNvSpPr txBox="1"/>
          <p:nvPr/>
        </p:nvSpPr>
        <p:spPr>
          <a:xfrm>
            <a:off x="10130372" y="7920508"/>
            <a:ext cx="5714211" cy="640080"/>
          </a:xfrm>
          <a:prstGeom prst="rect">
            <a:avLst/>
          </a:prstGeom>
        </p:spPr>
        <p:txBody>
          <a:bodyPr lIns="0" tIns="0" rIns="0" bIns="0" rtlCol="0" anchor="t">
            <a:spAutoFit/>
          </a:bodyPr>
          <a:lstStyle/>
          <a:p>
            <a:pPr marL="0" lvl="0" indent="0" algn="l">
              <a:lnSpc>
                <a:spcPts val="4620"/>
              </a:lnSpc>
              <a:spcBef>
                <a:spcPct val="0"/>
              </a:spcBef>
            </a:pPr>
            <a:r>
              <a:rPr lang="en-US" sz="3300">
                <a:solidFill>
                  <a:srgbClr val="FFFFFF"/>
                </a:solidFill>
                <a:latin typeface="Crimson 1"/>
                <a:ea typeface="Crimson 1"/>
                <a:cs typeface="Crimson 1"/>
                <a:sym typeface="Crimson 1"/>
              </a:rPr>
              <a:t>Request Overview</a:t>
            </a:r>
          </a:p>
        </p:txBody>
      </p:sp>
      <p:sp>
        <p:nvSpPr>
          <p:cNvPr id="11" name="TextBox 11"/>
          <p:cNvSpPr txBox="1"/>
          <p:nvPr/>
        </p:nvSpPr>
        <p:spPr>
          <a:xfrm>
            <a:off x="10130372" y="4771543"/>
            <a:ext cx="5714211" cy="640080"/>
          </a:xfrm>
          <a:prstGeom prst="rect">
            <a:avLst/>
          </a:prstGeom>
        </p:spPr>
        <p:txBody>
          <a:bodyPr lIns="0" tIns="0" rIns="0" bIns="0" rtlCol="0" anchor="t">
            <a:spAutoFit/>
          </a:bodyPr>
          <a:lstStyle/>
          <a:p>
            <a:pPr marL="0" lvl="0" indent="0" algn="l">
              <a:lnSpc>
                <a:spcPts val="4620"/>
              </a:lnSpc>
              <a:spcBef>
                <a:spcPct val="0"/>
              </a:spcBef>
            </a:pPr>
            <a:r>
              <a:rPr lang="en-US" sz="3300">
                <a:solidFill>
                  <a:srgbClr val="FFFFFF"/>
                </a:solidFill>
                <a:latin typeface="Crimson 1"/>
                <a:ea typeface="Crimson 1"/>
                <a:cs typeface="Crimson 1"/>
                <a:sym typeface="Crimson 1"/>
              </a:rPr>
              <a:t>Unit Successess and Challenges</a:t>
            </a:r>
          </a:p>
        </p:txBody>
      </p:sp>
      <p:sp>
        <p:nvSpPr>
          <p:cNvPr id="12" name="TextBox 12"/>
          <p:cNvSpPr txBox="1"/>
          <p:nvPr/>
        </p:nvSpPr>
        <p:spPr>
          <a:xfrm>
            <a:off x="10110131" y="3747923"/>
            <a:ext cx="1766292" cy="614045"/>
          </a:xfrm>
          <a:prstGeom prst="rect">
            <a:avLst/>
          </a:prstGeom>
        </p:spPr>
        <p:txBody>
          <a:bodyPr lIns="0" tIns="0" rIns="0" bIns="0" rtlCol="0" anchor="t">
            <a:spAutoFit/>
          </a:bodyPr>
          <a:lstStyle/>
          <a:p>
            <a:pPr algn="ctr">
              <a:lnSpc>
                <a:spcPts val="4480"/>
              </a:lnSpc>
            </a:pPr>
            <a:r>
              <a:rPr lang="en-US" sz="3200">
                <a:solidFill>
                  <a:srgbClr val="FFFFFF"/>
                </a:solidFill>
                <a:latin typeface="Crimson 1"/>
                <a:ea typeface="Crimson 1"/>
                <a:cs typeface="Crimson 1"/>
                <a:sym typeface="Crimson 1"/>
              </a:rPr>
              <a:t>Our Board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50671" y="2173785"/>
            <a:ext cx="11956328" cy="7949342"/>
          </a:xfrm>
          <a:prstGeom prst="rect">
            <a:avLst/>
          </a:prstGeom>
        </p:spPr>
      </p:pic>
      <p:sp>
        <p:nvSpPr>
          <p:cNvPr id="3" name="TextBox 3"/>
          <p:cNvSpPr txBox="1"/>
          <p:nvPr/>
        </p:nvSpPr>
        <p:spPr>
          <a:xfrm>
            <a:off x="1028700" y="1028700"/>
            <a:ext cx="18237790" cy="1520824"/>
          </a:xfrm>
          <a:prstGeom prst="rect">
            <a:avLst/>
          </a:prstGeom>
        </p:spPr>
        <p:txBody>
          <a:bodyPr lIns="0" tIns="0" rIns="0" bIns="0" rtlCol="0" anchor="t">
            <a:spAutoFit/>
          </a:bodyPr>
          <a:lstStyle/>
          <a:p>
            <a:pPr marL="0" lvl="0" indent="0" algn="l">
              <a:lnSpc>
                <a:spcPts val="9999"/>
              </a:lnSpc>
            </a:pPr>
            <a:r>
              <a:rPr lang="en-US" sz="9999" spc="199">
                <a:solidFill>
                  <a:srgbClr val="000000"/>
                </a:solidFill>
                <a:latin typeface="Milo OT 2"/>
                <a:ea typeface="Milo OT 2"/>
                <a:cs typeface="Milo OT 2"/>
                <a:sym typeface="Milo OT 2"/>
              </a:rPr>
              <a:t>Attendance Comparison</a:t>
            </a:r>
          </a:p>
        </p:txBody>
      </p:sp>
      <p:sp>
        <p:nvSpPr>
          <p:cNvPr id="4" name="TextBox 4"/>
          <p:cNvSpPr txBox="1"/>
          <p:nvPr/>
        </p:nvSpPr>
        <p:spPr>
          <a:xfrm>
            <a:off x="13229178" y="4082203"/>
            <a:ext cx="4821241" cy="43148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Milo OT 3"/>
                <a:ea typeface="Milo OT 3"/>
                <a:cs typeface="Milo OT 3"/>
                <a:sym typeface="Milo OT 3"/>
              </a:rPr>
              <a:t>Planned events a month in advance</a:t>
            </a:r>
          </a:p>
          <a:p>
            <a:pPr marL="647700" lvl="1" indent="-323850" algn="l">
              <a:lnSpc>
                <a:spcPts val="4200"/>
              </a:lnSpc>
              <a:buFont typeface="Arial"/>
              <a:buChar char="•"/>
            </a:pPr>
            <a:r>
              <a:rPr lang="en-US" sz="3000">
                <a:solidFill>
                  <a:srgbClr val="000000"/>
                </a:solidFill>
                <a:latin typeface="Milo OT 3"/>
                <a:ea typeface="Milo OT 3"/>
                <a:cs typeface="Milo OT 3"/>
                <a:sym typeface="Milo OT 3"/>
              </a:rPr>
              <a:t>More collaborations</a:t>
            </a:r>
          </a:p>
          <a:p>
            <a:pPr marL="647700" lvl="1" indent="-323850" algn="l">
              <a:lnSpc>
                <a:spcPts val="4200"/>
              </a:lnSpc>
              <a:buFont typeface="Arial"/>
              <a:buChar char="•"/>
            </a:pPr>
            <a:r>
              <a:rPr lang="en-US" sz="3000">
                <a:solidFill>
                  <a:srgbClr val="000000"/>
                </a:solidFill>
                <a:latin typeface="Milo OT 3"/>
                <a:ea typeface="Milo OT 3"/>
                <a:cs typeface="Milo OT 3"/>
                <a:sym typeface="Milo OT 3"/>
              </a:rPr>
              <a:t>Implementation of a marketing strategy</a:t>
            </a:r>
          </a:p>
          <a:p>
            <a:pPr marL="647700" lvl="1" indent="-323850" algn="l">
              <a:lnSpc>
                <a:spcPts val="4200"/>
              </a:lnSpc>
              <a:buFont typeface="Arial"/>
              <a:buChar char="•"/>
            </a:pPr>
            <a:r>
              <a:rPr lang="en-US" sz="3000">
                <a:solidFill>
                  <a:srgbClr val="000000"/>
                </a:solidFill>
                <a:latin typeface="Milo OT 3"/>
                <a:ea typeface="Milo OT 3"/>
                <a:cs typeface="Milo OT 3"/>
                <a:sym typeface="Milo OT 3"/>
              </a:rPr>
              <a:t>Returning officers/members becoming an officer</a:t>
            </a:r>
          </a:p>
        </p:txBody>
      </p:sp>
      <p:sp>
        <p:nvSpPr>
          <p:cNvPr id="5" name="TextBox 5"/>
          <p:cNvSpPr txBox="1"/>
          <p:nvPr/>
        </p:nvSpPr>
        <p:spPr>
          <a:xfrm>
            <a:off x="13585303" y="3199215"/>
            <a:ext cx="4108992" cy="689610"/>
          </a:xfrm>
          <a:prstGeom prst="rect">
            <a:avLst/>
          </a:prstGeom>
        </p:spPr>
        <p:txBody>
          <a:bodyPr lIns="0" tIns="0" rIns="0" bIns="0" rtlCol="0" anchor="t">
            <a:spAutoFit/>
          </a:bodyPr>
          <a:lstStyle/>
          <a:p>
            <a:pPr marL="0" lvl="0" indent="0" algn="ctr">
              <a:lnSpc>
                <a:spcPts val="5040"/>
              </a:lnSpc>
              <a:spcBef>
                <a:spcPct val="0"/>
              </a:spcBef>
            </a:pPr>
            <a:r>
              <a:rPr lang="en-US" sz="3600">
                <a:solidFill>
                  <a:srgbClr val="C8102E"/>
                </a:solidFill>
                <a:latin typeface="Milo OT 2"/>
                <a:ea typeface="Milo OT 2"/>
                <a:cs typeface="Milo OT 2"/>
                <a:sym typeface="Milo OT 2"/>
              </a:rPr>
              <a:t>Reasoning</a:t>
            </a:r>
          </a:p>
        </p:txBody>
      </p:sp>
      <p:sp>
        <p:nvSpPr>
          <p:cNvPr id="6" name="TextBox 6"/>
          <p:cNvSpPr txBox="1"/>
          <p:nvPr/>
        </p:nvSpPr>
        <p:spPr>
          <a:xfrm>
            <a:off x="1847496" y="4225409"/>
            <a:ext cx="3575254" cy="689610"/>
          </a:xfrm>
          <a:prstGeom prst="rect">
            <a:avLst/>
          </a:prstGeom>
        </p:spPr>
        <p:txBody>
          <a:bodyPr lIns="0" tIns="0" rIns="0" bIns="0" rtlCol="0" anchor="t">
            <a:spAutoFit/>
          </a:bodyPr>
          <a:lstStyle/>
          <a:p>
            <a:pPr marL="0" lvl="0" indent="0" algn="ctr">
              <a:lnSpc>
                <a:spcPts val="5040"/>
              </a:lnSpc>
              <a:spcBef>
                <a:spcPct val="0"/>
              </a:spcBef>
            </a:pPr>
            <a:r>
              <a:rPr lang="en-US" sz="3600">
                <a:solidFill>
                  <a:srgbClr val="000000"/>
                </a:solidFill>
                <a:latin typeface="Milo OT 2"/>
                <a:ea typeface="Milo OT 2"/>
                <a:cs typeface="Milo OT 2"/>
                <a:sym typeface="Milo OT 2"/>
              </a:rPr>
              <a:t>3441</a:t>
            </a:r>
          </a:p>
        </p:txBody>
      </p:sp>
      <p:sp>
        <p:nvSpPr>
          <p:cNvPr id="7" name="TextBox 7"/>
          <p:cNvSpPr txBox="1"/>
          <p:nvPr/>
        </p:nvSpPr>
        <p:spPr>
          <a:xfrm>
            <a:off x="4963947" y="2753904"/>
            <a:ext cx="3575254" cy="689610"/>
          </a:xfrm>
          <a:prstGeom prst="rect">
            <a:avLst/>
          </a:prstGeom>
        </p:spPr>
        <p:txBody>
          <a:bodyPr lIns="0" tIns="0" rIns="0" bIns="0" rtlCol="0" anchor="t">
            <a:spAutoFit/>
          </a:bodyPr>
          <a:lstStyle/>
          <a:p>
            <a:pPr marL="0" lvl="0" indent="0" algn="ctr">
              <a:lnSpc>
                <a:spcPts val="5040"/>
              </a:lnSpc>
              <a:spcBef>
                <a:spcPct val="0"/>
              </a:spcBef>
            </a:pPr>
            <a:r>
              <a:rPr lang="en-US" sz="3600">
                <a:solidFill>
                  <a:srgbClr val="000000"/>
                </a:solidFill>
                <a:latin typeface="Milo OT 2"/>
                <a:ea typeface="Milo OT 2"/>
                <a:cs typeface="Milo OT 2"/>
                <a:sym typeface="Milo OT 2"/>
              </a:rPr>
              <a:t>4861</a:t>
            </a:r>
          </a:p>
        </p:txBody>
      </p:sp>
      <p:sp>
        <p:nvSpPr>
          <p:cNvPr id="8" name="TextBox 8"/>
          <p:cNvSpPr txBox="1"/>
          <p:nvPr/>
        </p:nvSpPr>
        <p:spPr>
          <a:xfrm>
            <a:off x="12382220" y="9610241"/>
            <a:ext cx="5905780" cy="469900"/>
          </a:xfrm>
          <a:prstGeom prst="rect">
            <a:avLst/>
          </a:prstGeom>
        </p:spPr>
        <p:txBody>
          <a:bodyPr lIns="0" tIns="0" rIns="0" bIns="0" rtlCol="0" anchor="t">
            <a:spAutoFit/>
          </a:bodyPr>
          <a:lstStyle/>
          <a:p>
            <a:pPr algn="ctr">
              <a:lnSpc>
                <a:spcPts val="3499"/>
              </a:lnSpc>
            </a:pPr>
            <a:r>
              <a:rPr lang="en-US" sz="2499">
                <a:solidFill>
                  <a:srgbClr val="000000"/>
                </a:solidFill>
                <a:latin typeface="Milo OT 1"/>
                <a:ea typeface="Milo OT 1"/>
                <a:cs typeface="Milo OT 1"/>
                <a:sym typeface="Milo OT 1"/>
              </a:rPr>
              <a:t>*Doesn’t include Homecoming Concert</a:t>
            </a:r>
          </a:p>
        </p:txBody>
      </p:sp>
      <p:sp>
        <p:nvSpPr>
          <p:cNvPr id="9" name="TextBox 9"/>
          <p:cNvSpPr txBox="1"/>
          <p:nvPr/>
        </p:nvSpPr>
        <p:spPr>
          <a:xfrm>
            <a:off x="8053177" y="2925847"/>
            <a:ext cx="3575254" cy="689610"/>
          </a:xfrm>
          <a:prstGeom prst="rect">
            <a:avLst/>
          </a:prstGeom>
        </p:spPr>
        <p:txBody>
          <a:bodyPr lIns="0" tIns="0" rIns="0" bIns="0" rtlCol="0" anchor="t">
            <a:spAutoFit/>
          </a:bodyPr>
          <a:lstStyle/>
          <a:p>
            <a:pPr marL="0" lvl="0" indent="0" algn="ctr">
              <a:lnSpc>
                <a:spcPts val="5040"/>
              </a:lnSpc>
              <a:spcBef>
                <a:spcPct val="0"/>
              </a:spcBef>
            </a:pPr>
            <a:r>
              <a:rPr lang="en-US" sz="3600">
                <a:solidFill>
                  <a:srgbClr val="000000"/>
                </a:solidFill>
                <a:latin typeface="Milo OT 2"/>
                <a:ea typeface="Milo OT 2"/>
                <a:cs typeface="Milo OT 2"/>
                <a:sym typeface="Milo OT 2"/>
              </a:rPr>
              <a:t>4629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ED6C9"/>
        </a:solidFill>
        <a:effectLst/>
      </p:bgPr>
    </p:bg>
    <p:spTree>
      <p:nvGrpSpPr>
        <p:cNvPr id="1" name=""/>
        <p:cNvGrpSpPr/>
        <p:nvPr/>
      </p:nvGrpSpPr>
      <p:grpSpPr>
        <a:xfrm>
          <a:off x="0" y="0"/>
          <a:ext cx="0" cy="0"/>
          <a:chOff x="0" y="0"/>
          <a:chExt cx="0" cy="0"/>
        </a:xfrm>
      </p:grpSpPr>
      <p:grpSp>
        <p:nvGrpSpPr>
          <p:cNvPr id="2" name="Group 2"/>
          <p:cNvGrpSpPr/>
          <p:nvPr/>
        </p:nvGrpSpPr>
        <p:grpSpPr>
          <a:xfrm>
            <a:off x="3106451" y="0"/>
            <a:ext cx="3597819" cy="3329406"/>
            <a:chOff x="0" y="0"/>
            <a:chExt cx="4797092" cy="4439208"/>
          </a:xfrm>
        </p:grpSpPr>
        <p:pic>
          <p:nvPicPr>
            <p:cNvPr id="3" name="Picture 3"/>
            <p:cNvPicPr>
              <a:picLocks noChangeAspect="1"/>
            </p:cNvPicPr>
            <p:nvPr/>
          </p:nvPicPr>
          <p:blipFill>
            <a:blip r:embed="rId2"/>
            <a:srcRect l="37006" t="7762" r="17047" b="28460"/>
            <a:stretch>
              <a:fillRect/>
            </a:stretch>
          </p:blipFill>
          <p:spPr>
            <a:xfrm>
              <a:off x="0" y="0"/>
              <a:ext cx="4797092" cy="4439208"/>
            </a:xfrm>
            <a:prstGeom prst="rect">
              <a:avLst/>
            </a:prstGeom>
          </p:spPr>
        </p:pic>
      </p:grpSp>
      <p:grpSp>
        <p:nvGrpSpPr>
          <p:cNvPr id="4" name="Group 4"/>
          <p:cNvGrpSpPr/>
          <p:nvPr/>
        </p:nvGrpSpPr>
        <p:grpSpPr>
          <a:xfrm>
            <a:off x="3106451" y="7308025"/>
            <a:ext cx="3597819" cy="3329406"/>
            <a:chOff x="0" y="0"/>
            <a:chExt cx="4797092" cy="4439208"/>
          </a:xfrm>
        </p:grpSpPr>
        <p:pic>
          <p:nvPicPr>
            <p:cNvPr id="5" name="Picture 5"/>
            <p:cNvPicPr>
              <a:picLocks noChangeAspect="1"/>
            </p:cNvPicPr>
            <p:nvPr/>
          </p:nvPicPr>
          <p:blipFill>
            <a:blip r:embed="rId3"/>
            <a:srcRect l="1766" r="1766" b="33047"/>
            <a:stretch>
              <a:fillRect/>
            </a:stretch>
          </p:blipFill>
          <p:spPr>
            <a:xfrm>
              <a:off x="0" y="0"/>
              <a:ext cx="4797092" cy="4439208"/>
            </a:xfrm>
            <a:prstGeom prst="rect">
              <a:avLst/>
            </a:prstGeom>
          </p:spPr>
        </p:pic>
      </p:grpSp>
      <p:grpSp>
        <p:nvGrpSpPr>
          <p:cNvPr id="6" name="Group 6"/>
          <p:cNvGrpSpPr/>
          <p:nvPr/>
        </p:nvGrpSpPr>
        <p:grpSpPr>
          <a:xfrm>
            <a:off x="3106451" y="3654013"/>
            <a:ext cx="3597819" cy="3329406"/>
            <a:chOff x="0" y="0"/>
            <a:chExt cx="4797092" cy="4439208"/>
          </a:xfrm>
        </p:grpSpPr>
        <p:pic>
          <p:nvPicPr>
            <p:cNvPr id="7" name="Picture 7"/>
            <p:cNvPicPr>
              <a:picLocks noChangeAspect="1"/>
            </p:cNvPicPr>
            <p:nvPr/>
          </p:nvPicPr>
          <p:blipFill>
            <a:blip r:embed="rId4"/>
            <a:srcRect l="14069" r="14069"/>
            <a:stretch>
              <a:fillRect/>
            </a:stretch>
          </p:blipFill>
          <p:spPr>
            <a:xfrm>
              <a:off x="0" y="0"/>
              <a:ext cx="4797092" cy="4439208"/>
            </a:xfrm>
            <a:prstGeom prst="rect">
              <a:avLst/>
            </a:prstGeom>
          </p:spPr>
        </p:pic>
      </p:grpSp>
      <p:sp>
        <p:nvSpPr>
          <p:cNvPr id="8" name="Freeform 8"/>
          <p:cNvSpPr/>
          <p:nvPr/>
        </p:nvSpPr>
        <p:spPr>
          <a:xfrm>
            <a:off x="19023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5"/>
            <a:stretch>
              <a:fillRect/>
            </a:stretch>
          </a:blipFill>
        </p:spPr>
      </p:sp>
      <p:sp>
        <p:nvSpPr>
          <p:cNvPr id="9" name="AutoShape 9"/>
          <p:cNvSpPr/>
          <p:nvPr/>
        </p:nvSpPr>
        <p:spPr>
          <a:xfrm flipH="1">
            <a:off x="7589666" y="6995694"/>
            <a:ext cx="4570949" cy="0"/>
          </a:xfrm>
          <a:prstGeom prst="line">
            <a:avLst/>
          </a:prstGeom>
          <a:ln w="76200" cap="rnd">
            <a:solidFill>
              <a:srgbClr val="000000"/>
            </a:solidFill>
            <a:prstDash val="sysDot"/>
            <a:headEnd type="none" w="sm" len="sm"/>
            <a:tailEnd type="none" w="sm" len="sm"/>
          </a:ln>
        </p:spPr>
      </p:sp>
      <p:sp>
        <p:nvSpPr>
          <p:cNvPr id="10" name="TextBox 10"/>
          <p:cNvSpPr txBox="1"/>
          <p:nvPr/>
        </p:nvSpPr>
        <p:spPr>
          <a:xfrm>
            <a:off x="7589666" y="3152640"/>
            <a:ext cx="8394143" cy="3374389"/>
          </a:xfrm>
          <a:prstGeom prst="rect">
            <a:avLst/>
          </a:prstGeom>
        </p:spPr>
        <p:txBody>
          <a:bodyPr lIns="0" tIns="0" rIns="0" bIns="0" rtlCol="0" anchor="t">
            <a:spAutoFit/>
          </a:bodyPr>
          <a:lstStyle/>
          <a:p>
            <a:pPr marL="0" lvl="0" indent="0" algn="l">
              <a:lnSpc>
                <a:spcPts val="12099"/>
              </a:lnSpc>
            </a:pPr>
            <a:r>
              <a:rPr lang="en-US" sz="12099">
                <a:solidFill>
                  <a:srgbClr val="C8102E"/>
                </a:solidFill>
                <a:latin typeface="Milo OT 2"/>
                <a:ea typeface="Milo OT 2"/>
                <a:cs typeface="Milo OT 2"/>
                <a:sym typeface="Milo OT 2"/>
              </a:rPr>
              <a:t>Major Events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Freeform 3"/>
          <p:cNvSpPr/>
          <p:nvPr/>
        </p:nvSpPr>
        <p:spPr>
          <a:xfrm>
            <a:off x="509094" y="1089959"/>
            <a:ext cx="5400164" cy="8107081"/>
          </a:xfrm>
          <a:custGeom>
            <a:avLst/>
            <a:gdLst/>
            <a:ahLst/>
            <a:cxnLst/>
            <a:rect l="l" t="t" r="r" b="b"/>
            <a:pathLst>
              <a:path w="5400164" h="8107081">
                <a:moveTo>
                  <a:pt x="0" y="0"/>
                </a:moveTo>
                <a:lnTo>
                  <a:pt x="5400164" y="0"/>
                </a:lnTo>
                <a:lnTo>
                  <a:pt x="5400164" y="8107082"/>
                </a:lnTo>
                <a:lnTo>
                  <a:pt x="0" y="8107082"/>
                </a:lnTo>
                <a:lnTo>
                  <a:pt x="0" y="0"/>
                </a:lnTo>
                <a:close/>
              </a:path>
            </a:pathLst>
          </a:custGeom>
          <a:blipFill>
            <a:blip r:embed="rId3"/>
            <a:stretch>
              <a:fillRect/>
            </a:stretch>
          </a:blipFill>
        </p:spPr>
      </p:sp>
      <p:grpSp>
        <p:nvGrpSpPr>
          <p:cNvPr id="4" name="Group 4"/>
          <p:cNvGrpSpPr/>
          <p:nvPr/>
        </p:nvGrpSpPr>
        <p:grpSpPr>
          <a:xfrm>
            <a:off x="6269554" y="-142895"/>
            <a:ext cx="12463758" cy="11055179"/>
            <a:chOff x="0" y="0"/>
            <a:chExt cx="3282636" cy="2911652"/>
          </a:xfrm>
        </p:grpSpPr>
        <p:sp>
          <p:nvSpPr>
            <p:cNvPr id="5" name="Freeform 5"/>
            <p:cNvSpPr/>
            <p:nvPr/>
          </p:nvSpPr>
          <p:spPr>
            <a:xfrm>
              <a:off x="0" y="0"/>
              <a:ext cx="3282636" cy="2911652"/>
            </a:xfrm>
            <a:custGeom>
              <a:avLst/>
              <a:gdLst/>
              <a:ahLst/>
              <a:cxnLst/>
              <a:rect l="l" t="t" r="r" b="b"/>
              <a:pathLst>
                <a:path w="3282636" h="2911652">
                  <a:moveTo>
                    <a:pt x="0" y="0"/>
                  </a:moveTo>
                  <a:lnTo>
                    <a:pt x="3282636" y="0"/>
                  </a:lnTo>
                  <a:lnTo>
                    <a:pt x="3282636" y="2911652"/>
                  </a:lnTo>
                  <a:lnTo>
                    <a:pt x="0" y="2911652"/>
                  </a:lnTo>
                  <a:close/>
                </a:path>
              </a:pathLst>
            </a:custGeom>
            <a:solidFill>
              <a:srgbClr val="000000">
                <a:alpha val="46667"/>
              </a:srgbClr>
            </a:solidFill>
          </p:spPr>
        </p:sp>
        <p:sp>
          <p:nvSpPr>
            <p:cNvPr id="6" name="TextBox 6"/>
            <p:cNvSpPr txBox="1"/>
            <p:nvPr/>
          </p:nvSpPr>
          <p:spPr>
            <a:xfrm>
              <a:off x="0" y="-95250"/>
              <a:ext cx="3282636" cy="3006902"/>
            </a:xfrm>
            <a:prstGeom prst="rect">
              <a:avLst/>
            </a:prstGeom>
          </p:spPr>
          <p:txBody>
            <a:bodyPr lIns="50800" tIns="50800" rIns="50800" bIns="50800" rtlCol="0" anchor="ctr"/>
            <a:lstStyle/>
            <a:p>
              <a:pPr algn="ctr">
                <a:lnSpc>
                  <a:spcPts val="3499"/>
                </a:lnSpc>
              </a:pPr>
              <a:endParaRPr/>
            </a:p>
          </p:txBody>
        </p:sp>
      </p:grpSp>
      <p:grpSp>
        <p:nvGrpSpPr>
          <p:cNvPr id="7" name="Group 7"/>
          <p:cNvGrpSpPr/>
          <p:nvPr/>
        </p:nvGrpSpPr>
        <p:grpSpPr>
          <a:xfrm>
            <a:off x="6636170" y="3071685"/>
            <a:ext cx="11428413" cy="6499513"/>
            <a:chOff x="0" y="0"/>
            <a:chExt cx="3009952" cy="1711806"/>
          </a:xfrm>
        </p:grpSpPr>
        <p:sp>
          <p:nvSpPr>
            <p:cNvPr id="8" name="Freeform 8"/>
            <p:cNvSpPr/>
            <p:nvPr/>
          </p:nvSpPr>
          <p:spPr>
            <a:xfrm>
              <a:off x="0" y="0"/>
              <a:ext cx="3009953" cy="1711806"/>
            </a:xfrm>
            <a:custGeom>
              <a:avLst/>
              <a:gdLst/>
              <a:ahLst/>
              <a:cxnLst/>
              <a:rect l="l" t="t" r="r" b="b"/>
              <a:pathLst>
                <a:path w="3009953" h="1711806">
                  <a:moveTo>
                    <a:pt x="0" y="0"/>
                  </a:moveTo>
                  <a:lnTo>
                    <a:pt x="3009953" y="0"/>
                  </a:lnTo>
                  <a:lnTo>
                    <a:pt x="3009953" y="1711806"/>
                  </a:lnTo>
                  <a:lnTo>
                    <a:pt x="0" y="1711806"/>
                  </a:lnTo>
                  <a:close/>
                </a:path>
              </a:pathLst>
            </a:custGeom>
            <a:solidFill>
              <a:srgbClr val="000000">
                <a:alpha val="24706"/>
              </a:srgbClr>
            </a:solidFill>
          </p:spPr>
        </p:sp>
        <p:sp>
          <p:nvSpPr>
            <p:cNvPr id="9" name="TextBox 9"/>
            <p:cNvSpPr txBox="1"/>
            <p:nvPr/>
          </p:nvSpPr>
          <p:spPr>
            <a:xfrm>
              <a:off x="0" y="-95250"/>
              <a:ext cx="3009952" cy="1807056"/>
            </a:xfrm>
            <a:prstGeom prst="rect">
              <a:avLst/>
            </a:prstGeom>
          </p:spPr>
          <p:txBody>
            <a:bodyPr lIns="50800" tIns="50800" rIns="50800" bIns="50800" rtlCol="0" anchor="ctr"/>
            <a:lstStyle/>
            <a:p>
              <a:pPr algn="ctr">
                <a:lnSpc>
                  <a:spcPts val="3499"/>
                </a:lnSpc>
              </a:pPr>
              <a:endParaRPr/>
            </a:p>
          </p:txBody>
        </p:sp>
      </p:grpSp>
      <p:grpSp>
        <p:nvGrpSpPr>
          <p:cNvPr id="10" name="Group 10"/>
          <p:cNvGrpSpPr/>
          <p:nvPr/>
        </p:nvGrpSpPr>
        <p:grpSpPr>
          <a:xfrm>
            <a:off x="6977459" y="3071685"/>
            <a:ext cx="11047948" cy="6020122"/>
            <a:chOff x="0" y="0"/>
            <a:chExt cx="14730598" cy="8026830"/>
          </a:xfrm>
        </p:grpSpPr>
        <p:sp>
          <p:nvSpPr>
            <p:cNvPr id="11" name="TextBox 11"/>
            <p:cNvSpPr txBox="1"/>
            <p:nvPr/>
          </p:nvSpPr>
          <p:spPr>
            <a:xfrm>
              <a:off x="0" y="5488940"/>
              <a:ext cx="14730598" cy="922020"/>
            </a:xfrm>
            <a:prstGeom prst="rect">
              <a:avLst/>
            </a:prstGeom>
          </p:spPr>
          <p:txBody>
            <a:bodyPr lIns="0" tIns="0" rIns="0" bIns="0" rtlCol="0" anchor="t">
              <a:spAutoFit/>
            </a:bodyPr>
            <a:lstStyle/>
            <a:p>
              <a:pPr marL="0" lvl="0" indent="0" algn="l">
                <a:lnSpc>
                  <a:spcPts val="5400"/>
                </a:lnSpc>
                <a:spcBef>
                  <a:spcPct val="0"/>
                </a:spcBef>
              </a:pPr>
              <a:r>
                <a:rPr lang="en-US" sz="3600">
                  <a:solidFill>
                    <a:srgbClr val="FFFFFF"/>
                  </a:solidFill>
                  <a:latin typeface="Crimson 2"/>
                  <a:ea typeface="Crimson 2"/>
                  <a:cs typeface="Crimson 2"/>
                  <a:sym typeface="Crimson 2"/>
                </a:rPr>
                <a:t>Event Components </a:t>
              </a:r>
            </a:p>
          </p:txBody>
        </p:sp>
        <p:sp>
          <p:nvSpPr>
            <p:cNvPr id="12" name="TextBox 12"/>
            <p:cNvSpPr txBox="1"/>
            <p:nvPr/>
          </p:nvSpPr>
          <p:spPr>
            <a:xfrm>
              <a:off x="0" y="6493305"/>
              <a:ext cx="14730598" cy="1533525"/>
            </a:xfrm>
            <a:prstGeom prst="rect">
              <a:avLst/>
            </a:prstGeom>
          </p:spPr>
          <p:txBody>
            <a:bodyPr lIns="0" tIns="0" rIns="0" bIns="0" rtlCol="0" anchor="t">
              <a:spAutoFit/>
            </a:bodyPr>
            <a:lstStyle/>
            <a:p>
              <a:pPr marL="0" lvl="0" indent="0" algn="l">
                <a:lnSpc>
                  <a:spcPts val="4500"/>
                </a:lnSpc>
                <a:spcBef>
                  <a:spcPct val="0"/>
                </a:spcBef>
              </a:pPr>
              <a:r>
                <a:rPr lang="en-US" sz="3000">
                  <a:solidFill>
                    <a:srgbClr val="FFFFFF"/>
                  </a:solidFill>
                  <a:latin typeface="Crimson 4"/>
                  <a:ea typeface="Crimson 4"/>
                  <a:cs typeface="Crimson 4"/>
                  <a:sym typeface="Crimson 4"/>
                </a:rPr>
                <a:t>Free food and drinks, an ESport tournament, cosplay contest, LARPing, Artist Alley (all student vendors), and standing games</a:t>
              </a:r>
            </a:p>
          </p:txBody>
        </p:sp>
        <p:sp>
          <p:nvSpPr>
            <p:cNvPr id="13" name="TextBox 13"/>
            <p:cNvSpPr txBox="1"/>
            <p:nvPr/>
          </p:nvSpPr>
          <p:spPr>
            <a:xfrm>
              <a:off x="0" y="2649220"/>
              <a:ext cx="14730598" cy="922020"/>
            </a:xfrm>
            <a:prstGeom prst="rect">
              <a:avLst/>
            </a:prstGeom>
          </p:spPr>
          <p:txBody>
            <a:bodyPr lIns="0" tIns="0" rIns="0" bIns="0" rtlCol="0" anchor="t">
              <a:spAutoFit/>
            </a:bodyPr>
            <a:lstStyle/>
            <a:p>
              <a:pPr marL="0" lvl="0" indent="0" algn="l">
                <a:lnSpc>
                  <a:spcPts val="5400"/>
                </a:lnSpc>
                <a:spcBef>
                  <a:spcPct val="0"/>
                </a:spcBef>
              </a:pPr>
              <a:r>
                <a:rPr lang="en-US" sz="3600">
                  <a:solidFill>
                    <a:srgbClr val="FFFFFF"/>
                  </a:solidFill>
                  <a:latin typeface="Crimson 2"/>
                  <a:ea typeface="Crimson 2"/>
                  <a:cs typeface="Crimson 2"/>
                  <a:sym typeface="Crimson 2"/>
                </a:rPr>
                <a:t>Increase in Attendance</a:t>
              </a:r>
            </a:p>
          </p:txBody>
        </p:sp>
        <p:sp>
          <p:nvSpPr>
            <p:cNvPr id="14" name="TextBox 14"/>
            <p:cNvSpPr txBox="1"/>
            <p:nvPr/>
          </p:nvSpPr>
          <p:spPr>
            <a:xfrm>
              <a:off x="0" y="3650615"/>
              <a:ext cx="14730598" cy="1533525"/>
            </a:xfrm>
            <a:prstGeom prst="rect">
              <a:avLst/>
            </a:prstGeom>
          </p:spPr>
          <p:txBody>
            <a:bodyPr lIns="0" tIns="0" rIns="0" bIns="0" rtlCol="0" anchor="t">
              <a:spAutoFit/>
            </a:bodyPr>
            <a:lstStyle/>
            <a:p>
              <a:pPr marL="0" lvl="0" indent="0" algn="l">
                <a:lnSpc>
                  <a:spcPts val="4500"/>
                </a:lnSpc>
                <a:spcBef>
                  <a:spcPct val="0"/>
                </a:spcBef>
              </a:pPr>
              <a:r>
                <a:rPr lang="en-US" sz="3000">
                  <a:solidFill>
                    <a:srgbClr val="FFFFFF"/>
                  </a:solidFill>
                  <a:latin typeface="Crimson 4"/>
                  <a:ea typeface="Crimson 4"/>
                  <a:cs typeface="Crimson 4"/>
                  <a:sym typeface="Crimson 4"/>
                </a:rPr>
                <a:t>CougarCon attandance increase from 1,100 in 2022 to 1,409 attendees in 2023 (28% increase) to 2,200+ in 2024 (48% Increase)</a:t>
              </a:r>
            </a:p>
          </p:txBody>
        </p:sp>
        <p:sp>
          <p:nvSpPr>
            <p:cNvPr id="15" name="TextBox 15"/>
            <p:cNvSpPr txBox="1"/>
            <p:nvPr/>
          </p:nvSpPr>
          <p:spPr>
            <a:xfrm>
              <a:off x="0" y="-190500"/>
              <a:ext cx="14730598" cy="922020"/>
            </a:xfrm>
            <a:prstGeom prst="rect">
              <a:avLst/>
            </a:prstGeom>
          </p:spPr>
          <p:txBody>
            <a:bodyPr lIns="0" tIns="0" rIns="0" bIns="0" rtlCol="0" anchor="t">
              <a:spAutoFit/>
            </a:bodyPr>
            <a:lstStyle/>
            <a:p>
              <a:pPr marL="0" lvl="0" indent="0" algn="l">
                <a:lnSpc>
                  <a:spcPts val="5400"/>
                </a:lnSpc>
                <a:spcBef>
                  <a:spcPct val="0"/>
                </a:spcBef>
              </a:pPr>
              <a:r>
                <a:rPr lang="en-US" sz="3600">
                  <a:solidFill>
                    <a:srgbClr val="FFFFFF"/>
                  </a:solidFill>
                  <a:latin typeface="Crimson 2"/>
                  <a:ea typeface="Crimson 2"/>
                  <a:cs typeface="Crimson 2"/>
                  <a:sym typeface="Crimson 2"/>
                </a:rPr>
                <a:t>Second Annual Collaboration</a:t>
              </a:r>
            </a:p>
          </p:txBody>
        </p:sp>
        <p:sp>
          <p:nvSpPr>
            <p:cNvPr id="16" name="TextBox 16"/>
            <p:cNvSpPr txBox="1"/>
            <p:nvPr/>
          </p:nvSpPr>
          <p:spPr>
            <a:xfrm>
              <a:off x="0" y="810895"/>
              <a:ext cx="14730598" cy="1533525"/>
            </a:xfrm>
            <a:prstGeom prst="rect">
              <a:avLst/>
            </a:prstGeom>
          </p:spPr>
          <p:txBody>
            <a:bodyPr lIns="0" tIns="0" rIns="0" bIns="0" rtlCol="0" anchor="t">
              <a:spAutoFit/>
            </a:bodyPr>
            <a:lstStyle/>
            <a:p>
              <a:pPr marL="0" lvl="0" indent="0" algn="l">
                <a:lnSpc>
                  <a:spcPts val="4500"/>
                </a:lnSpc>
                <a:spcBef>
                  <a:spcPct val="0"/>
                </a:spcBef>
              </a:pPr>
              <a:r>
                <a:rPr lang="en-US" sz="3000">
                  <a:solidFill>
                    <a:srgbClr val="FFFFFF"/>
                  </a:solidFill>
                  <a:latin typeface="Crimson 4"/>
                  <a:ea typeface="Crimson 4"/>
                  <a:cs typeface="Crimson 4"/>
                  <a:sym typeface="Crimson 4"/>
                </a:rPr>
                <a:t>SPBs first time collaborating on CougarCon with UH ESports, LARP at UH, COUGARCS,  GCEAUH, Anime No Kai, and more (over 6 RSOs)</a:t>
              </a:r>
            </a:p>
          </p:txBody>
        </p:sp>
      </p:grpSp>
      <p:sp>
        <p:nvSpPr>
          <p:cNvPr id="17" name="Freeform 17"/>
          <p:cNvSpPr/>
          <p:nvPr/>
        </p:nvSpPr>
        <p:spPr>
          <a:xfrm>
            <a:off x="16513435" y="9047573"/>
            <a:ext cx="1684958" cy="1162621"/>
          </a:xfrm>
          <a:custGeom>
            <a:avLst/>
            <a:gdLst/>
            <a:ahLst/>
            <a:cxnLst/>
            <a:rect l="l" t="t" r="r" b="b"/>
            <a:pathLst>
              <a:path w="1684958" h="1162621">
                <a:moveTo>
                  <a:pt x="0" y="0"/>
                </a:moveTo>
                <a:lnTo>
                  <a:pt x="1684958" y="0"/>
                </a:lnTo>
                <a:lnTo>
                  <a:pt x="1684958" y="1162621"/>
                </a:lnTo>
                <a:lnTo>
                  <a:pt x="0" y="1162621"/>
                </a:lnTo>
                <a:lnTo>
                  <a:pt x="0" y="0"/>
                </a:lnTo>
                <a:close/>
              </a:path>
            </a:pathLst>
          </a:custGeom>
          <a:blipFill>
            <a:blip r:embed="rId4"/>
            <a:stretch>
              <a:fillRect/>
            </a:stretch>
          </a:blipFill>
        </p:spPr>
      </p:sp>
      <p:sp>
        <p:nvSpPr>
          <p:cNvPr id="18" name="TextBox 18"/>
          <p:cNvSpPr txBox="1"/>
          <p:nvPr/>
        </p:nvSpPr>
        <p:spPr>
          <a:xfrm>
            <a:off x="7016635" y="468948"/>
            <a:ext cx="9363361" cy="2124075"/>
          </a:xfrm>
          <a:prstGeom prst="rect">
            <a:avLst/>
          </a:prstGeom>
        </p:spPr>
        <p:txBody>
          <a:bodyPr lIns="0" tIns="0" rIns="0" bIns="0" rtlCol="0" anchor="t">
            <a:spAutoFit/>
          </a:bodyPr>
          <a:lstStyle/>
          <a:p>
            <a:pPr marL="0" lvl="0" indent="0" algn="l">
              <a:lnSpc>
                <a:spcPts val="14868"/>
              </a:lnSpc>
              <a:spcBef>
                <a:spcPct val="0"/>
              </a:spcBef>
            </a:pPr>
            <a:r>
              <a:rPr lang="en-US" sz="12390">
                <a:solidFill>
                  <a:srgbClr val="F6BE00"/>
                </a:solidFill>
                <a:latin typeface="Milo OT 4"/>
                <a:ea typeface="Milo OT 4"/>
                <a:cs typeface="Milo OT 4"/>
                <a:sym typeface="Milo OT 4"/>
              </a:rPr>
              <a:t>COUGARCON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16426" y="346647"/>
            <a:ext cx="17842498" cy="3431539"/>
          </a:xfrm>
          <a:prstGeom prst="rect">
            <a:avLst/>
          </a:prstGeom>
        </p:spPr>
        <p:txBody>
          <a:bodyPr lIns="0" tIns="0" rIns="0" bIns="0" rtlCol="0" anchor="t">
            <a:spAutoFit/>
          </a:bodyPr>
          <a:lstStyle/>
          <a:p>
            <a:pPr algn="ctr">
              <a:lnSpc>
                <a:spcPts val="12099"/>
              </a:lnSpc>
            </a:pPr>
            <a:r>
              <a:rPr lang="en-US" sz="12099" spc="241">
                <a:solidFill>
                  <a:srgbClr val="C8102E"/>
                </a:solidFill>
                <a:latin typeface="Crimson 2"/>
                <a:ea typeface="Crimson 2"/>
                <a:cs typeface="Crimson 2"/>
                <a:sym typeface="Crimson 2"/>
              </a:rPr>
              <a:t>Homecoming</a:t>
            </a:r>
          </a:p>
          <a:p>
            <a:pPr marL="0" lvl="0" indent="0" algn="ctr">
              <a:lnSpc>
                <a:spcPts val="12099"/>
              </a:lnSpc>
            </a:pPr>
            <a:r>
              <a:rPr lang="en-US" sz="12099" spc="241">
                <a:solidFill>
                  <a:srgbClr val="C8102E"/>
                </a:solidFill>
                <a:latin typeface="Crimson 2"/>
                <a:ea typeface="Crimson 2"/>
                <a:cs typeface="Crimson 2"/>
                <a:sym typeface="Crimson 2"/>
              </a:rPr>
              <a:t>Concert</a:t>
            </a:r>
          </a:p>
        </p:txBody>
      </p:sp>
      <p:grpSp>
        <p:nvGrpSpPr>
          <p:cNvPr id="3" name="Group 3"/>
          <p:cNvGrpSpPr>
            <a:grpSpLocks noChangeAspect="1"/>
          </p:cNvGrpSpPr>
          <p:nvPr/>
        </p:nvGrpSpPr>
        <p:grpSpPr>
          <a:xfrm>
            <a:off x="-4286427" y="-514350"/>
            <a:ext cx="6533654" cy="5657850"/>
            <a:chOff x="0" y="0"/>
            <a:chExt cx="4282440" cy="3708400"/>
          </a:xfrm>
        </p:grpSpPr>
        <p:sp>
          <p:nvSpPr>
            <p:cNvPr id="4" name="Freeform 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5109" r="-15109"/>
              </a:stretch>
            </a:blipFill>
          </p:spPr>
        </p:sp>
      </p:grpSp>
      <p:grpSp>
        <p:nvGrpSpPr>
          <p:cNvPr id="5" name="Group 5"/>
          <p:cNvGrpSpPr>
            <a:grpSpLocks noChangeAspect="1"/>
          </p:cNvGrpSpPr>
          <p:nvPr/>
        </p:nvGrpSpPr>
        <p:grpSpPr>
          <a:xfrm>
            <a:off x="-4286427" y="5418471"/>
            <a:ext cx="6533654" cy="5657850"/>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4881" r="-14881"/>
              </a:stretch>
            </a:blipFill>
          </p:spPr>
        </p:sp>
      </p:grpSp>
      <p:grpSp>
        <p:nvGrpSpPr>
          <p:cNvPr id="7" name="Group 7"/>
          <p:cNvGrpSpPr>
            <a:grpSpLocks noChangeAspect="1"/>
          </p:cNvGrpSpPr>
          <p:nvPr/>
        </p:nvGrpSpPr>
        <p:grpSpPr>
          <a:xfrm>
            <a:off x="15146582" y="-336733"/>
            <a:ext cx="6533654" cy="5657850"/>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4881" r="-14881"/>
              </a:stretch>
            </a:blipFill>
          </p:spPr>
        </p:sp>
      </p:grpSp>
      <p:pic>
        <p:nvPicPr>
          <p:cNvPr id="9" name="Picture 9"/>
          <p:cNvPicPr>
            <a:picLocks noChangeAspect="1"/>
          </p:cNvPicPr>
          <p:nvPr/>
        </p:nvPicPr>
        <p:blipFill>
          <a:blip r:embed="rId4"/>
          <a:stretch>
            <a:fillRect/>
          </a:stretch>
        </p:blipFill>
        <p:spPr>
          <a:xfrm>
            <a:off x="2874853" y="3627019"/>
            <a:ext cx="6756765" cy="7127327"/>
          </a:xfrm>
          <a:prstGeom prst="rect">
            <a:avLst/>
          </a:prstGeom>
        </p:spPr>
      </p:pic>
      <p:sp>
        <p:nvSpPr>
          <p:cNvPr id="10" name="Freeform 10"/>
          <p:cNvSpPr/>
          <p:nvPr/>
        </p:nvSpPr>
        <p:spPr>
          <a:xfrm>
            <a:off x="185685" y="9465105"/>
            <a:ext cx="1007677" cy="695297"/>
          </a:xfrm>
          <a:custGeom>
            <a:avLst/>
            <a:gdLst/>
            <a:ahLst/>
            <a:cxnLst/>
            <a:rect l="l" t="t" r="r" b="b"/>
            <a:pathLst>
              <a:path w="1007677" h="695297">
                <a:moveTo>
                  <a:pt x="0" y="0"/>
                </a:moveTo>
                <a:lnTo>
                  <a:pt x="1007677" y="0"/>
                </a:lnTo>
                <a:lnTo>
                  <a:pt x="1007677" y="695297"/>
                </a:lnTo>
                <a:lnTo>
                  <a:pt x="0" y="695297"/>
                </a:lnTo>
                <a:lnTo>
                  <a:pt x="0" y="0"/>
                </a:lnTo>
                <a:close/>
              </a:path>
            </a:pathLst>
          </a:custGeom>
          <a:blipFill>
            <a:blip r:embed="rId5"/>
            <a:stretch>
              <a:fillRect/>
            </a:stretch>
          </a:blipFill>
        </p:spPr>
      </p:sp>
      <p:sp>
        <p:nvSpPr>
          <p:cNvPr id="11" name="TextBox 11"/>
          <p:cNvSpPr txBox="1"/>
          <p:nvPr/>
        </p:nvSpPr>
        <p:spPr>
          <a:xfrm>
            <a:off x="10109994" y="3927133"/>
            <a:ext cx="5801178" cy="2297430"/>
          </a:xfrm>
          <a:prstGeom prst="rect">
            <a:avLst/>
          </a:prstGeom>
        </p:spPr>
        <p:txBody>
          <a:bodyPr lIns="0" tIns="0" rIns="0" bIns="0" rtlCol="0" anchor="t">
            <a:spAutoFit/>
          </a:bodyPr>
          <a:lstStyle/>
          <a:p>
            <a:pPr algn="ctr">
              <a:lnSpc>
                <a:spcPts val="5040"/>
              </a:lnSpc>
            </a:pPr>
            <a:r>
              <a:rPr lang="en-US" sz="3600">
                <a:solidFill>
                  <a:srgbClr val="C8102E"/>
                </a:solidFill>
                <a:latin typeface="Milo OT 3"/>
                <a:ea typeface="Milo OT 3"/>
                <a:cs typeface="Milo OT 3"/>
                <a:sym typeface="Milo OT 3"/>
              </a:rPr>
              <a:t>Background Information</a:t>
            </a:r>
          </a:p>
          <a:p>
            <a:pPr algn="ctr">
              <a:lnSpc>
                <a:spcPts val="4200"/>
              </a:lnSpc>
            </a:pPr>
            <a:r>
              <a:rPr lang="en-US" sz="3000">
                <a:solidFill>
                  <a:srgbClr val="FFFFFF"/>
                </a:solidFill>
                <a:latin typeface="Milo OT 3"/>
                <a:ea typeface="Milo OT 3"/>
                <a:cs typeface="Milo OT 3"/>
                <a:sym typeface="Milo OT 3"/>
              </a:rPr>
              <a:t>Homecoming Board Collaboration</a:t>
            </a:r>
          </a:p>
          <a:p>
            <a:pPr algn="ctr">
              <a:lnSpc>
                <a:spcPts val="4200"/>
              </a:lnSpc>
            </a:pPr>
            <a:r>
              <a:rPr lang="en-US" sz="3000">
                <a:solidFill>
                  <a:srgbClr val="FFFFFF"/>
                </a:solidFill>
                <a:latin typeface="Milo OT 3"/>
                <a:ea typeface="Milo OT 3"/>
                <a:cs typeface="Milo OT 3"/>
                <a:sym typeface="Milo OT 3"/>
              </a:rPr>
              <a:t>Lynn Eusan Park Concert </a:t>
            </a:r>
          </a:p>
          <a:p>
            <a:pPr algn="ctr">
              <a:lnSpc>
                <a:spcPts val="4200"/>
              </a:lnSpc>
            </a:pPr>
            <a:r>
              <a:rPr lang="en-US" sz="3000">
                <a:solidFill>
                  <a:srgbClr val="FFFFFF"/>
                </a:solidFill>
                <a:latin typeface="Milo OT 3"/>
                <a:ea typeface="Milo OT 3"/>
                <a:cs typeface="Milo OT 3"/>
                <a:sym typeface="Milo OT 3"/>
              </a:rPr>
              <a:t>Student Openers</a:t>
            </a:r>
          </a:p>
        </p:txBody>
      </p:sp>
      <p:sp>
        <p:nvSpPr>
          <p:cNvPr id="12" name="TextBox 12"/>
          <p:cNvSpPr txBox="1"/>
          <p:nvPr/>
        </p:nvSpPr>
        <p:spPr>
          <a:xfrm>
            <a:off x="10109994" y="6960870"/>
            <a:ext cx="5801178" cy="1764030"/>
          </a:xfrm>
          <a:prstGeom prst="rect">
            <a:avLst/>
          </a:prstGeom>
        </p:spPr>
        <p:txBody>
          <a:bodyPr lIns="0" tIns="0" rIns="0" bIns="0" rtlCol="0" anchor="t">
            <a:spAutoFit/>
          </a:bodyPr>
          <a:lstStyle/>
          <a:p>
            <a:pPr algn="ctr">
              <a:lnSpc>
                <a:spcPts val="5040"/>
              </a:lnSpc>
            </a:pPr>
            <a:r>
              <a:rPr lang="en-US" sz="3600">
                <a:solidFill>
                  <a:srgbClr val="C8102E"/>
                </a:solidFill>
                <a:latin typeface="Milo OT 3"/>
                <a:ea typeface="Milo OT 3"/>
                <a:cs typeface="Milo OT 3"/>
                <a:sym typeface="Milo OT 3"/>
              </a:rPr>
              <a:t>Proposed Additions</a:t>
            </a:r>
          </a:p>
          <a:p>
            <a:pPr algn="ctr">
              <a:lnSpc>
                <a:spcPts val="4200"/>
              </a:lnSpc>
            </a:pPr>
            <a:r>
              <a:rPr lang="en-US" sz="3000">
                <a:solidFill>
                  <a:srgbClr val="FFFFFF"/>
                </a:solidFill>
                <a:latin typeface="Milo OT 3"/>
                <a:ea typeface="Milo OT 3"/>
                <a:cs typeface="Milo OT 3"/>
                <a:sym typeface="Milo OT 3"/>
              </a:rPr>
              <a:t>Student Polls</a:t>
            </a:r>
          </a:p>
          <a:p>
            <a:pPr algn="ctr">
              <a:lnSpc>
                <a:spcPts val="4200"/>
              </a:lnSpc>
            </a:pPr>
            <a:r>
              <a:rPr lang="en-US" sz="3000">
                <a:solidFill>
                  <a:srgbClr val="FFFFFF"/>
                </a:solidFill>
                <a:latin typeface="Milo OT 3"/>
                <a:ea typeface="Milo OT 3"/>
                <a:cs typeface="Milo OT 3"/>
                <a:sym typeface="Milo OT 3"/>
              </a:rPr>
              <a:t>Student Opener Outreach</a:t>
            </a:r>
          </a:p>
        </p:txBody>
      </p:sp>
      <p:sp>
        <p:nvSpPr>
          <p:cNvPr id="13" name="TextBox 13"/>
          <p:cNvSpPr txBox="1"/>
          <p:nvPr/>
        </p:nvSpPr>
        <p:spPr>
          <a:xfrm>
            <a:off x="6368321" y="4358817"/>
            <a:ext cx="1443557" cy="604520"/>
          </a:xfrm>
          <a:prstGeom prst="rect">
            <a:avLst/>
          </a:prstGeom>
        </p:spPr>
        <p:txBody>
          <a:bodyPr lIns="0" tIns="0" rIns="0" bIns="0" rtlCol="0" anchor="t">
            <a:spAutoFit/>
          </a:bodyPr>
          <a:lstStyle/>
          <a:p>
            <a:pPr algn="ctr">
              <a:lnSpc>
                <a:spcPts val="4480"/>
              </a:lnSpc>
            </a:pPr>
            <a:r>
              <a:rPr lang="en-US" sz="3200">
                <a:solidFill>
                  <a:srgbClr val="FFFFFF"/>
                </a:solidFill>
                <a:latin typeface="Milo OT 1"/>
                <a:ea typeface="Milo OT 1"/>
                <a:cs typeface="Milo OT 1"/>
                <a:sym typeface="Milo OT 1"/>
              </a:rPr>
              <a:t>2,109</a:t>
            </a:r>
          </a:p>
        </p:txBody>
      </p:sp>
      <p:sp>
        <p:nvSpPr>
          <p:cNvPr id="14" name="TextBox 14"/>
          <p:cNvSpPr txBox="1"/>
          <p:nvPr/>
        </p:nvSpPr>
        <p:spPr>
          <a:xfrm>
            <a:off x="5198868" y="5795504"/>
            <a:ext cx="1443557" cy="604520"/>
          </a:xfrm>
          <a:prstGeom prst="rect">
            <a:avLst/>
          </a:prstGeom>
        </p:spPr>
        <p:txBody>
          <a:bodyPr lIns="0" tIns="0" rIns="0" bIns="0" rtlCol="0" anchor="t">
            <a:spAutoFit/>
          </a:bodyPr>
          <a:lstStyle/>
          <a:p>
            <a:pPr algn="ctr">
              <a:lnSpc>
                <a:spcPts val="4480"/>
              </a:lnSpc>
            </a:pPr>
            <a:r>
              <a:rPr lang="en-US" sz="3200">
                <a:solidFill>
                  <a:srgbClr val="FFFFFF"/>
                </a:solidFill>
                <a:latin typeface="Milo OT 1"/>
                <a:ea typeface="Milo OT 1"/>
                <a:cs typeface="Milo OT 1"/>
                <a:sym typeface="Milo OT 1"/>
              </a:rPr>
              <a:t>1,387</a:t>
            </a:r>
          </a:p>
        </p:txBody>
      </p:sp>
      <p:sp>
        <p:nvSpPr>
          <p:cNvPr id="15" name="TextBox 15"/>
          <p:cNvSpPr txBox="1"/>
          <p:nvPr/>
        </p:nvSpPr>
        <p:spPr>
          <a:xfrm>
            <a:off x="4091049" y="6035852"/>
            <a:ext cx="1443557" cy="604520"/>
          </a:xfrm>
          <a:prstGeom prst="rect">
            <a:avLst/>
          </a:prstGeom>
        </p:spPr>
        <p:txBody>
          <a:bodyPr lIns="0" tIns="0" rIns="0" bIns="0" rtlCol="0" anchor="t">
            <a:spAutoFit/>
          </a:bodyPr>
          <a:lstStyle/>
          <a:p>
            <a:pPr algn="ctr">
              <a:lnSpc>
                <a:spcPts val="4480"/>
              </a:lnSpc>
            </a:pPr>
            <a:r>
              <a:rPr lang="en-US" sz="3200">
                <a:solidFill>
                  <a:srgbClr val="FFFFFF"/>
                </a:solidFill>
                <a:latin typeface="Milo OT 1"/>
                <a:ea typeface="Milo OT 1"/>
                <a:cs typeface="Milo OT 1"/>
                <a:sym typeface="Milo OT 1"/>
              </a:rPr>
              <a:t>1,213</a:t>
            </a:r>
          </a:p>
        </p:txBody>
      </p:sp>
      <p:sp>
        <p:nvSpPr>
          <p:cNvPr id="16" name="TextBox 16"/>
          <p:cNvSpPr txBox="1"/>
          <p:nvPr/>
        </p:nvSpPr>
        <p:spPr>
          <a:xfrm>
            <a:off x="7700443" y="6938310"/>
            <a:ext cx="1443557" cy="604520"/>
          </a:xfrm>
          <a:prstGeom prst="rect">
            <a:avLst/>
          </a:prstGeom>
        </p:spPr>
        <p:txBody>
          <a:bodyPr lIns="0" tIns="0" rIns="0" bIns="0" rtlCol="0" anchor="t">
            <a:spAutoFit/>
          </a:bodyPr>
          <a:lstStyle/>
          <a:p>
            <a:pPr algn="ctr">
              <a:lnSpc>
                <a:spcPts val="4480"/>
              </a:lnSpc>
            </a:pPr>
            <a:r>
              <a:rPr lang="en-US" sz="3200">
                <a:solidFill>
                  <a:srgbClr val="FFFFFF"/>
                </a:solidFill>
                <a:latin typeface="Milo OT 1"/>
                <a:ea typeface="Milo OT 1"/>
                <a:cs typeface="Milo OT 1"/>
                <a:sym typeface="Milo OT 1"/>
              </a:rPr>
              <a:t>826</a:t>
            </a:r>
          </a:p>
        </p:txBody>
      </p:sp>
      <p:grpSp>
        <p:nvGrpSpPr>
          <p:cNvPr id="17" name="Group 17"/>
          <p:cNvGrpSpPr>
            <a:grpSpLocks noChangeAspect="1"/>
          </p:cNvGrpSpPr>
          <p:nvPr/>
        </p:nvGrpSpPr>
        <p:grpSpPr>
          <a:xfrm>
            <a:off x="15146582" y="5581591"/>
            <a:ext cx="6533654" cy="5657850"/>
            <a:chOff x="0" y="0"/>
            <a:chExt cx="4282440" cy="3708400"/>
          </a:xfrm>
        </p:grpSpPr>
        <p:sp>
          <p:nvSpPr>
            <p:cNvPr id="18" name="Freeform 1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r="-30218"/>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286427" y="-468542"/>
            <a:ext cx="6533654" cy="5657850"/>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29247"/>
              </a:stretch>
            </a:blipFill>
          </p:spPr>
        </p:sp>
      </p:grpSp>
      <p:grpSp>
        <p:nvGrpSpPr>
          <p:cNvPr id="4" name="Group 4"/>
          <p:cNvGrpSpPr>
            <a:grpSpLocks noChangeAspect="1"/>
          </p:cNvGrpSpPr>
          <p:nvPr/>
        </p:nvGrpSpPr>
        <p:grpSpPr>
          <a:xfrm>
            <a:off x="-4445559" y="5723705"/>
            <a:ext cx="6533654" cy="5657850"/>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r="-29246"/>
              </a:stretch>
            </a:blipFill>
          </p:spPr>
        </p:sp>
      </p:grpSp>
      <p:grpSp>
        <p:nvGrpSpPr>
          <p:cNvPr id="6" name="Group 6"/>
          <p:cNvGrpSpPr>
            <a:grpSpLocks noChangeAspect="1"/>
          </p:cNvGrpSpPr>
          <p:nvPr/>
        </p:nvGrpSpPr>
        <p:grpSpPr>
          <a:xfrm>
            <a:off x="16291350" y="-468542"/>
            <a:ext cx="6533654" cy="5657850"/>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29247"/>
              </a:stretch>
            </a:blipFill>
          </p:spPr>
        </p:sp>
      </p:grpSp>
      <p:grpSp>
        <p:nvGrpSpPr>
          <p:cNvPr id="8" name="Group 8"/>
          <p:cNvGrpSpPr>
            <a:grpSpLocks noChangeAspect="1"/>
          </p:cNvGrpSpPr>
          <p:nvPr/>
        </p:nvGrpSpPr>
        <p:grpSpPr>
          <a:xfrm>
            <a:off x="16132218" y="5723705"/>
            <a:ext cx="6533654" cy="5657850"/>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61436" t="-24905"/>
              </a:stretch>
            </a:blipFill>
          </p:spPr>
        </p:sp>
      </p:grpSp>
      <p:sp>
        <p:nvSpPr>
          <p:cNvPr id="10" name="TextBox 10"/>
          <p:cNvSpPr txBox="1"/>
          <p:nvPr/>
        </p:nvSpPr>
        <p:spPr>
          <a:xfrm>
            <a:off x="445502" y="519518"/>
            <a:ext cx="17396995" cy="1840864"/>
          </a:xfrm>
          <a:prstGeom prst="rect">
            <a:avLst/>
          </a:prstGeom>
        </p:spPr>
        <p:txBody>
          <a:bodyPr lIns="0" tIns="0" rIns="0" bIns="0" rtlCol="0" anchor="t">
            <a:spAutoFit/>
          </a:bodyPr>
          <a:lstStyle/>
          <a:p>
            <a:pPr marL="0" lvl="0" indent="0" algn="ctr">
              <a:lnSpc>
                <a:spcPts val="12099"/>
              </a:lnSpc>
            </a:pPr>
            <a:r>
              <a:rPr lang="en-US" sz="12099" spc="241">
                <a:solidFill>
                  <a:srgbClr val="FFFFFF"/>
                </a:solidFill>
                <a:latin typeface="Milo OT 2"/>
                <a:ea typeface="Milo OT 2"/>
                <a:cs typeface="Milo OT 2"/>
                <a:sym typeface="Milo OT 2"/>
              </a:rPr>
              <a:t>Winter Wonderland</a:t>
            </a:r>
          </a:p>
        </p:txBody>
      </p:sp>
      <p:sp>
        <p:nvSpPr>
          <p:cNvPr id="11" name="TextBox 11"/>
          <p:cNvSpPr txBox="1"/>
          <p:nvPr/>
        </p:nvSpPr>
        <p:spPr>
          <a:xfrm>
            <a:off x="10740615" y="2986684"/>
            <a:ext cx="5801178" cy="2297430"/>
          </a:xfrm>
          <a:prstGeom prst="rect">
            <a:avLst/>
          </a:prstGeom>
        </p:spPr>
        <p:txBody>
          <a:bodyPr lIns="0" tIns="0" rIns="0" bIns="0" rtlCol="0" anchor="t">
            <a:spAutoFit/>
          </a:bodyPr>
          <a:lstStyle/>
          <a:p>
            <a:pPr algn="ctr">
              <a:lnSpc>
                <a:spcPts val="5040"/>
              </a:lnSpc>
            </a:pPr>
            <a:r>
              <a:rPr lang="en-US" sz="3600">
                <a:solidFill>
                  <a:srgbClr val="6F9DC9"/>
                </a:solidFill>
                <a:latin typeface="Milo OT 3"/>
                <a:ea typeface="Milo OT 3"/>
                <a:cs typeface="Milo OT 3"/>
                <a:sym typeface="Milo OT 3"/>
              </a:rPr>
              <a:t>Background Information</a:t>
            </a:r>
          </a:p>
          <a:p>
            <a:pPr algn="ctr">
              <a:lnSpc>
                <a:spcPts val="4200"/>
              </a:lnSpc>
            </a:pPr>
            <a:r>
              <a:rPr lang="en-US" sz="3000">
                <a:solidFill>
                  <a:srgbClr val="FFFFFF"/>
                </a:solidFill>
                <a:latin typeface="Milo OT 3"/>
                <a:ea typeface="Milo OT 3"/>
                <a:cs typeface="Milo OT 3"/>
                <a:sym typeface="Milo OT 3"/>
              </a:rPr>
              <a:t>15th annual event</a:t>
            </a:r>
          </a:p>
          <a:p>
            <a:pPr algn="ctr">
              <a:lnSpc>
                <a:spcPts val="4200"/>
              </a:lnSpc>
            </a:pPr>
            <a:r>
              <a:rPr lang="en-US" sz="3000">
                <a:solidFill>
                  <a:srgbClr val="FFFFFF"/>
                </a:solidFill>
                <a:latin typeface="Milo OT 3"/>
                <a:ea typeface="Milo OT 3"/>
                <a:cs typeface="Milo OT 3"/>
                <a:sym typeface="Milo OT 3"/>
              </a:rPr>
              <a:t>Keeping tradition</a:t>
            </a:r>
          </a:p>
          <a:p>
            <a:pPr algn="ctr">
              <a:lnSpc>
                <a:spcPts val="4200"/>
              </a:lnSpc>
            </a:pPr>
            <a:r>
              <a:rPr lang="en-US" sz="3000">
                <a:solidFill>
                  <a:srgbClr val="FFFFFF"/>
                </a:solidFill>
                <a:latin typeface="Milo OT 3"/>
                <a:ea typeface="Milo OT 3"/>
                <a:cs typeface="Milo OT 3"/>
                <a:sym typeface="Milo OT 3"/>
              </a:rPr>
              <a:t>T-Shirts, sledding</a:t>
            </a:r>
          </a:p>
        </p:txBody>
      </p:sp>
      <p:sp>
        <p:nvSpPr>
          <p:cNvPr id="12" name="TextBox 12"/>
          <p:cNvSpPr txBox="1"/>
          <p:nvPr/>
        </p:nvSpPr>
        <p:spPr>
          <a:xfrm>
            <a:off x="10740615" y="6020421"/>
            <a:ext cx="5801178" cy="2830830"/>
          </a:xfrm>
          <a:prstGeom prst="rect">
            <a:avLst/>
          </a:prstGeom>
        </p:spPr>
        <p:txBody>
          <a:bodyPr lIns="0" tIns="0" rIns="0" bIns="0" rtlCol="0" anchor="t">
            <a:spAutoFit/>
          </a:bodyPr>
          <a:lstStyle/>
          <a:p>
            <a:pPr algn="ctr">
              <a:lnSpc>
                <a:spcPts val="5040"/>
              </a:lnSpc>
            </a:pPr>
            <a:r>
              <a:rPr lang="en-US" sz="3600">
                <a:solidFill>
                  <a:srgbClr val="6F9DC9"/>
                </a:solidFill>
                <a:latin typeface="Milo OT 3"/>
                <a:ea typeface="Milo OT 3"/>
                <a:cs typeface="Milo OT 3"/>
                <a:sym typeface="Milo OT 3"/>
              </a:rPr>
              <a:t>Proposed Additions</a:t>
            </a:r>
          </a:p>
          <a:p>
            <a:pPr algn="ctr">
              <a:lnSpc>
                <a:spcPts val="4200"/>
              </a:lnSpc>
            </a:pPr>
            <a:r>
              <a:rPr lang="en-US" sz="3000">
                <a:solidFill>
                  <a:srgbClr val="FFFFFF"/>
                </a:solidFill>
                <a:latin typeface="Milo OT 3"/>
                <a:ea typeface="Milo OT 3"/>
                <a:cs typeface="Milo OT 3"/>
                <a:sym typeface="Milo OT 3"/>
              </a:rPr>
              <a:t>Collaboration with CCA</a:t>
            </a:r>
          </a:p>
          <a:p>
            <a:pPr algn="ctr">
              <a:lnSpc>
                <a:spcPts val="4200"/>
              </a:lnSpc>
            </a:pPr>
            <a:r>
              <a:rPr lang="en-US" sz="3000">
                <a:solidFill>
                  <a:srgbClr val="FFFFFF"/>
                </a:solidFill>
                <a:latin typeface="Milo OT 3"/>
                <a:ea typeface="Milo OT 3"/>
                <a:cs typeface="Milo OT 3"/>
                <a:sym typeface="Milo OT 3"/>
              </a:rPr>
              <a:t>“Winter Around the World”</a:t>
            </a:r>
          </a:p>
          <a:p>
            <a:pPr algn="ctr">
              <a:lnSpc>
                <a:spcPts val="4200"/>
              </a:lnSpc>
            </a:pPr>
            <a:r>
              <a:rPr lang="en-US" sz="3000">
                <a:solidFill>
                  <a:srgbClr val="FFFFFF"/>
                </a:solidFill>
                <a:latin typeface="Milo OT 3"/>
                <a:ea typeface="Milo OT 3"/>
                <a:cs typeface="Milo OT 3"/>
                <a:sym typeface="Milo OT 3"/>
              </a:rPr>
              <a:t>Different Merchandise</a:t>
            </a:r>
          </a:p>
          <a:p>
            <a:pPr algn="ctr">
              <a:lnSpc>
                <a:spcPts val="4200"/>
              </a:lnSpc>
            </a:pPr>
            <a:r>
              <a:rPr lang="en-US" sz="3000">
                <a:solidFill>
                  <a:srgbClr val="FFFFFF"/>
                </a:solidFill>
                <a:latin typeface="Milo OT 3"/>
                <a:ea typeface="Milo OT 3"/>
                <a:cs typeface="Milo OT 3"/>
                <a:sym typeface="Milo OT 3"/>
              </a:rPr>
              <a:t>Expansion Area Location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7524934" y="0"/>
            <a:ext cx="10763066" cy="10763066"/>
            <a:chOff x="0" y="0"/>
            <a:chExt cx="6350000" cy="6350000"/>
          </a:xfrm>
        </p:grpSpPr>
        <p:sp>
          <p:nvSpPr>
            <p:cNvPr id="3" name="Freeform 3"/>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a:alphaModFix amt="48000"/>
              </a:blip>
              <a:stretch>
                <a:fillRect b="-49999"/>
              </a:stretch>
            </a:blipFill>
          </p:spPr>
        </p:sp>
      </p:grpSp>
      <p:grpSp>
        <p:nvGrpSpPr>
          <p:cNvPr id="4" name="Group 4"/>
          <p:cNvGrpSpPr/>
          <p:nvPr/>
        </p:nvGrpSpPr>
        <p:grpSpPr>
          <a:xfrm rot="5400000">
            <a:off x="0" y="0"/>
            <a:ext cx="10287000" cy="10287000"/>
            <a:chOff x="0" y="0"/>
            <a:chExt cx="6350000" cy="6350000"/>
          </a:xfrm>
        </p:grpSpPr>
        <p:sp>
          <p:nvSpPr>
            <p:cNvPr id="5" name="Freeform 5"/>
            <p:cNvSpPr/>
            <p:nvPr/>
          </p:nvSpPr>
          <p:spPr>
            <a:xfrm rot="-7762997">
              <a:off x="-1427806" y="-1427806"/>
              <a:ext cx="5055471" cy="9205613"/>
            </a:xfrm>
            <a:custGeom>
              <a:avLst/>
              <a:gdLst/>
              <a:ahLst/>
              <a:cxnLst/>
              <a:rect l="l" t="t" r="r" b="b"/>
              <a:pathLst>
                <a:path w="5055471" h="9205613">
                  <a:moveTo>
                    <a:pt x="5055471" y="9205612"/>
                  </a:moveTo>
                  <a:lnTo>
                    <a:pt x="4150141" y="0"/>
                  </a:lnTo>
                  <a:lnTo>
                    <a:pt x="0" y="5055471"/>
                  </a:lnTo>
                  <a:close/>
                </a:path>
              </a:pathLst>
            </a:custGeom>
            <a:blipFill>
              <a:blip r:embed="rId3">
                <a:alphaModFix amt="51000"/>
              </a:blip>
              <a:stretch>
                <a:fillRect l="-2169" r="-19085" b="-135"/>
              </a:stretch>
            </a:blipFill>
          </p:spPr>
        </p:sp>
      </p:grpSp>
      <p:grpSp>
        <p:nvGrpSpPr>
          <p:cNvPr id="6" name="Group 6"/>
          <p:cNvGrpSpPr/>
          <p:nvPr/>
        </p:nvGrpSpPr>
        <p:grpSpPr>
          <a:xfrm>
            <a:off x="0" y="-103099"/>
            <a:ext cx="18288000" cy="10612724"/>
            <a:chOff x="0" y="0"/>
            <a:chExt cx="4816593" cy="2795121"/>
          </a:xfrm>
        </p:grpSpPr>
        <p:sp>
          <p:nvSpPr>
            <p:cNvPr id="7" name="Freeform 7"/>
            <p:cNvSpPr/>
            <p:nvPr/>
          </p:nvSpPr>
          <p:spPr>
            <a:xfrm>
              <a:off x="0" y="0"/>
              <a:ext cx="4816592" cy="2795121"/>
            </a:xfrm>
            <a:custGeom>
              <a:avLst/>
              <a:gdLst/>
              <a:ahLst/>
              <a:cxnLst/>
              <a:rect l="l" t="t" r="r" b="b"/>
              <a:pathLst>
                <a:path w="4816592" h="2795121">
                  <a:moveTo>
                    <a:pt x="0" y="0"/>
                  </a:moveTo>
                  <a:lnTo>
                    <a:pt x="4816592" y="0"/>
                  </a:lnTo>
                  <a:lnTo>
                    <a:pt x="4816592" y="2795121"/>
                  </a:lnTo>
                  <a:lnTo>
                    <a:pt x="0" y="2795121"/>
                  </a:lnTo>
                  <a:close/>
                </a:path>
              </a:pathLst>
            </a:custGeom>
            <a:solidFill>
              <a:srgbClr val="640817">
                <a:alpha val="17647"/>
              </a:srgbClr>
            </a:solidFill>
          </p:spPr>
        </p:sp>
        <p:sp>
          <p:nvSpPr>
            <p:cNvPr id="8" name="TextBox 8"/>
            <p:cNvSpPr txBox="1"/>
            <p:nvPr/>
          </p:nvSpPr>
          <p:spPr>
            <a:xfrm>
              <a:off x="0" y="-95250"/>
              <a:ext cx="4816593" cy="2890371"/>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20928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4"/>
            <a:stretch>
              <a:fillRect/>
            </a:stretch>
          </a:blipFill>
        </p:spPr>
      </p:sp>
      <p:sp>
        <p:nvSpPr>
          <p:cNvPr id="10" name="TextBox 10"/>
          <p:cNvSpPr txBox="1"/>
          <p:nvPr/>
        </p:nvSpPr>
        <p:spPr>
          <a:xfrm>
            <a:off x="5488374" y="2952196"/>
            <a:ext cx="7488327" cy="2971661"/>
          </a:xfrm>
          <a:prstGeom prst="rect">
            <a:avLst/>
          </a:prstGeom>
        </p:spPr>
        <p:txBody>
          <a:bodyPr lIns="0" tIns="0" rIns="0" bIns="0" rtlCol="0" anchor="t">
            <a:spAutoFit/>
          </a:bodyPr>
          <a:lstStyle/>
          <a:p>
            <a:pPr algn="ctr">
              <a:lnSpc>
                <a:spcPts val="6505"/>
              </a:lnSpc>
            </a:pPr>
            <a:r>
              <a:rPr lang="en-US" sz="4646">
                <a:solidFill>
                  <a:srgbClr val="FFFFFF"/>
                </a:solidFill>
                <a:latin typeface="Milo OT 3"/>
                <a:ea typeface="Milo OT 3"/>
                <a:cs typeface="Milo OT 3"/>
                <a:sym typeface="Milo OT 3"/>
              </a:rPr>
              <a:t>Background Information</a:t>
            </a:r>
          </a:p>
          <a:p>
            <a:pPr algn="ctr">
              <a:lnSpc>
                <a:spcPts val="5421"/>
              </a:lnSpc>
            </a:pPr>
            <a:r>
              <a:rPr lang="en-US" sz="3872">
                <a:solidFill>
                  <a:srgbClr val="C8102E"/>
                </a:solidFill>
                <a:latin typeface="Milo OT 3"/>
                <a:ea typeface="Milo OT 3"/>
                <a:cs typeface="Milo OT 3"/>
                <a:sym typeface="Milo OT 3"/>
              </a:rPr>
              <a:t>Fiesta Partnership</a:t>
            </a:r>
          </a:p>
          <a:p>
            <a:pPr algn="ctr">
              <a:lnSpc>
                <a:spcPts val="5421"/>
              </a:lnSpc>
            </a:pPr>
            <a:r>
              <a:rPr lang="en-US" sz="3872">
                <a:solidFill>
                  <a:srgbClr val="C8102E"/>
                </a:solidFill>
                <a:latin typeface="Milo OT 3"/>
                <a:ea typeface="Milo OT 3"/>
                <a:cs typeface="Milo OT 3"/>
                <a:sym typeface="Milo OT 3"/>
              </a:rPr>
              <a:t>Occurring since 1939</a:t>
            </a:r>
          </a:p>
          <a:p>
            <a:pPr algn="ctr">
              <a:lnSpc>
                <a:spcPts val="5421"/>
              </a:lnSpc>
            </a:pPr>
            <a:r>
              <a:rPr lang="en-US" sz="3872">
                <a:solidFill>
                  <a:srgbClr val="C8102E"/>
                </a:solidFill>
                <a:latin typeface="Milo OT 3"/>
                <a:ea typeface="Milo OT 3"/>
                <a:cs typeface="Milo OT 3"/>
                <a:sym typeface="Milo OT 3"/>
              </a:rPr>
              <a:t>Top Attending SPB Event</a:t>
            </a:r>
          </a:p>
        </p:txBody>
      </p:sp>
      <p:sp>
        <p:nvSpPr>
          <p:cNvPr id="11" name="TextBox 11"/>
          <p:cNvSpPr txBox="1"/>
          <p:nvPr/>
        </p:nvSpPr>
        <p:spPr>
          <a:xfrm>
            <a:off x="445502" y="462368"/>
            <a:ext cx="17396995" cy="1898014"/>
          </a:xfrm>
          <a:prstGeom prst="rect">
            <a:avLst/>
          </a:prstGeom>
        </p:spPr>
        <p:txBody>
          <a:bodyPr lIns="0" tIns="0" rIns="0" bIns="0" rtlCol="0" anchor="t">
            <a:spAutoFit/>
          </a:bodyPr>
          <a:lstStyle/>
          <a:p>
            <a:pPr marL="0" lvl="0" indent="0" algn="ctr">
              <a:lnSpc>
                <a:spcPts val="12099"/>
              </a:lnSpc>
            </a:pPr>
            <a:r>
              <a:rPr lang="en-US" sz="12099" spc="241">
                <a:solidFill>
                  <a:srgbClr val="960C22"/>
                </a:solidFill>
                <a:latin typeface="Crimson 2"/>
                <a:ea typeface="Crimson 2"/>
                <a:cs typeface="Crimson 2"/>
                <a:sym typeface="Crimson 2"/>
              </a:rPr>
              <a:t>Fiesta Concert</a:t>
            </a:r>
          </a:p>
        </p:txBody>
      </p:sp>
      <p:sp>
        <p:nvSpPr>
          <p:cNvPr id="12" name="TextBox 12"/>
          <p:cNvSpPr txBox="1"/>
          <p:nvPr/>
        </p:nvSpPr>
        <p:spPr>
          <a:xfrm>
            <a:off x="5311299" y="6286639"/>
            <a:ext cx="7488327" cy="2971661"/>
          </a:xfrm>
          <a:prstGeom prst="rect">
            <a:avLst/>
          </a:prstGeom>
        </p:spPr>
        <p:txBody>
          <a:bodyPr lIns="0" tIns="0" rIns="0" bIns="0" rtlCol="0" anchor="t">
            <a:spAutoFit/>
          </a:bodyPr>
          <a:lstStyle/>
          <a:p>
            <a:pPr algn="ctr">
              <a:lnSpc>
                <a:spcPts val="6505"/>
              </a:lnSpc>
            </a:pPr>
            <a:r>
              <a:rPr lang="en-US" sz="4646">
                <a:solidFill>
                  <a:srgbClr val="FFFFFF"/>
                </a:solidFill>
                <a:latin typeface="Milo OT 3"/>
                <a:ea typeface="Milo OT 3"/>
                <a:cs typeface="Milo OT 3"/>
                <a:sym typeface="Milo OT 3"/>
              </a:rPr>
              <a:t>Proposed Additions</a:t>
            </a:r>
          </a:p>
          <a:p>
            <a:pPr algn="ctr">
              <a:lnSpc>
                <a:spcPts val="5421"/>
              </a:lnSpc>
            </a:pPr>
            <a:r>
              <a:rPr lang="en-US" sz="3872">
                <a:solidFill>
                  <a:srgbClr val="C8102E"/>
                </a:solidFill>
                <a:latin typeface="Milo OT 3"/>
                <a:ea typeface="Milo OT 3"/>
                <a:cs typeface="Milo OT 3"/>
                <a:sym typeface="Milo OT 3"/>
              </a:rPr>
              <a:t>Location Change</a:t>
            </a:r>
          </a:p>
          <a:p>
            <a:pPr algn="ctr">
              <a:lnSpc>
                <a:spcPts val="5421"/>
              </a:lnSpc>
            </a:pPr>
            <a:r>
              <a:rPr lang="en-US" sz="3872">
                <a:solidFill>
                  <a:srgbClr val="C8102E"/>
                </a:solidFill>
                <a:latin typeface="Milo OT 3"/>
                <a:ea typeface="Milo OT 3"/>
                <a:cs typeface="Milo OT 3"/>
                <a:sym typeface="Milo OT 3"/>
              </a:rPr>
              <a:t>Student Polls</a:t>
            </a:r>
          </a:p>
          <a:p>
            <a:pPr algn="ctr">
              <a:lnSpc>
                <a:spcPts val="5421"/>
              </a:lnSpc>
            </a:pPr>
            <a:endParaRPr lang="en-US" sz="3872">
              <a:solidFill>
                <a:srgbClr val="C8102E"/>
              </a:solidFill>
              <a:latin typeface="Milo OT 3"/>
              <a:ea typeface="Milo OT 3"/>
              <a:cs typeface="Milo OT 3"/>
              <a:sym typeface="Milo OT 3"/>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106451" y="0"/>
            <a:ext cx="3597819" cy="3329406"/>
            <a:chOff x="0" y="0"/>
            <a:chExt cx="4797092" cy="4439208"/>
          </a:xfrm>
        </p:grpSpPr>
        <p:pic>
          <p:nvPicPr>
            <p:cNvPr id="3" name="Picture 3"/>
            <p:cNvPicPr>
              <a:picLocks noChangeAspect="1"/>
            </p:cNvPicPr>
            <p:nvPr/>
          </p:nvPicPr>
          <p:blipFill>
            <a:blip r:embed="rId2"/>
            <a:srcRect t="19230" b="19230"/>
            <a:stretch>
              <a:fillRect/>
            </a:stretch>
          </p:blipFill>
          <p:spPr>
            <a:xfrm>
              <a:off x="0" y="0"/>
              <a:ext cx="4797092" cy="4439208"/>
            </a:xfrm>
            <a:prstGeom prst="rect">
              <a:avLst/>
            </a:prstGeom>
          </p:spPr>
        </p:pic>
      </p:grpSp>
      <p:grpSp>
        <p:nvGrpSpPr>
          <p:cNvPr id="4" name="Group 4"/>
          <p:cNvGrpSpPr/>
          <p:nvPr/>
        </p:nvGrpSpPr>
        <p:grpSpPr>
          <a:xfrm>
            <a:off x="3106451" y="3467196"/>
            <a:ext cx="3597819" cy="3329406"/>
            <a:chOff x="0" y="0"/>
            <a:chExt cx="4797092" cy="4439208"/>
          </a:xfrm>
        </p:grpSpPr>
        <p:pic>
          <p:nvPicPr>
            <p:cNvPr id="5" name="Picture 5"/>
            <p:cNvPicPr>
              <a:picLocks noChangeAspect="1"/>
            </p:cNvPicPr>
            <p:nvPr/>
          </p:nvPicPr>
          <p:blipFill>
            <a:blip r:embed="rId3"/>
            <a:srcRect r="28138"/>
            <a:stretch>
              <a:fillRect/>
            </a:stretch>
          </p:blipFill>
          <p:spPr>
            <a:xfrm>
              <a:off x="0" y="0"/>
              <a:ext cx="4797092" cy="4439208"/>
            </a:xfrm>
            <a:prstGeom prst="rect">
              <a:avLst/>
            </a:prstGeom>
          </p:spPr>
        </p:pic>
      </p:grpSp>
      <p:grpSp>
        <p:nvGrpSpPr>
          <p:cNvPr id="6" name="Group 6"/>
          <p:cNvGrpSpPr/>
          <p:nvPr/>
        </p:nvGrpSpPr>
        <p:grpSpPr>
          <a:xfrm>
            <a:off x="3106451" y="6957594"/>
            <a:ext cx="3597819" cy="3329406"/>
            <a:chOff x="0" y="0"/>
            <a:chExt cx="4797092" cy="4439208"/>
          </a:xfrm>
        </p:grpSpPr>
        <p:pic>
          <p:nvPicPr>
            <p:cNvPr id="7" name="Picture 7"/>
            <p:cNvPicPr>
              <a:picLocks noChangeAspect="1"/>
            </p:cNvPicPr>
            <p:nvPr/>
          </p:nvPicPr>
          <p:blipFill>
            <a:blip r:embed="rId4"/>
            <a:srcRect l="14069" r="14069"/>
            <a:stretch>
              <a:fillRect/>
            </a:stretch>
          </p:blipFill>
          <p:spPr>
            <a:xfrm>
              <a:off x="0" y="0"/>
              <a:ext cx="4797092" cy="4439208"/>
            </a:xfrm>
            <a:prstGeom prst="rect">
              <a:avLst/>
            </a:prstGeom>
          </p:spPr>
        </p:pic>
      </p:grpSp>
      <p:sp>
        <p:nvSpPr>
          <p:cNvPr id="8" name="Freeform 8"/>
          <p:cNvSpPr/>
          <p:nvPr/>
        </p:nvSpPr>
        <p:spPr>
          <a:xfrm>
            <a:off x="19023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5"/>
            <a:stretch>
              <a:fillRect/>
            </a:stretch>
          </a:blipFill>
        </p:spPr>
      </p:sp>
      <p:sp>
        <p:nvSpPr>
          <p:cNvPr id="9" name="AutoShape 9"/>
          <p:cNvSpPr/>
          <p:nvPr/>
        </p:nvSpPr>
        <p:spPr>
          <a:xfrm flipH="1">
            <a:off x="7589666" y="6995694"/>
            <a:ext cx="4570949" cy="0"/>
          </a:xfrm>
          <a:prstGeom prst="line">
            <a:avLst/>
          </a:prstGeom>
          <a:ln w="76200" cap="rnd">
            <a:solidFill>
              <a:srgbClr val="000000"/>
            </a:solidFill>
            <a:prstDash val="sysDot"/>
            <a:headEnd type="none" w="sm" len="sm"/>
            <a:tailEnd type="none" w="sm" len="sm"/>
          </a:ln>
        </p:spPr>
      </p:sp>
      <p:sp>
        <p:nvSpPr>
          <p:cNvPr id="10" name="Freeform 10"/>
          <p:cNvSpPr/>
          <p:nvPr/>
        </p:nvSpPr>
        <p:spPr>
          <a:xfrm>
            <a:off x="342638" y="96714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5"/>
            <a:stretch>
              <a:fillRect/>
            </a:stretch>
          </a:blipFill>
        </p:spPr>
      </p:sp>
      <p:sp>
        <p:nvSpPr>
          <p:cNvPr id="11" name="TextBox 11"/>
          <p:cNvSpPr txBox="1"/>
          <p:nvPr/>
        </p:nvSpPr>
        <p:spPr>
          <a:xfrm>
            <a:off x="7589666" y="3152640"/>
            <a:ext cx="8394143" cy="3374389"/>
          </a:xfrm>
          <a:prstGeom prst="rect">
            <a:avLst/>
          </a:prstGeom>
        </p:spPr>
        <p:txBody>
          <a:bodyPr lIns="0" tIns="0" rIns="0" bIns="0" rtlCol="0" anchor="t">
            <a:spAutoFit/>
          </a:bodyPr>
          <a:lstStyle/>
          <a:p>
            <a:pPr marL="0" lvl="0" indent="0" algn="l">
              <a:lnSpc>
                <a:spcPts val="12099"/>
              </a:lnSpc>
            </a:pPr>
            <a:r>
              <a:rPr lang="en-US" sz="12099">
                <a:solidFill>
                  <a:srgbClr val="FFFFFF"/>
                </a:solidFill>
                <a:latin typeface="Milo OT 2"/>
                <a:ea typeface="Milo OT 2"/>
                <a:cs typeface="Milo OT 2"/>
                <a:sym typeface="Milo OT 2"/>
              </a:rPr>
              <a:t>Requests Overview</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751971" y="2721061"/>
            <a:ext cx="9135361" cy="5611722"/>
          </a:xfrm>
          <a:custGeom>
            <a:avLst/>
            <a:gdLst/>
            <a:ahLst/>
            <a:cxnLst/>
            <a:rect l="l" t="t" r="r" b="b"/>
            <a:pathLst>
              <a:path w="9135361" h="5611722">
                <a:moveTo>
                  <a:pt x="0" y="0"/>
                </a:moveTo>
                <a:lnTo>
                  <a:pt x="9135361" y="0"/>
                </a:lnTo>
                <a:lnTo>
                  <a:pt x="9135361" y="5611721"/>
                </a:lnTo>
                <a:lnTo>
                  <a:pt x="0" y="5611721"/>
                </a:lnTo>
                <a:lnTo>
                  <a:pt x="0" y="0"/>
                </a:lnTo>
                <a:close/>
              </a:path>
            </a:pathLst>
          </a:custGeom>
          <a:blipFill>
            <a:blip r:embed="rId2"/>
            <a:stretch>
              <a:fillRect/>
            </a:stretch>
          </a:blipFill>
        </p:spPr>
      </p:sp>
      <p:sp>
        <p:nvSpPr>
          <p:cNvPr id="3" name="Freeform 3"/>
          <p:cNvSpPr/>
          <p:nvPr/>
        </p:nvSpPr>
        <p:spPr>
          <a:xfrm>
            <a:off x="10591129" y="2662871"/>
            <a:ext cx="7234216" cy="5728101"/>
          </a:xfrm>
          <a:custGeom>
            <a:avLst/>
            <a:gdLst/>
            <a:ahLst/>
            <a:cxnLst/>
            <a:rect l="l" t="t" r="r" b="b"/>
            <a:pathLst>
              <a:path w="7234216" h="5728101">
                <a:moveTo>
                  <a:pt x="0" y="0"/>
                </a:moveTo>
                <a:lnTo>
                  <a:pt x="7234216" y="0"/>
                </a:lnTo>
                <a:lnTo>
                  <a:pt x="7234216" y="5728101"/>
                </a:lnTo>
                <a:lnTo>
                  <a:pt x="0" y="5728101"/>
                </a:lnTo>
                <a:lnTo>
                  <a:pt x="0" y="0"/>
                </a:lnTo>
                <a:close/>
              </a:path>
            </a:pathLst>
          </a:custGeom>
          <a:blipFill>
            <a:blip r:embed="rId3"/>
            <a:stretch>
              <a:fillRect r="-19068"/>
            </a:stretch>
          </a:blipFill>
        </p:spPr>
      </p:sp>
      <p:sp>
        <p:nvSpPr>
          <p:cNvPr id="4" name="TextBox 4"/>
          <p:cNvSpPr txBox="1"/>
          <p:nvPr/>
        </p:nvSpPr>
        <p:spPr>
          <a:xfrm>
            <a:off x="1028700" y="942975"/>
            <a:ext cx="17518773" cy="1303655"/>
          </a:xfrm>
          <a:prstGeom prst="rect">
            <a:avLst/>
          </a:prstGeom>
        </p:spPr>
        <p:txBody>
          <a:bodyPr lIns="0" tIns="0" rIns="0" bIns="0" rtlCol="0" anchor="t">
            <a:spAutoFit/>
          </a:bodyPr>
          <a:lstStyle/>
          <a:p>
            <a:pPr algn="l">
              <a:lnSpc>
                <a:spcPts val="8560"/>
              </a:lnSpc>
            </a:pPr>
            <a:r>
              <a:rPr lang="en-US" sz="8000">
                <a:solidFill>
                  <a:srgbClr val="FFFFFF"/>
                </a:solidFill>
                <a:latin typeface="Crimson 5"/>
                <a:ea typeface="Crimson 5"/>
                <a:cs typeface="Crimson 5"/>
                <a:sym typeface="Crimson 5"/>
              </a:rPr>
              <a:t>BAR: HOMECOMING CONCERT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23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2"/>
            <a:stretch>
              <a:fillRect/>
            </a:stretch>
          </a:blipFill>
        </p:spPr>
      </p:sp>
      <p:sp>
        <p:nvSpPr>
          <p:cNvPr id="3" name="Freeform 3"/>
          <p:cNvSpPr/>
          <p:nvPr/>
        </p:nvSpPr>
        <p:spPr>
          <a:xfrm>
            <a:off x="604197" y="3836903"/>
            <a:ext cx="9575143" cy="4542753"/>
          </a:xfrm>
          <a:custGeom>
            <a:avLst/>
            <a:gdLst/>
            <a:ahLst/>
            <a:cxnLst/>
            <a:rect l="l" t="t" r="r" b="b"/>
            <a:pathLst>
              <a:path w="9575143" h="4542753">
                <a:moveTo>
                  <a:pt x="0" y="0"/>
                </a:moveTo>
                <a:lnTo>
                  <a:pt x="9575143" y="0"/>
                </a:lnTo>
                <a:lnTo>
                  <a:pt x="9575143" y="4542753"/>
                </a:lnTo>
                <a:lnTo>
                  <a:pt x="0" y="4542753"/>
                </a:lnTo>
                <a:lnTo>
                  <a:pt x="0" y="0"/>
                </a:lnTo>
                <a:close/>
              </a:path>
            </a:pathLst>
          </a:custGeom>
          <a:blipFill>
            <a:blip r:embed="rId3"/>
            <a:stretch>
              <a:fillRect/>
            </a:stretch>
          </a:blipFill>
        </p:spPr>
      </p:sp>
      <p:sp>
        <p:nvSpPr>
          <p:cNvPr id="4" name="Freeform 4"/>
          <p:cNvSpPr/>
          <p:nvPr/>
        </p:nvSpPr>
        <p:spPr>
          <a:xfrm>
            <a:off x="11241512" y="3519038"/>
            <a:ext cx="6470074" cy="5178484"/>
          </a:xfrm>
          <a:custGeom>
            <a:avLst/>
            <a:gdLst/>
            <a:ahLst/>
            <a:cxnLst/>
            <a:rect l="l" t="t" r="r" b="b"/>
            <a:pathLst>
              <a:path w="6470074" h="5178484">
                <a:moveTo>
                  <a:pt x="0" y="0"/>
                </a:moveTo>
                <a:lnTo>
                  <a:pt x="6470074" y="0"/>
                </a:lnTo>
                <a:lnTo>
                  <a:pt x="6470074" y="5178483"/>
                </a:lnTo>
                <a:lnTo>
                  <a:pt x="0" y="5178483"/>
                </a:lnTo>
                <a:lnTo>
                  <a:pt x="0" y="0"/>
                </a:lnTo>
                <a:close/>
              </a:path>
            </a:pathLst>
          </a:custGeom>
          <a:blipFill>
            <a:blip r:embed="rId4"/>
            <a:stretch>
              <a:fillRect t="-65420"/>
            </a:stretch>
          </a:blipFill>
        </p:spPr>
      </p:sp>
      <p:sp>
        <p:nvSpPr>
          <p:cNvPr id="5" name="TextBox 5"/>
          <p:cNvSpPr txBox="1"/>
          <p:nvPr/>
        </p:nvSpPr>
        <p:spPr>
          <a:xfrm>
            <a:off x="1028700" y="990600"/>
            <a:ext cx="14855661" cy="2260601"/>
          </a:xfrm>
          <a:prstGeom prst="rect">
            <a:avLst/>
          </a:prstGeom>
        </p:spPr>
        <p:txBody>
          <a:bodyPr lIns="0" tIns="0" rIns="0" bIns="0" rtlCol="0" anchor="t">
            <a:spAutoFit/>
          </a:bodyPr>
          <a:lstStyle/>
          <a:p>
            <a:pPr algn="l">
              <a:lnSpc>
                <a:spcPts val="8000"/>
              </a:lnSpc>
            </a:pPr>
            <a:r>
              <a:rPr lang="en-US" sz="8000">
                <a:solidFill>
                  <a:srgbClr val="000000"/>
                </a:solidFill>
                <a:latin typeface="Crimson 5"/>
                <a:ea typeface="Crimson 5"/>
                <a:cs typeface="Crimson 5"/>
                <a:sym typeface="Crimson 5"/>
              </a:rPr>
              <a:t>BAR: CINEMA PROGRAMMING BUDGET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9023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2"/>
            <a:stretch>
              <a:fillRect/>
            </a:stretch>
          </a:blipFill>
        </p:spPr>
      </p:sp>
      <p:sp>
        <p:nvSpPr>
          <p:cNvPr id="3" name="Freeform 3"/>
          <p:cNvSpPr/>
          <p:nvPr/>
        </p:nvSpPr>
        <p:spPr>
          <a:xfrm>
            <a:off x="751971" y="2698484"/>
            <a:ext cx="10087874" cy="5661855"/>
          </a:xfrm>
          <a:custGeom>
            <a:avLst/>
            <a:gdLst/>
            <a:ahLst/>
            <a:cxnLst/>
            <a:rect l="l" t="t" r="r" b="b"/>
            <a:pathLst>
              <a:path w="10087874" h="5661855">
                <a:moveTo>
                  <a:pt x="0" y="0"/>
                </a:moveTo>
                <a:lnTo>
                  <a:pt x="10087874" y="0"/>
                </a:lnTo>
                <a:lnTo>
                  <a:pt x="10087874" y="5661855"/>
                </a:lnTo>
                <a:lnTo>
                  <a:pt x="0" y="5661855"/>
                </a:lnTo>
                <a:lnTo>
                  <a:pt x="0" y="0"/>
                </a:lnTo>
                <a:close/>
              </a:path>
            </a:pathLst>
          </a:custGeom>
          <a:blipFill>
            <a:blip r:embed="rId3"/>
            <a:stretch>
              <a:fillRect/>
            </a:stretch>
          </a:blipFill>
        </p:spPr>
      </p:sp>
      <p:sp>
        <p:nvSpPr>
          <p:cNvPr id="4" name="TextBox 4"/>
          <p:cNvSpPr txBox="1"/>
          <p:nvPr/>
        </p:nvSpPr>
        <p:spPr>
          <a:xfrm>
            <a:off x="1483731" y="335256"/>
            <a:ext cx="11657737" cy="1786914"/>
          </a:xfrm>
          <a:prstGeom prst="rect">
            <a:avLst/>
          </a:prstGeom>
        </p:spPr>
        <p:txBody>
          <a:bodyPr lIns="0" tIns="0" rIns="0" bIns="0" rtlCol="0" anchor="t">
            <a:spAutoFit/>
          </a:bodyPr>
          <a:lstStyle/>
          <a:p>
            <a:pPr algn="ctr">
              <a:lnSpc>
                <a:spcPts val="12872"/>
              </a:lnSpc>
            </a:pPr>
            <a:r>
              <a:rPr lang="en-US" sz="9194">
                <a:solidFill>
                  <a:srgbClr val="F8F8F8"/>
                </a:solidFill>
                <a:latin typeface="Crimson 5"/>
                <a:ea typeface="Crimson 5"/>
                <a:cs typeface="Crimson 5"/>
                <a:sym typeface="Crimson 5"/>
              </a:rPr>
              <a:t>BAR: FIESTA CONCERT</a:t>
            </a:r>
          </a:p>
        </p:txBody>
      </p:sp>
      <p:sp>
        <p:nvSpPr>
          <p:cNvPr id="5" name="Freeform 5"/>
          <p:cNvSpPr/>
          <p:nvPr/>
        </p:nvSpPr>
        <p:spPr>
          <a:xfrm>
            <a:off x="11798038" y="2805087"/>
            <a:ext cx="5890614" cy="5448649"/>
          </a:xfrm>
          <a:custGeom>
            <a:avLst/>
            <a:gdLst/>
            <a:ahLst/>
            <a:cxnLst/>
            <a:rect l="l" t="t" r="r" b="b"/>
            <a:pathLst>
              <a:path w="5890614" h="5448649">
                <a:moveTo>
                  <a:pt x="0" y="0"/>
                </a:moveTo>
                <a:lnTo>
                  <a:pt x="5890614" y="0"/>
                </a:lnTo>
                <a:lnTo>
                  <a:pt x="5890614" y="5448649"/>
                </a:lnTo>
                <a:lnTo>
                  <a:pt x="0" y="5448649"/>
                </a:lnTo>
                <a:lnTo>
                  <a:pt x="0" y="0"/>
                </a:lnTo>
                <a:close/>
              </a:path>
            </a:pathLst>
          </a:custGeom>
          <a:blipFill>
            <a:blip r:embed="rId4"/>
            <a:stretch>
              <a:fillRect t="-62167"/>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flipH="1">
            <a:off x="8835328" y="1727118"/>
            <a:ext cx="9920264" cy="0"/>
          </a:xfrm>
          <a:prstGeom prst="line">
            <a:avLst/>
          </a:prstGeom>
          <a:ln w="28575" cap="rnd">
            <a:solidFill>
              <a:srgbClr val="FFFFFF"/>
            </a:solidFill>
            <a:prstDash val="solid"/>
            <a:headEnd type="none" w="sm" len="sm"/>
            <a:tailEnd type="none" w="sm" len="sm"/>
          </a:ln>
        </p:spPr>
      </p:sp>
      <p:sp>
        <p:nvSpPr>
          <p:cNvPr id="3" name="Freeform 3"/>
          <p:cNvSpPr/>
          <p:nvPr/>
        </p:nvSpPr>
        <p:spPr>
          <a:xfrm>
            <a:off x="19023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2"/>
            <a:stretch>
              <a:fillRect/>
            </a:stretch>
          </a:blipFill>
        </p:spPr>
      </p:sp>
      <p:grpSp>
        <p:nvGrpSpPr>
          <p:cNvPr id="4" name="Group 4"/>
          <p:cNvGrpSpPr/>
          <p:nvPr/>
        </p:nvGrpSpPr>
        <p:grpSpPr>
          <a:xfrm>
            <a:off x="-2038880" y="0"/>
            <a:ext cx="10406616" cy="10406616"/>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16666" r="-16666"/>
              </a:stretch>
            </a:blipFill>
          </p:spPr>
        </p:sp>
      </p:grpSp>
      <p:sp>
        <p:nvSpPr>
          <p:cNvPr id="6" name="TextBox 6"/>
          <p:cNvSpPr txBox="1"/>
          <p:nvPr/>
        </p:nvSpPr>
        <p:spPr>
          <a:xfrm>
            <a:off x="8835328" y="138226"/>
            <a:ext cx="5642721" cy="1647597"/>
          </a:xfrm>
          <a:prstGeom prst="rect">
            <a:avLst/>
          </a:prstGeom>
        </p:spPr>
        <p:txBody>
          <a:bodyPr lIns="0" tIns="0" rIns="0" bIns="0" rtlCol="0" anchor="t">
            <a:spAutoFit/>
          </a:bodyPr>
          <a:lstStyle/>
          <a:p>
            <a:pPr algn="l">
              <a:lnSpc>
                <a:spcPts val="10955"/>
              </a:lnSpc>
            </a:pPr>
            <a:r>
              <a:rPr lang="en-US" sz="9959">
                <a:solidFill>
                  <a:srgbClr val="C8102E"/>
                </a:solidFill>
                <a:latin typeface="Crimson 2"/>
                <a:ea typeface="Crimson 2"/>
                <a:cs typeface="Crimson 2"/>
                <a:sym typeface="Crimson 2"/>
              </a:rPr>
              <a:t>MISSION </a:t>
            </a:r>
          </a:p>
        </p:txBody>
      </p:sp>
      <p:sp>
        <p:nvSpPr>
          <p:cNvPr id="7" name="TextBox 7"/>
          <p:cNvSpPr txBox="1"/>
          <p:nvPr/>
        </p:nvSpPr>
        <p:spPr>
          <a:xfrm>
            <a:off x="8835328" y="1784595"/>
            <a:ext cx="9241042" cy="8356830"/>
          </a:xfrm>
          <a:prstGeom prst="rect">
            <a:avLst/>
          </a:prstGeom>
        </p:spPr>
        <p:txBody>
          <a:bodyPr lIns="0" tIns="0" rIns="0" bIns="0" rtlCol="0" anchor="t">
            <a:spAutoFit/>
          </a:bodyPr>
          <a:lstStyle/>
          <a:p>
            <a:pPr algn="l">
              <a:lnSpc>
                <a:spcPts val="5062"/>
              </a:lnSpc>
              <a:spcBef>
                <a:spcPct val="0"/>
              </a:spcBef>
            </a:pPr>
            <a:r>
              <a:rPr lang="en-US" sz="3615" b="1">
                <a:solidFill>
                  <a:srgbClr val="FFFFFF"/>
                </a:solidFill>
                <a:latin typeface="Crimson 1"/>
                <a:ea typeface="Crimson 1"/>
                <a:cs typeface="Crimson 1"/>
                <a:sym typeface="Crimson 1"/>
              </a:rPr>
              <a:t>The Student Program Board’s mission is to </a:t>
            </a:r>
            <a:r>
              <a:rPr lang="en-US" sz="3615" b="1" u="sng">
                <a:solidFill>
                  <a:srgbClr val="FFFFFF"/>
                </a:solidFill>
                <a:latin typeface="Crimson 1"/>
                <a:ea typeface="Crimson 1"/>
                <a:cs typeface="Crimson 1"/>
                <a:sym typeface="Crimson 1"/>
              </a:rPr>
              <a:t>enhance the student experience at the University of Houston and bring the UH community together through entertaining, thought-provoking, and exciting events.</a:t>
            </a:r>
            <a:r>
              <a:rPr lang="en-US" sz="3615" b="1">
                <a:solidFill>
                  <a:srgbClr val="FFFFFF"/>
                </a:solidFill>
                <a:latin typeface="Crimson 1"/>
                <a:ea typeface="Crimson 1"/>
                <a:cs typeface="Crimson 1"/>
                <a:sym typeface="Crimson 1"/>
              </a:rPr>
              <a:t> SPB exists to create programs with social, cultural, and intellectual aspects for the student body throughout the year which all students are encouraged to attend. SPB will also provide opportunities for students to excel in leadership roles and assist in enhancing the student experience through our many committees.</a:t>
            </a:r>
          </a:p>
          <a:p>
            <a:pPr algn="l">
              <a:lnSpc>
                <a:spcPts val="5062"/>
              </a:lnSpc>
              <a:spcBef>
                <a:spcPct val="0"/>
              </a:spcBef>
            </a:pPr>
            <a:endParaRPr lang="en-US" sz="3615" b="1">
              <a:solidFill>
                <a:srgbClr val="FFFFFF"/>
              </a:solidFill>
              <a:latin typeface="Crimson 1"/>
              <a:ea typeface="Crimson 1"/>
              <a:cs typeface="Crimson 1"/>
              <a:sym typeface="Crimson 1"/>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238" y="9519005"/>
            <a:ext cx="1123467" cy="641397"/>
          </a:xfrm>
          <a:custGeom>
            <a:avLst/>
            <a:gdLst/>
            <a:ahLst/>
            <a:cxnLst/>
            <a:rect l="l" t="t" r="r" b="b"/>
            <a:pathLst>
              <a:path w="1123467" h="641397">
                <a:moveTo>
                  <a:pt x="0" y="0"/>
                </a:moveTo>
                <a:lnTo>
                  <a:pt x="1123467" y="0"/>
                </a:lnTo>
                <a:lnTo>
                  <a:pt x="1123467" y="641397"/>
                </a:lnTo>
                <a:lnTo>
                  <a:pt x="0" y="641397"/>
                </a:lnTo>
                <a:lnTo>
                  <a:pt x="0" y="0"/>
                </a:lnTo>
                <a:close/>
              </a:path>
            </a:pathLst>
          </a:custGeom>
          <a:blipFill>
            <a:blip r:embed="rId2"/>
            <a:stretch>
              <a:fillRect/>
            </a:stretch>
          </a:blipFill>
        </p:spPr>
      </p:sp>
      <p:sp>
        <p:nvSpPr>
          <p:cNvPr id="3" name="Freeform 3"/>
          <p:cNvSpPr/>
          <p:nvPr/>
        </p:nvSpPr>
        <p:spPr>
          <a:xfrm>
            <a:off x="1146191" y="2448711"/>
            <a:ext cx="9069673" cy="6866306"/>
          </a:xfrm>
          <a:custGeom>
            <a:avLst/>
            <a:gdLst/>
            <a:ahLst/>
            <a:cxnLst/>
            <a:rect l="l" t="t" r="r" b="b"/>
            <a:pathLst>
              <a:path w="9069673" h="6866306">
                <a:moveTo>
                  <a:pt x="0" y="0"/>
                </a:moveTo>
                <a:lnTo>
                  <a:pt x="9069673" y="0"/>
                </a:lnTo>
                <a:lnTo>
                  <a:pt x="9069673" y="6866307"/>
                </a:lnTo>
                <a:lnTo>
                  <a:pt x="0" y="6866307"/>
                </a:lnTo>
                <a:lnTo>
                  <a:pt x="0" y="0"/>
                </a:lnTo>
                <a:close/>
              </a:path>
            </a:pathLst>
          </a:custGeom>
          <a:blipFill>
            <a:blip r:embed="rId3"/>
            <a:stretch>
              <a:fillRect/>
            </a:stretch>
          </a:blipFill>
        </p:spPr>
      </p:sp>
      <p:sp>
        <p:nvSpPr>
          <p:cNvPr id="4" name="Freeform 4"/>
          <p:cNvSpPr/>
          <p:nvPr/>
        </p:nvSpPr>
        <p:spPr>
          <a:xfrm>
            <a:off x="11572425" y="2073521"/>
            <a:ext cx="5122994" cy="7616686"/>
          </a:xfrm>
          <a:custGeom>
            <a:avLst/>
            <a:gdLst/>
            <a:ahLst/>
            <a:cxnLst/>
            <a:rect l="l" t="t" r="r" b="b"/>
            <a:pathLst>
              <a:path w="5122994" h="7616686">
                <a:moveTo>
                  <a:pt x="0" y="0"/>
                </a:moveTo>
                <a:lnTo>
                  <a:pt x="5122994" y="0"/>
                </a:lnTo>
                <a:lnTo>
                  <a:pt x="5122994" y="7616687"/>
                </a:lnTo>
                <a:lnTo>
                  <a:pt x="0" y="7616687"/>
                </a:lnTo>
                <a:lnTo>
                  <a:pt x="0" y="0"/>
                </a:lnTo>
                <a:close/>
              </a:path>
            </a:pathLst>
          </a:custGeom>
          <a:blipFill>
            <a:blip r:embed="rId4"/>
            <a:stretch>
              <a:fillRect/>
            </a:stretch>
          </a:blipFill>
        </p:spPr>
      </p:sp>
      <p:sp>
        <p:nvSpPr>
          <p:cNvPr id="5" name="TextBox 5"/>
          <p:cNvSpPr txBox="1"/>
          <p:nvPr/>
        </p:nvSpPr>
        <p:spPr>
          <a:xfrm>
            <a:off x="751971" y="77788"/>
            <a:ext cx="15117489" cy="1558924"/>
          </a:xfrm>
          <a:prstGeom prst="rect">
            <a:avLst/>
          </a:prstGeom>
        </p:spPr>
        <p:txBody>
          <a:bodyPr lIns="0" tIns="0" rIns="0" bIns="0" rtlCol="0" anchor="t">
            <a:spAutoFit/>
          </a:bodyPr>
          <a:lstStyle/>
          <a:p>
            <a:pPr algn="l">
              <a:lnSpc>
                <a:spcPts val="11200"/>
              </a:lnSpc>
            </a:pPr>
            <a:r>
              <a:rPr lang="en-US" sz="8000">
                <a:solidFill>
                  <a:srgbClr val="000000"/>
                </a:solidFill>
                <a:latin typeface="Crimson 5"/>
                <a:ea typeface="Crimson 5"/>
                <a:cs typeface="Crimson 5"/>
                <a:sym typeface="Crimson 5"/>
              </a:rPr>
              <a:t>BAR: ESPORTS CHAIR POSITION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820210" y="0"/>
            <a:ext cx="3796424" cy="2521459"/>
          </a:xfrm>
          <a:custGeom>
            <a:avLst/>
            <a:gdLst/>
            <a:ahLst/>
            <a:cxnLst/>
            <a:rect l="l" t="t" r="r" b="b"/>
            <a:pathLst>
              <a:path w="3796424" h="2521459">
                <a:moveTo>
                  <a:pt x="0" y="0"/>
                </a:moveTo>
                <a:lnTo>
                  <a:pt x="3796425" y="0"/>
                </a:lnTo>
                <a:lnTo>
                  <a:pt x="3796425" y="2521459"/>
                </a:lnTo>
                <a:lnTo>
                  <a:pt x="0" y="2521459"/>
                </a:lnTo>
                <a:lnTo>
                  <a:pt x="0" y="0"/>
                </a:lnTo>
                <a:close/>
              </a:path>
            </a:pathLst>
          </a:custGeom>
          <a:blipFill>
            <a:blip r:embed="rId2"/>
            <a:stretch>
              <a:fillRect/>
            </a:stretch>
          </a:blipFill>
        </p:spPr>
      </p:sp>
      <p:sp>
        <p:nvSpPr>
          <p:cNvPr id="3" name="Freeform 3"/>
          <p:cNvSpPr/>
          <p:nvPr/>
        </p:nvSpPr>
        <p:spPr>
          <a:xfrm>
            <a:off x="555207" y="2368348"/>
            <a:ext cx="5719913" cy="4389887"/>
          </a:xfrm>
          <a:custGeom>
            <a:avLst/>
            <a:gdLst/>
            <a:ahLst/>
            <a:cxnLst/>
            <a:rect l="l" t="t" r="r" b="b"/>
            <a:pathLst>
              <a:path w="5719913" h="4389887">
                <a:moveTo>
                  <a:pt x="0" y="0"/>
                </a:moveTo>
                <a:lnTo>
                  <a:pt x="5719913" y="0"/>
                </a:lnTo>
                <a:lnTo>
                  <a:pt x="5719913" y="4389887"/>
                </a:lnTo>
                <a:lnTo>
                  <a:pt x="0" y="4389887"/>
                </a:lnTo>
                <a:lnTo>
                  <a:pt x="0" y="0"/>
                </a:lnTo>
                <a:close/>
              </a:path>
            </a:pathLst>
          </a:custGeom>
          <a:blipFill>
            <a:blip r:embed="rId3"/>
            <a:stretch>
              <a:fillRect l="-21519" r="-13492" b="-31938"/>
            </a:stretch>
          </a:blipFill>
        </p:spPr>
      </p:sp>
      <p:sp>
        <p:nvSpPr>
          <p:cNvPr id="4" name="Freeform 4"/>
          <p:cNvSpPr/>
          <p:nvPr/>
        </p:nvSpPr>
        <p:spPr>
          <a:xfrm>
            <a:off x="-386024" y="0"/>
            <a:ext cx="3405167" cy="2813694"/>
          </a:xfrm>
          <a:custGeom>
            <a:avLst/>
            <a:gdLst/>
            <a:ahLst/>
            <a:cxnLst/>
            <a:rect l="l" t="t" r="r" b="b"/>
            <a:pathLst>
              <a:path w="3405167" h="2813694">
                <a:moveTo>
                  <a:pt x="0" y="0"/>
                </a:moveTo>
                <a:lnTo>
                  <a:pt x="3405168" y="0"/>
                </a:lnTo>
                <a:lnTo>
                  <a:pt x="3405168" y="2813694"/>
                </a:lnTo>
                <a:lnTo>
                  <a:pt x="0" y="2813694"/>
                </a:lnTo>
                <a:lnTo>
                  <a:pt x="0" y="0"/>
                </a:lnTo>
                <a:close/>
              </a:path>
            </a:pathLst>
          </a:custGeom>
          <a:blipFill>
            <a:blip r:embed="rId4"/>
            <a:stretch>
              <a:fillRect l="-26034" t="-14299" r="-41869"/>
            </a:stretch>
          </a:blipFill>
        </p:spPr>
      </p:sp>
      <p:grpSp>
        <p:nvGrpSpPr>
          <p:cNvPr id="5" name="Group 5"/>
          <p:cNvGrpSpPr/>
          <p:nvPr/>
        </p:nvGrpSpPr>
        <p:grpSpPr>
          <a:xfrm>
            <a:off x="11758814" y="6963718"/>
            <a:ext cx="3551026" cy="3551026"/>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l="-16666" r="-16666"/>
              </a:stretch>
            </a:blipFill>
          </p:spPr>
        </p:sp>
      </p:grpSp>
      <p:sp>
        <p:nvSpPr>
          <p:cNvPr id="7" name="Freeform 7"/>
          <p:cNvSpPr/>
          <p:nvPr/>
        </p:nvSpPr>
        <p:spPr>
          <a:xfrm>
            <a:off x="13693023" y="1407060"/>
            <a:ext cx="4594977" cy="6126636"/>
          </a:xfrm>
          <a:custGeom>
            <a:avLst/>
            <a:gdLst/>
            <a:ahLst/>
            <a:cxnLst/>
            <a:rect l="l" t="t" r="r" b="b"/>
            <a:pathLst>
              <a:path w="4594977" h="6126636">
                <a:moveTo>
                  <a:pt x="0" y="0"/>
                </a:moveTo>
                <a:lnTo>
                  <a:pt x="4594977" y="0"/>
                </a:lnTo>
                <a:lnTo>
                  <a:pt x="4594977" y="6126636"/>
                </a:lnTo>
                <a:lnTo>
                  <a:pt x="0" y="6126636"/>
                </a:lnTo>
                <a:lnTo>
                  <a:pt x="0" y="0"/>
                </a:lnTo>
                <a:close/>
              </a:path>
            </a:pathLst>
          </a:custGeom>
          <a:blipFill>
            <a:blip r:embed="rId6"/>
            <a:stretch>
              <a:fillRect/>
            </a:stretch>
          </a:blipFill>
        </p:spPr>
      </p:sp>
      <p:sp>
        <p:nvSpPr>
          <p:cNvPr id="8" name="Freeform 8"/>
          <p:cNvSpPr/>
          <p:nvPr/>
        </p:nvSpPr>
        <p:spPr>
          <a:xfrm>
            <a:off x="12414089" y="4971481"/>
            <a:ext cx="4845211" cy="3633908"/>
          </a:xfrm>
          <a:custGeom>
            <a:avLst/>
            <a:gdLst/>
            <a:ahLst/>
            <a:cxnLst/>
            <a:rect l="l" t="t" r="r" b="b"/>
            <a:pathLst>
              <a:path w="4845211" h="3633908">
                <a:moveTo>
                  <a:pt x="0" y="0"/>
                </a:moveTo>
                <a:lnTo>
                  <a:pt x="4845211" y="0"/>
                </a:lnTo>
                <a:lnTo>
                  <a:pt x="4845211" y="3633908"/>
                </a:lnTo>
                <a:lnTo>
                  <a:pt x="0" y="3633908"/>
                </a:lnTo>
                <a:lnTo>
                  <a:pt x="0" y="0"/>
                </a:lnTo>
                <a:close/>
              </a:path>
            </a:pathLst>
          </a:custGeom>
          <a:blipFill>
            <a:blip r:embed="rId7"/>
            <a:stretch>
              <a:fillRect/>
            </a:stretch>
          </a:blipFill>
        </p:spPr>
      </p:sp>
      <p:sp>
        <p:nvSpPr>
          <p:cNvPr id="9" name="Freeform 9"/>
          <p:cNvSpPr/>
          <p:nvPr/>
        </p:nvSpPr>
        <p:spPr>
          <a:xfrm>
            <a:off x="8885415" y="0"/>
            <a:ext cx="5746799" cy="3831199"/>
          </a:xfrm>
          <a:custGeom>
            <a:avLst/>
            <a:gdLst/>
            <a:ahLst/>
            <a:cxnLst/>
            <a:rect l="l" t="t" r="r" b="b"/>
            <a:pathLst>
              <a:path w="5746799" h="3831199">
                <a:moveTo>
                  <a:pt x="0" y="0"/>
                </a:moveTo>
                <a:lnTo>
                  <a:pt x="5746799" y="0"/>
                </a:lnTo>
                <a:lnTo>
                  <a:pt x="5746799" y="3831199"/>
                </a:lnTo>
                <a:lnTo>
                  <a:pt x="0" y="3831199"/>
                </a:lnTo>
                <a:lnTo>
                  <a:pt x="0" y="0"/>
                </a:lnTo>
                <a:close/>
              </a:path>
            </a:pathLst>
          </a:custGeom>
          <a:blipFill>
            <a:blip r:embed="rId8"/>
            <a:stretch>
              <a:fillRect/>
            </a:stretch>
          </a:blipFill>
        </p:spPr>
      </p:sp>
      <p:sp>
        <p:nvSpPr>
          <p:cNvPr id="10" name="Freeform 10"/>
          <p:cNvSpPr/>
          <p:nvPr/>
        </p:nvSpPr>
        <p:spPr>
          <a:xfrm>
            <a:off x="5616635" y="-326805"/>
            <a:ext cx="3775993" cy="3467730"/>
          </a:xfrm>
          <a:custGeom>
            <a:avLst/>
            <a:gdLst/>
            <a:ahLst/>
            <a:cxnLst/>
            <a:rect l="l" t="t" r="r" b="b"/>
            <a:pathLst>
              <a:path w="3775993" h="3467730">
                <a:moveTo>
                  <a:pt x="0" y="0"/>
                </a:moveTo>
                <a:lnTo>
                  <a:pt x="3775993" y="0"/>
                </a:lnTo>
                <a:lnTo>
                  <a:pt x="3775993" y="3467730"/>
                </a:lnTo>
                <a:lnTo>
                  <a:pt x="0" y="3467730"/>
                </a:lnTo>
                <a:lnTo>
                  <a:pt x="0" y="0"/>
                </a:lnTo>
                <a:close/>
              </a:path>
            </a:pathLst>
          </a:custGeom>
          <a:blipFill>
            <a:blip r:embed="rId9"/>
            <a:stretch>
              <a:fillRect l="-34535" t="-20951" r="-13567"/>
            </a:stretch>
          </a:blipFill>
        </p:spPr>
      </p:sp>
      <p:sp>
        <p:nvSpPr>
          <p:cNvPr id="11" name="Freeform 11"/>
          <p:cNvSpPr/>
          <p:nvPr/>
        </p:nvSpPr>
        <p:spPr>
          <a:xfrm>
            <a:off x="-283646" y="5880346"/>
            <a:ext cx="3302789" cy="4634398"/>
          </a:xfrm>
          <a:custGeom>
            <a:avLst/>
            <a:gdLst/>
            <a:ahLst/>
            <a:cxnLst/>
            <a:rect l="l" t="t" r="r" b="b"/>
            <a:pathLst>
              <a:path w="3302789" h="4634398">
                <a:moveTo>
                  <a:pt x="0" y="0"/>
                </a:moveTo>
                <a:lnTo>
                  <a:pt x="3302790" y="0"/>
                </a:lnTo>
                <a:lnTo>
                  <a:pt x="3302790" y="4634398"/>
                </a:lnTo>
                <a:lnTo>
                  <a:pt x="0" y="4634398"/>
                </a:lnTo>
                <a:lnTo>
                  <a:pt x="0" y="0"/>
                </a:lnTo>
                <a:close/>
              </a:path>
            </a:pathLst>
          </a:custGeom>
          <a:blipFill>
            <a:blip r:embed="rId10"/>
            <a:stretch>
              <a:fillRect l="-18009" t="-15214" r="-16392" b="-12497"/>
            </a:stretch>
          </a:blipFill>
        </p:spPr>
      </p:sp>
      <p:sp>
        <p:nvSpPr>
          <p:cNvPr id="12" name="Freeform 12"/>
          <p:cNvSpPr/>
          <p:nvPr/>
        </p:nvSpPr>
        <p:spPr>
          <a:xfrm>
            <a:off x="3019144" y="6500269"/>
            <a:ext cx="5613654" cy="4210240"/>
          </a:xfrm>
          <a:custGeom>
            <a:avLst/>
            <a:gdLst/>
            <a:ahLst/>
            <a:cxnLst/>
            <a:rect l="l" t="t" r="r" b="b"/>
            <a:pathLst>
              <a:path w="5613654" h="4210240">
                <a:moveTo>
                  <a:pt x="0" y="0"/>
                </a:moveTo>
                <a:lnTo>
                  <a:pt x="5613654" y="0"/>
                </a:lnTo>
                <a:lnTo>
                  <a:pt x="5613654" y="4210240"/>
                </a:lnTo>
                <a:lnTo>
                  <a:pt x="0" y="4210240"/>
                </a:lnTo>
                <a:lnTo>
                  <a:pt x="0" y="0"/>
                </a:lnTo>
                <a:close/>
              </a:path>
            </a:pathLst>
          </a:custGeom>
          <a:blipFill>
            <a:blip r:embed="rId11"/>
            <a:stretch>
              <a:fillRect/>
            </a:stretch>
          </a:blipFill>
        </p:spPr>
      </p:sp>
      <p:sp>
        <p:nvSpPr>
          <p:cNvPr id="13" name="Freeform 13"/>
          <p:cNvSpPr/>
          <p:nvPr/>
        </p:nvSpPr>
        <p:spPr>
          <a:xfrm>
            <a:off x="8474261" y="5880346"/>
            <a:ext cx="3962180" cy="5282906"/>
          </a:xfrm>
          <a:custGeom>
            <a:avLst/>
            <a:gdLst/>
            <a:ahLst/>
            <a:cxnLst/>
            <a:rect l="l" t="t" r="r" b="b"/>
            <a:pathLst>
              <a:path w="3962180" h="5282906">
                <a:moveTo>
                  <a:pt x="0" y="0"/>
                </a:moveTo>
                <a:lnTo>
                  <a:pt x="3962180" y="0"/>
                </a:lnTo>
                <a:lnTo>
                  <a:pt x="3962180" y="5282906"/>
                </a:lnTo>
                <a:lnTo>
                  <a:pt x="0" y="5282906"/>
                </a:lnTo>
                <a:lnTo>
                  <a:pt x="0" y="0"/>
                </a:lnTo>
                <a:close/>
              </a:path>
            </a:pathLst>
          </a:custGeom>
          <a:blipFill>
            <a:blip r:embed="rId12"/>
            <a:stretch>
              <a:fillRect/>
            </a:stretch>
          </a:blipFill>
        </p:spPr>
      </p:sp>
      <p:sp>
        <p:nvSpPr>
          <p:cNvPr id="14" name="Freeform 14"/>
          <p:cNvSpPr/>
          <p:nvPr/>
        </p:nvSpPr>
        <p:spPr>
          <a:xfrm>
            <a:off x="8885415" y="3815770"/>
            <a:ext cx="5149492" cy="2408015"/>
          </a:xfrm>
          <a:custGeom>
            <a:avLst/>
            <a:gdLst/>
            <a:ahLst/>
            <a:cxnLst/>
            <a:rect l="l" t="t" r="r" b="b"/>
            <a:pathLst>
              <a:path w="5149492" h="2408015">
                <a:moveTo>
                  <a:pt x="0" y="0"/>
                </a:moveTo>
                <a:lnTo>
                  <a:pt x="5149491" y="0"/>
                </a:lnTo>
                <a:lnTo>
                  <a:pt x="5149491" y="2408015"/>
                </a:lnTo>
                <a:lnTo>
                  <a:pt x="0" y="2408015"/>
                </a:lnTo>
                <a:lnTo>
                  <a:pt x="0" y="0"/>
                </a:lnTo>
                <a:close/>
              </a:path>
            </a:pathLst>
          </a:custGeom>
          <a:blipFill>
            <a:blip r:embed="rId13"/>
            <a:stretch>
              <a:fillRect l="-15422" t="-55276" r="-14987" b="-53882"/>
            </a:stretch>
          </a:blipFill>
        </p:spPr>
      </p:sp>
      <p:sp>
        <p:nvSpPr>
          <p:cNvPr id="15" name="Freeform 15"/>
          <p:cNvSpPr/>
          <p:nvPr/>
        </p:nvSpPr>
        <p:spPr>
          <a:xfrm>
            <a:off x="5616635" y="2368348"/>
            <a:ext cx="3587358" cy="4131921"/>
          </a:xfrm>
          <a:custGeom>
            <a:avLst/>
            <a:gdLst/>
            <a:ahLst/>
            <a:cxnLst/>
            <a:rect l="l" t="t" r="r" b="b"/>
            <a:pathLst>
              <a:path w="3587358" h="4131921">
                <a:moveTo>
                  <a:pt x="0" y="0"/>
                </a:moveTo>
                <a:lnTo>
                  <a:pt x="3587357" y="0"/>
                </a:lnTo>
                <a:lnTo>
                  <a:pt x="3587357" y="4131921"/>
                </a:lnTo>
                <a:lnTo>
                  <a:pt x="0" y="4131921"/>
                </a:lnTo>
                <a:lnTo>
                  <a:pt x="0" y="0"/>
                </a:lnTo>
                <a:close/>
              </a:path>
            </a:pathLst>
          </a:custGeom>
          <a:blipFill>
            <a:blip r:embed="rId14"/>
            <a:stretch>
              <a:fillRect t="-15760"/>
            </a:stretch>
          </a:blipFill>
        </p:spPr>
      </p:sp>
      <p:grpSp>
        <p:nvGrpSpPr>
          <p:cNvPr id="16" name="Group 16"/>
          <p:cNvGrpSpPr/>
          <p:nvPr/>
        </p:nvGrpSpPr>
        <p:grpSpPr>
          <a:xfrm>
            <a:off x="14181740" y="-434483"/>
            <a:ext cx="4697772" cy="3575408"/>
            <a:chOff x="0" y="0"/>
            <a:chExt cx="6263696" cy="4767211"/>
          </a:xfrm>
        </p:grpSpPr>
        <p:pic>
          <p:nvPicPr>
            <p:cNvPr id="17" name="Picture 17"/>
            <p:cNvPicPr>
              <a:picLocks noChangeAspect="1"/>
            </p:cNvPicPr>
            <p:nvPr/>
          </p:nvPicPr>
          <p:blipFill>
            <a:blip r:embed="rId15"/>
            <a:srcRect t="21459" b="21459"/>
            <a:stretch>
              <a:fillRect/>
            </a:stretch>
          </p:blipFill>
          <p:spPr>
            <a:xfrm>
              <a:off x="0" y="0"/>
              <a:ext cx="6263696" cy="4767211"/>
            </a:xfrm>
            <a:prstGeom prst="rect">
              <a:avLst/>
            </a:prstGeom>
          </p:spPr>
        </p:pic>
      </p:grpSp>
      <p:sp>
        <p:nvSpPr>
          <p:cNvPr id="18" name="Freeform 18"/>
          <p:cNvSpPr/>
          <p:nvPr/>
        </p:nvSpPr>
        <p:spPr>
          <a:xfrm>
            <a:off x="-65745" y="2813694"/>
            <a:ext cx="1555434" cy="3066653"/>
          </a:xfrm>
          <a:custGeom>
            <a:avLst/>
            <a:gdLst/>
            <a:ahLst/>
            <a:cxnLst/>
            <a:rect l="l" t="t" r="r" b="b"/>
            <a:pathLst>
              <a:path w="1555434" h="3066653">
                <a:moveTo>
                  <a:pt x="0" y="0"/>
                </a:moveTo>
                <a:lnTo>
                  <a:pt x="1555434" y="0"/>
                </a:lnTo>
                <a:lnTo>
                  <a:pt x="1555434" y="3066652"/>
                </a:lnTo>
                <a:lnTo>
                  <a:pt x="0" y="3066652"/>
                </a:lnTo>
                <a:lnTo>
                  <a:pt x="0" y="0"/>
                </a:lnTo>
                <a:close/>
              </a:path>
            </a:pathLst>
          </a:custGeom>
          <a:blipFill>
            <a:blip r:embed="rId16"/>
            <a:stretch>
              <a:fillRect t="-19443" r="-32464"/>
            </a:stretch>
          </a:blipFill>
        </p:spPr>
      </p:sp>
      <p:sp>
        <p:nvSpPr>
          <p:cNvPr id="19" name="Freeform 19"/>
          <p:cNvSpPr/>
          <p:nvPr/>
        </p:nvSpPr>
        <p:spPr>
          <a:xfrm>
            <a:off x="15225557" y="6813527"/>
            <a:ext cx="3235164" cy="3701217"/>
          </a:xfrm>
          <a:custGeom>
            <a:avLst/>
            <a:gdLst/>
            <a:ahLst/>
            <a:cxnLst/>
            <a:rect l="l" t="t" r="r" b="b"/>
            <a:pathLst>
              <a:path w="3235164" h="3701217">
                <a:moveTo>
                  <a:pt x="0" y="0"/>
                </a:moveTo>
                <a:lnTo>
                  <a:pt x="3235165" y="0"/>
                </a:lnTo>
                <a:lnTo>
                  <a:pt x="3235165" y="3701217"/>
                </a:lnTo>
                <a:lnTo>
                  <a:pt x="0" y="3701217"/>
                </a:lnTo>
                <a:lnTo>
                  <a:pt x="0" y="0"/>
                </a:lnTo>
                <a:close/>
              </a:path>
            </a:pathLst>
          </a:custGeom>
          <a:blipFill>
            <a:blip r:embed="rId17"/>
            <a:stretch>
              <a:fillRect b="-16544"/>
            </a:stretch>
          </a:blipFill>
        </p:spPr>
      </p:sp>
      <p:grpSp>
        <p:nvGrpSpPr>
          <p:cNvPr id="20" name="Group 20"/>
          <p:cNvGrpSpPr/>
          <p:nvPr/>
        </p:nvGrpSpPr>
        <p:grpSpPr>
          <a:xfrm>
            <a:off x="-65745" y="0"/>
            <a:ext cx="18413737" cy="10317926"/>
            <a:chOff x="0" y="0"/>
            <a:chExt cx="4849709" cy="2717478"/>
          </a:xfrm>
        </p:grpSpPr>
        <p:sp>
          <p:nvSpPr>
            <p:cNvPr id="21" name="Freeform 21"/>
            <p:cNvSpPr/>
            <p:nvPr/>
          </p:nvSpPr>
          <p:spPr>
            <a:xfrm>
              <a:off x="0" y="0"/>
              <a:ext cx="4849709" cy="2717479"/>
            </a:xfrm>
            <a:custGeom>
              <a:avLst/>
              <a:gdLst/>
              <a:ahLst/>
              <a:cxnLst/>
              <a:rect l="l" t="t" r="r" b="b"/>
              <a:pathLst>
                <a:path w="4849709" h="2717479">
                  <a:moveTo>
                    <a:pt x="0" y="0"/>
                  </a:moveTo>
                  <a:lnTo>
                    <a:pt x="4849709" y="0"/>
                  </a:lnTo>
                  <a:lnTo>
                    <a:pt x="4849709" y="2717479"/>
                  </a:lnTo>
                  <a:lnTo>
                    <a:pt x="0" y="2717479"/>
                  </a:lnTo>
                  <a:close/>
                </a:path>
              </a:pathLst>
            </a:custGeom>
            <a:solidFill>
              <a:srgbClr val="000000">
                <a:alpha val="65882"/>
              </a:srgbClr>
            </a:solidFill>
          </p:spPr>
        </p:sp>
        <p:sp>
          <p:nvSpPr>
            <p:cNvPr id="22" name="TextBox 22"/>
            <p:cNvSpPr txBox="1"/>
            <p:nvPr/>
          </p:nvSpPr>
          <p:spPr>
            <a:xfrm>
              <a:off x="0" y="-114300"/>
              <a:ext cx="4849709" cy="2831778"/>
            </a:xfrm>
            <a:prstGeom prst="rect">
              <a:avLst/>
            </a:prstGeom>
          </p:spPr>
          <p:txBody>
            <a:bodyPr lIns="50800" tIns="50800" rIns="50800" bIns="50800" rtlCol="0" anchor="ctr"/>
            <a:lstStyle/>
            <a:p>
              <a:pPr algn="ctr">
                <a:lnSpc>
                  <a:spcPts val="3441"/>
                </a:lnSpc>
              </a:pPr>
              <a:endParaRPr/>
            </a:p>
          </p:txBody>
        </p:sp>
      </p:grpSp>
      <p:sp>
        <p:nvSpPr>
          <p:cNvPr id="23" name="TextBox 23"/>
          <p:cNvSpPr txBox="1"/>
          <p:nvPr/>
        </p:nvSpPr>
        <p:spPr>
          <a:xfrm>
            <a:off x="1228975" y="4026796"/>
            <a:ext cx="15830050" cy="2546351"/>
          </a:xfrm>
          <a:prstGeom prst="rect">
            <a:avLst/>
          </a:prstGeom>
        </p:spPr>
        <p:txBody>
          <a:bodyPr lIns="0" tIns="0" rIns="0" bIns="0" rtlCol="0" anchor="t">
            <a:spAutoFit/>
          </a:bodyPr>
          <a:lstStyle/>
          <a:p>
            <a:pPr algn="ctr">
              <a:lnSpc>
                <a:spcPts val="18800"/>
              </a:lnSpc>
            </a:pPr>
            <a:r>
              <a:rPr lang="en-US" sz="20000" b="1" spc="1200">
                <a:solidFill>
                  <a:srgbClr val="FFFFFF"/>
                </a:solidFill>
                <a:latin typeface="Lovelo Line Bold"/>
                <a:ea typeface="Lovelo Line Bold"/>
                <a:cs typeface="Lovelo Line Bold"/>
                <a:sym typeface="Lovelo Line Bold"/>
              </a:rPr>
              <a:t>THE END</a:t>
            </a:r>
          </a:p>
        </p:txBody>
      </p:sp>
      <p:sp>
        <p:nvSpPr>
          <p:cNvPr id="24" name="TextBox 24"/>
          <p:cNvSpPr txBox="1"/>
          <p:nvPr/>
        </p:nvSpPr>
        <p:spPr>
          <a:xfrm>
            <a:off x="1843191" y="9584780"/>
            <a:ext cx="14084447" cy="733146"/>
          </a:xfrm>
          <a:prstGeom prst="rect">
            <a:avLst/>
          </a:prstGeom>
        </p:spPr>
        <p:txBody>
          <a:bodyPr lIns="0" tIns="0" rIns="0" bIns="0" rtlCol="0" anchor="t">
            <a:spAutoFit/>
          </a:bodyPr>
          <a:lstStyle/>
          <a:p>
            <a:pPr algn="ctr">
              <a:lnSpc>
                <a:spcPts val="5378"/>
              </a:lnSpc>
            </a:pPr>
            <a:r>
              <a:rPr lang="en-US" sz="5722" b="1" spc="343">
                <a:solidFill>
                  <a:srgbClr val="FF173D"/>
                </a:solidFill>
                <a:latin typeface="Lovelo Line Bold"/>
                <a:ea typeface="Lovelo Line Bold"/>
                <a:cs typeface="Lovelo Line Bold"/>
                <a:sym typeface="Lovelo Line Bold"/>
              </a:rPr>
              <a:t>THANK YOU FOR YOUR TIME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60C22"/>
        </a:solidFill>
        <a:effectLst/>
      </p:bgPr>
    </p:bg>
    <p:spTree>
      <p:nvGrpSpPr>
        <p:cNvPr id="1" name=""/>
        <p:cNvGrpSpPr/>
        <p:nvPr/>
      </p:nvGrpSpPr>
      <p:grpSpPr>
        <a:xfrm>
          <a:off x="0" y="0"/>
          <a:ext cx="0" cy="0"/>
          <a:chOff x="0" y="0"/>
          <a:chExt cx="0" cy="0"/>
        </a:xfrm>
      </p:grpSpPr>
      <p:sp>
        <p:nvSpPr>
          <p:cNvPr id="2" name="AutoShape 2"/>
          <p:cNvSpPr/>
          <p:nvPr/>
        </p:nvSpPr>
        <p:spPr>
          <a:xfrm>
            <a:off x="800089" y="2834551"/>
            <a:ext cx="6359719" cy="0"/>
          </a:xfrm>
          <a:prstGeom prst="line">
            <a:avLst/>
          </a:prstGeom>
          <a:ln w="9525" cap="rnd">
            <a:solidFill>
              <a:srgbClr val="F8F8F8"/>
            </a:solidFill>
            <a:prstDash val="solid"/>
            <a:headEnd type="none" w="sm" len="sm"/>
            <a:tailEnd type="none" w="sm" len="sm"/>
          </a:ln>
        </p:spPr>
      </p:sp>
      <p:sp>
        <p:nvSpPr>
          <p:cNvPr id="3" name="TextBox 3"/>
          <p:cNvSpPr txBox="1"/>
          <p:nvPr/>
        </p:nvSpPr>
        <p:spPr>
          <a:xfrm>
            <a:off x="800089" y="2847638"/>
            <a:ext cx="11864605" cy="6450330"/>
          </a:xfrm>
          <a:prstGeom prst="rect">
            <a:avLst/>
          </a:prstGeom>
        </p:spPr>
        <p:txBody>
          <a:bodyPr lIns="0" tIns="0" rIns="0" bIns="0" rtlCol="0" anchor="t">
            <a:spAutoFit/>
          </a:bodyPr>
          <a:lstStyle/>
          <a:p>
            <a:pPr algn="l">
              <a:lnSpc>
                <a:spcPts val="4620"/>
              </a:lnSpc>
            </a:pPr>
            <a:r>
              <a:rPr lang="en-US" sz="3300">
                <a:solidFill>
                  <a:srgbClr val="FFFFFF"/>
                </a:solidFill>
                <a:latin typeface="Crimson 4"/>
                <a:ea typeface="Crimson 4"/>
                <a:cs typeface="Crimson 4"/>
                <a:sym typeface="Crimson 4"/>
              </a:rPr>
              <a:t>Innovation</a:t>
            </a:r>
          </a:p>
          <a:p>
            <a:pPr marL="712470" lvl="1" indent="-356235" algn="l">
              <a:lnSpc>
                <a:spcPts val="4620"/>
              </a:lnSpc>
              <a:buFont typeface="Arial"/>
              <a:buChar char="•"/>
            </a:pPr>
            <a:r>
              <a:rPr lang="en-US" sz="3300">
                <a:solidFill>
                  <a:srgbClr val="FFFFFF"/>
                </a:solidFill>
                <a:latin typeface="Crimson 4"/>
                <a:ea typeface="Crimson 4"/>
                <a:cs typeface="Crimson 4"/>
                <a:sym typeface="Crimson 4"/>
              </a:rPr>
              <a:t>SPB will provide programs and services that meet the evolving needs of our community. We embrace improvement, adaptability, and professional development through our programs.</a:t>
            </a:r>
          </a:p>
          <a:p>
            <a:pPr algn="l">
              <a:lnSpc>
                <a:spcPts val="4620"/>
              </a:lnSpc>
            </a:pPr>
            <a:r>
              <a:rPr lang="en-US" sz="3300">
                <a:solidFill>
                  <a:srgbClr val="FFFFFF"/>
                </a:solidFill>
                <a:latin typeface="Crimson 4"/>
                <a:ea typeface="Crimson 4"/>
                <a:cs typeface="Crimson 4"/>
                <a:sym typeface="Crimson 4"/>
              </a:rPr>
              <a:t>Collaboration</a:t>
            </a:r>
          </a:p>
          <a:p>
            <a:pPr marL="712470" lvl="1" indent="-356235" algn="l">
              <a:lnSpc>
                <a:spcPts val="4620"/>
              </a:lnSpc>
              <a:buFont typeface="Arial"/>
              <a:buChar char="•"/>
            </a:pPr>
            <a:r>
              <a:rPr lang="en-US" sz="3300">
                <a:solidFill>
                  <a:srgbClr val="FFFFFF"/>
                </a:solidFill>
                <a:latin typeface="Crimson 4"/>
                <a:ea typeface="Crimson 4"/>
                <a:cs typeface="Crimson 4"/>
                <a:sym typeface="Crimson 4"/>
              </a:rPr>
              <a:t>SPB will build strength through creative innovation, research, and partnerships in everything we do</a:t>
            </a:r>
          </a:p>
          <a:p>
            <a:pPr algn="l">
              <a:lnSpc>
                <a:spcPts val="4620"/>
              </a:lnSpc>
            </a:pPr>
            <a:r>
              <a:rPr lang="en-US" sz="3300">
                <a:solidFill>
                  <a:srgbClr val="FFFFFF"/>
                </a:solidFill>
                <a:latin typeface="Crimson 4"/>
                <a:ea typeface="Crimson 4"/>
                <a:cs typeface="Crimson 4"/>
                <a:sym typeface="Crimson 4"/>
              </a:rPr>
              <a:t>Integrity</a:t>
            </a:r>
          </a:p>
          <a:p>
            <a:pPr marL="712470" lvl="1" indent="-356235" algn="l">
              <a:lnSpc>
                <a:spcPts val="4620"/>
              </a:lnSpc>
              <a:buFont typeface="Arial"/>
              <a:buChar char="•"/>
            </a:pPr>
            <a:r>
              <a:rPr lang="en-US" sz="3300">
                <a:solidFill>
                  <a:srgbClr val="FFFFFF"/>
                </a:solidFill>
                <a:latin typeface="Crimson 4"/>
                <a:ea typeface="Crimson 4"/>
                <a:cs typeface="Crimson 4"/>
                <a:sym typeface="Crimson 4"/>
              </a:rPr>
              <a:t>We hold ourselves accountable for delivering exceptional programs, services, and facilities with care, honesty, and transparency about our processes and outcomes.</a:t>
            </a:r>
          </a:p>
        </p:txBody>
      </p:sp>
      <p:sp>
        <p:nvSpPr>
          <p:cNvPr id="4" name="Freeform 4"/>
          <p:cNvSpPr/>
          <p:nvPr/>
        </p:nvSpPr>
        <p:spPr>
          <a:xfrm>
            <a:off x="190238" y="9449167"/>
            <a:ext cx="1245793" cy="711235"/>
          </a:xfrm>
          <a:custGeom>
            <a:avLst/>
            <a:gdLst/>
            <a:ahLst/>
            <a:cxnLst/>
            <a:rect l="l" t="t" r="r" b="b"/>
            <a:pathLst>
              <a:path w="1245793" h="711235">
                <a:moveTo>
                  <a:pt x="0" y="0"/>
                </a:moveTo>
                <a:lnTo>
                  <a:pt x="1245793" y="0"/>
                </a:lnTo>
                <a:lnTo>
                  <a:pt x="1245793" y="711235"/>
                </a:lnTo>
                <a:lnTo>
                  <a:pt x="0" y="711235"/>
                </a:lnTo>
                <a:lnTo>
                  <a:pt x="0" y="0"/>
                </a:lnTo>
                <a:close/>
              </a:path>
            </a:pathLst>
          </a:custGeom>
          <a:blipFill>
            <a:blip r:embed="rId2"/>
            <a:stretch>
              <a:fillRect/>
            </a:stretch>
          </a:blipFill>
        </p:spPr>
      </p:sp>
      <p:sp>
        <p:nvSpPr>
          <p:cNvPr id="5" name="TextBox 5"/>
          <p:cNvSpPr txBox="1"/>
          <p:nvPr/>
        </p:nvSpPr>
        <p:spPr>
          <a:xfrm>
            <a:off x="800089" y="91477"/>
            <a:ext cx="9971514" cy="3085906"/>
          </a:xfrm>
          <a:prstGeom prst="rect">
            <a:avLst/>
          </a:prstGeom>
        </p:spPr>
        <p:txBody>
          <a:bodyPr lIns="0" tIns="0" rIns="0" bIns="0" rtlCol="0" anchor="t">
            <a:spAutoFit/>
          </a:bodyPr>
          <a:lstStyle/>
          <a:p>
            <a:pPr marL="0" lvl="0" indent="0" algn="l">
              <a:lnSpc>
                <a:spcPts val="10894"/>
              </a:lnSpc>
            </a:pPr>
            <a:r>
              <a:rPr lang="en-US" sz="10894">
                <a:solidFill>
                  <a:srgbClr val="F8F8F8"/>
                </a:solidFill>
                <a:latin typeface="Crimson 1"/>
                <a:ea typeface="Crimson 1"/>
                <a:cs typeface="Crimson 1"/>
                <a:sym typeface="Crimson 1"/>
              </a:rPr>
              <a:t>UH DSA Strategic  Values</a:t>
            </a:r>
          </a:p>
        </p:txBody>
      </p:sp>
      <p:grpSp>
        <p:nvGrpSpPr>
          <p:cNvPr id="6" name="Group 6"/>
          <p:cNvGrpSpPr/>
          <p:nvPr/>
        </p:nvGrpSpPr>
        <p:grpSpPr>
          <a:xfrm rot="-344377">
            <a:off x="13176860" y="7878507"/>
            <a:ext cx="5098886" cy="4067746"/>
            <a:chOff x="0" y="0"/>
            <a:chExt cx="6798515" cy="5423661"/>
          </a:xfrm>
        </p:grpSpPr>
        <p:pic>
          <p:nvPicPr>
            <p:cNvPr id="7" name="Picture 7"/>
            <p:cNvPicPr>
              <a:picLocks noChangeAspect="1"/>
            </p:cNvPicPr>
            <p:nvPr/>
          </p:nvPicPr>
          <p:blipFill>
            <a:blip r:embed="rId3"/>
            <a:srcRect t="20083" b="20083"/>
            <a:stretch>
              <a:fillRect/>
            </a:stretch>
          </p:blipFill>
          <p:spPr>
            <a:xfrm>
              <a:off x="0" y="0"/>
              <a:ext cx="6798515" cy="5423661"/>
            </a:xfrm>
            <a:prstGeom prst="rect">
              <a:avLst/>
            </a:prstGeom>
          </p:spPr>
        </p:pic>
      </p:grpSp>
      <p:grpSp>
        <p:nvGrpSpPr>
          <p:cNvPr id="8" name="Group 8"/>
          <p:cNvGrpSpPr/>
          <p:nvPr/>
        </p:nvGrpSpPr>
        <p:grpSpPr>
          <a:xfrm rot="-344377">
            <a:off x="12754549" y="3521872"/>
            <a:ext cx="5108410" cy="4377328"/>
            <a:chOff x="0" y="0"/>
            <a:chExt cx="6811214" cy="5836437"/>
          </a:xfrm>
        </p:grpSpPr>
        <p:pic>
          <p:nvPicPr>
            <p:cNvPr id="9" name="Picture 9"/>
            <p:cNvPicPr>
              <a:picLocks noChangeAspect="1"/>
            </p:cNvPicPr>
            <p:nvPr/>
          </p:nvPicPr>
          <p:blipFill>
            <a:blip r:embed="rId4"/>
            <a:srcRect t="17866" b="17866"/>
            <a:stretch>
              <a:fillRect/>
            </a:stretch>
          </p:blipFill>
          <p:spPr>
            <a:xfrm>
              <a:off x="0" y="0"/>
              <a:ext cx="6811214" cy="5836437"/>
            </a:xfrm>
            <a:prstGeom prst="rect">
              <a:avLst/>
            </a:prstGeom>
          </p:spPr>
        </p:pic>
      </p:grpSp>
      <p:grpSp>
        <p:nvGrpSpPr>
          <p:cNvPr id="10" name="Group 10"/>
          <p:cNvGrpSpPr/>
          <p:nvPr/>
        </p:nvGrpSpPr>
        <p:grpSpPr>
          <a:xfrm rot="-344377">
            <a:off x="12305206" y="-1064420"/>
            <a:ext cx="5126491" cy="4607911"/>
            <a:chOff x="0" y="0"/>
            <a:chExt cx="6835321" cy="6143882"/>
          </a:xfrm>
        </p:grpSpPr>
        <p:pic>
          <p:nvPicPr>
            <p:cNvPr id="11" name="Picture 11"/>
            <p:cNvPicPr>
              <a:picLocks noChangeAspect="1"/>
            </p:cNvPicPr>
            <p:nvPr/>
          </p:nvPicPr>
          <p:blipFill>
            <a:blip r:embed="rId5"/>
            <a:srcRect l="8279" r="8279"/>
            <a:stretch>
              <a:fillRect/>
            </a:stretch>
          </p:blipFill>
          <p:spPr>
            <a:xfrm>
              <a:off x="0" y="0"/>
              <a:ext cx="6835321" cy="6143882"/>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ED6C9"/>
        </a:solidFill>
        <a:effectLst/>
      </p:bgPr>
    </p:bg>
    <p:spTree>
      <p:nvGrpSpPr>
        <p:cNvPr id="1" name=""/>
        <p:cNvGrpSpPr/>
        <p:nvPr/>
      </p:nvGrpSpPr>
      <p:grpSpPr>
        <a:xfrm>
          <a:off x="0" y="0"/>
          <a:ext cx="0" cy="0"/>
          <a:chOff x="0" y="0"/>
          <a:chExt cx="0" cy="0"/>
        </a:xfrm>
      </p:grpSpPr>
      <p:grpSp>
        <p:nvGrpSpPr>
          <p:cNvPr id="2" name="Group 2"/>
          <p:cNvGrpSpPr/>
          <p:nvPr/>
        </p:nvGrpSpPr>
        <p:grpSpPr>
          <a:xfrm>
            <a:off x="2584077" y="299705"/>
            <a:ext cx="12029299" cy="1865085"/>
            <a:chOff x="0" y="0"/>
            <a:chExt cx="3168211" cy="491216"/>
          </a:xfrm>
        </p:grpSpPr>
        <p:sp>
          <p:nvSpPr>
            <p:cNvPr id="3" name="Freeform 3"/>
            <p:cNvSpPr/>
            <p:nvPr/>
          </p:nvSpPr>
          <p:spPr>
            <a:xfrm>
              <a:off x="0" y="0"/>
              <a:ext cx="3168210" cy="491216"/>
            </a:xfrm>
            <a:custGeom>
              <a:avLst/>
              <a:gdLst/>
              <a:ahLst/>
              <a:cxnLst/>
              <a:rect l="l" t="t" r="r" b="b"/>
              <a:pathLst>
                <a:path w="3168210" h="491216">
                  <a:moveTo>
                    <a:pt x="32823" y="0"/>
                  </a:moveTo>
                  <a:lnTo>
                    <a:pt x="3135387" y="0"/>
                  </a:lnTo>
                  <a:cubicBezTo>
                    <a:pt x="3144093" y="0"/>
                    <a:pt x="3152441" y="3458"/>
                    <a:pt x="3158597" y="9614"/>
                  </a:cubicBezTo>
                  <a:cubicBezTo>
                    <a:pt x="3164752" y="15769"/>
                    <a:pt x="3168210" y="24118"/>
                    <a:pt x="3168210" y="32823"/>
                  </a:cubicBezTo>
                  <a:lnTo>
                    <a:pt x="3168210" y="458393"/>
                  </a:lnTo>
                  <a:cubicBezTo>
                    <a:pt x="3168210" y="476521"/>
                    <a:pt x="3153515" y="491216"/>
                    <a:pt x="3135387" y="491216"/>
                  </a:cubicBezTo>
                  <a:lnTo>
                    <a:pt x="32823" y="491216"/>
                  </a:lnTo>
                  <a:cubicBezTo>
                    <a:pt x="14695" y="491216"/>
                    <a:pt x="0" y="476521"/>
                    <a:pt x="0" y="458393"/>
                  </a:cubicBezTo>
                  <a:lnTo>
                    <a:pt x="0" y="32823"/>
                  </a:lnTo>
                  <a:cubicBezTo>
                    <a:pt x="0" y="14695"/>
                    <a:pt x="14695" y="0"/>
                    <a:pt x="32823" y="0"/>
                  </a:cubicBezTo>
                  <a:close/>
                </a:path>
              </a:pathLst>
            </a:custGeom>
            <a:solidFill>
              <a:srgbClr val="B89F96"/>
            </a:solidFill>
          </p:spPr>
        </p:sp>
        <p:sp>
          <p:nvSpPr>
            <p:cNvPr id="4" name="TextBox 4"/>
            <p:cNvSpPr txBox="1"/>
            <p:nvPr/>
          </p:nvSpPr>
          <p:spPr>
            <a:xfrm>
              <a:off x="0" y="-114300"/>
              <a:ext cx="3168211" cy="605516"/>
            </a:xfrm>
            <a:prstGeom prst="rect">
              <a:avLst/>
            </a:prstGeom>
          </p:spPr>
          <p:txBody>
            <a:bodyPr lIns="50800" tIns="50800" rIns="50800" bIns="50800" rtlCol="0" anchor="ctr"/>
            <a:lstStyle/>
            <a:p>
              <a:pPr algn="ctr">
                <a:lnSpc>
                  <a:spcPts val="3441"/>
                </a:lnSpc>
              </a:pPr>
              <a:endParaRPr/>
            </a:p>
          </p:txBody>
        </p:sp>
      </p:grpSp>
      <p:grpSp>
        <p:nvGrpSpPr>
          <p:cNvPr id="5" name="Group 5"/>
          <p:cNvGrpSpPr/>
          <p:nvPr/>
        </p:nvGrpSpPr>
        <p:grpSpPr>
          <a:xfrm>
            <a:off x="6705969" y="2726766"/>
            <a:ext cx="2785342" cy="751293"/>
            <a:chOff x="0" y="0"/>
            <a:chExt cx="3713790" cy="1001724"/>
          </a:xfrm>
        </p:grpSpPr>
        <p:grpSp>
          <p:nvGrpSpPr>
            <p:cNvPr id="6" name="Group 6"/>
            <p:cNvGrpSpPr/>
            <p:nvPr/>
          </p:nvGrpSpPr>
          <p:grpSpPr>
            <a:xfrm>
              <a:off x="0" y="0"/>
              <a:ext cx="3713790" cy="1001724"/>
              <a:chOff x="0" y="0"/>
              <a:chExt cx="708594" cy="191130"/>
            </a:xfrm>
          </p:grpSpPr>
          <p:sp>
            <p:nvSpPr>
              <p:cNvPr id="7" name="Freeform 7"/>
              <p:cNvSpPr/>
              <p:nvPr/>
            </p:nvSpPr>
            <p:spPr>
              <a:xfrm>
                <a:off x="0" y="0"/>
                <a:ext cx="708594" cy="191130"/>
              </a:xfrm>
              <a:custGeom>
                <a:avLst/>
                <a:gdLst/>
                <a:ahLst/>
                <a:cxnLst/>
                <a:rect l="l" t="t" r="r" b="b"/>
                <a:pathLst>
                  <a:path w="708594" h="191130">
                    <a:moveTo>
                      <a:pt x="95565" y="0"/>
                    </a:moveTo>
                    <a:lnTo>
                      <a:pt x="613029" y="0"/>
                    </a:lnTo>
                    <a:cubicBezTo>
                      <a:pt x="638375" y="0"/>
                      <a:pt x="662682" y="10068"/>
                      <a:pt x="680604" y="27990"/>
                    </a:cubicBezTo>
                    <a:cubicBezTo>
                      <a:pt x="698526" y="45912"/>
                      <a:pt x="708594" y="70220"/>
                      <a:pt x="708594" y="95565"/>
                    </a:cubicBezTo>
                    <a:lnTo>
                      <a:pt x="708594" y="95565"/>
                    </a:lnTo>
                    <a:cubicBezTo>
                      <a:pt x="708594" y="148344"/>
                      <a:pt x="665809" y="191130"/>
                      <a:pt x="613029" y="191130"/>
                    </a:cubicBezTo>
                    <a:lnTo>
                      <a:pt x="95565" y="191130"/>
                    </a:lnTo>
                    <a:cubicBezTo>
                      <a:pt x="42786" y="191130"/>
                      <a:pt x="0" y="148344"/>
                      <a:pt x="0" y="95565"/>
                    </a:cubicBezTo>
                    <a:lnTo>
                      <a:pt x="0" y="95565"/>
                    </a:lnTo>
                    <a:cubicBezTo>
                      <a:pt x="0" y="42786"/>
                      <a:pt x="42786" y="0"/>
                      <a:pt x="95565" y="0"/>
                    </a:cubicBezTo>
                    <a:close/>
                  </a:path>
                </a:pathLst>
              </a:custGeom>
              <a:solidFill>
                <a:srgbClr val="292929"/>
              </a:solidFill>
            </p:spPr>
          </p:sp>
          <p:sp>
            <p:nvSpPr>
              <p:cNvPr id="8" name="TextBox 8"/>
              <p:cNvSpPr txBox="1"/>
              <p:nvPr/>
            </p:nvSpPr>
            <p:spPr>
              <a:xfrm>
                <a:off x="0" y="-85725"/>
                <a:ext cx="708594" cy="276855"/>
              </a:xfrm>
              <a:prstGeom prst="rect">
                <a:avLst/>
              </a:prstGeom>
            </p:spPr>
            <p:txBody>
              <a:bodyPr lIns="50800" tIns="50800" rIns="50800" bIns="50800" rtlCol="0" anchor="ctr"/>
              <a:lstStyle/>
              <a:p>
                <a:pPr algn="ctr">
                  <a:lnSpc>
                    <a:spcPts val="3079"/>
                  </a:lnSpc>
                </a:pPr>
                <a:endParaRPr/>
              </a:p>
            </p:txBody>
          </p:sp>
        </p:grpSp>
        <p:sp>
          <p:nvSpPr>
            <p:cNvPr id="9" name="TextBox 9"/>
            <p:cNvSpPr txBox="1"/>
            <p:nvPr/>
          </p:nvSpPr>
          <p:spPr>
            <a:xfrm>
              <a:off x="0" y="104200"/>
              <a:ext cx="3713790" cy="669498"/>
            </a:xfrm>
            <a:prstGeom prst="rect">
              <a:avLst/>
            </a:prstGeom>
          </p:spPr>
          <p:txBody>
            <a:bodyPr lIns="0" tIns="0" rIns="0" bIns="0" rtlCol="0" anchor="t">
              <a:spAutoFit/>
            </a:bodyPr>
            <a:lstStyle/>
            <a:p>
              <a:pPr algn="ctr">
                <a:lnSpc>
                  <a:spcPts val="3804"/>
                </a:lnSpc>
              </a:pPr>
              <a:r>
                <a:rPr lang="en-US" sz="2717">
                  <a:solidFill>
                    <a:srgbClr val="FFFFFF"/>
                  </a:solidFill>
                  <a:latin typeface="Crimson 1"/>
                  <a:ea typeface="Crimson 1"/>
                  <a:cs typeface="Crimson 1"/>
                  <a:sym typeface="Crimson 1"/>
                </a:rPr>
                <a:t>President</a:t>
              </a:r>
            </a:p>
          </p:txBody>
        </p:sp>
      </p:grpSp>
      <p:grpSp>
        <p:nvGrpSpPr>
          <p:cNvPr id="10" name="Group 10"/>
          <p:cNvGrpSpPr/>
          <p:nvPr/>
        </p:nvGrpSpPr>
        <p:grpSpPr>
          <a:xfrm>
            <a:off x="1848114" y="7085923"/>
            <a:ext cx="2289711" cy="690272"/>
            <a:chOff x="0" y="0"/>
            <a:chExt cx="3052947" cy="920362"/>
          </a:xfrm>
        </p:grpSpPr>
        <p:grpSp>
          <p:nvGrpSpPr>
            <p:cNvPr id="11" name="Group 11"/>
            <p:cNvGrpSpPr/>
            <p:nvPr/>
          </p:nvGrpSpPr>
          <p:grpSpPr>
            <a:xfrm>
              <a:off x="0" y="0"/>
              <a:ext cx="3052947" cy="920362"/>
              <a:chOff x="0" y="0"/>
              <a:chExt cx="708594" cy="213618"/>
            </a:xfrm>
          </p:grpSpPr>
          <p:sp>
            <p:nvSpPr>
              <p:cNvPr id="12" name="Freeform 12"/>
              <p:cNvSpPr/>
              <p:nvPr/>
            </p:nvSpPr>
            <p:spPr>
              <a:xfrm>
                <a:off x="0" y="0"/>
                <a:ext cx="708594" cy="213618"/>
              </a:xfrm>
              <a:custGeom>
                <a:avLst/>
                <a:gdLst/>
                <a:ahLst/>
                <a:cxnLst/>
                <a:rect l="l" t="t" r="r" b="b"/>
                <a:pathLst>
                  <a:path w="708594" h="213618">
                    <a:moveTo>
                      <a:pt x="106809" y="0"/>
                    </a:moveTo>
                    <a:lnTo>
                      <a:pt x="601786" y="0"/>
                    </a:lnTo>
                    <a:cubicBezTo>
                      <a:pt x="630113" y="0"/>
                      <a:pt x="657280" y="11253"/>
                      <a:pt x="677311" y="31284"/>
                    </a:cubicBezTo>
                    <a:cubicBezTo>
                      <a:pt x="697341" y="51314"/>
                      <a:pt x="708594" y="78481"/>
                      <a:pt x="708594" y="106809"/>
                    </a:cubicBezTo>
                    <a:lnTo>
                      <a:pt x="708594" y="106809"/>
                    </a:lnTo>
                    <a:cubicBezTo>
                      <a:pt x="708594" y="165798"/>
                      <a:pt x="660774" y="213618"/>
                      <a:pt x="601786" y="213618"/>
                    </a:cubicBezTo>
                    <a:lnTo>
                      <a:pt x="106809" y="213618"/>
                    </a:lnTo>
                    <a:cubicBezTo>
                      <a:pt x="47820" y="213618"/>
                      <a:pt x="0" y="165798"/>
                      <a:pt x="0" y="106809"/>
                    </a:cubicBezTo>
                    <a:lnTo>
                      <a:pt x="0" y="106809"/>
                    </a:lnTo>
                    <a:cubicBezTo>
                      <a:pt x="0" y="47820"/>
                      <a:pt x="47820" y="0"/>
                      <a:pt x="106809" y="0"/>
                    </a:cubicBezTo>
                    <a:close/>
                  </a:path>
                </a:pathLst>
              </a:custGeom>
              <a:solidFill>
                <a:srgbClr val="C8102E"/>
              </a:solidFill>
            </p:spPr>
          </p:sp>
          <p:sp>
            <p:nvSpPr>
              <p:cNvPr id="13" name="TextBox 13"/>
              <p:cNvSpPr txBox="1"/>
              <p:nvPr/>
            </p:nvSpPr>
            <p:spPr>
              <a:xfrm>
                <a:off x="0" y="-104775"/>
                <a:ext cx="708594" cy="318393"/>
              </a:xfrm>
              <a:prstGeom prst="rect">
                <a:avLst/>
              </a:prstGeom>
            </p:spPr>
            <p:txBody>
              <a:bodyPr lIns="50800" tIns="50800" rIns="50800" bIns="50800" rtlCol="0" anchor="ctr"/>
              <a:lstStyle/>
              <a:p>
                <a:pPr algn="ctr">
                  <a:lnSpc>
                    <a:spcPts val="3500"/>
                  </a:lnSpc>
                </a:pPr>
                <a:endParaRPr/>
              </a:p>
            </p:txBody>
          </p:sp>
        </p:grpSp>
        <p:sp>
          <p:nvSpPr>
            <p:cNvPr id="14" name="TextBox 14"/>
            <p:cNvSpPr txBox="1"/>
            <p:nvPr/>
          </p:nvSpPr>
          <p:spPr>
            <a:xfrm>
              <a:off x="0" y="63625"/>
              <a:ext cx="3052947" cy="669287"/>
            </a:xfrm>
            <a:prstGeom prst="rect">
              <a:avLst/>
            </a:prstGeom>
          </p:spPr>
          <p:txBody>
            <a:bodyPr lIns="0" tIns="0" rIns="0" bIns="0" rtlCol="0" anchor="t">
              <a:spAutoFit/>
            </a:bodyPr>
            <a:lstStyle/>
            <a:p>
              <a:pPr algn="ctr">
                <a:lnSpc>
                  <a:spcPts val="3812"/>
                </a:lnSpc>
              </a:pPr>
              <a:r>
                <a:rPr lang="en-US" sz="2723">
                  <a:solidFill>
                    <a:srgbClr val="FFFFFF"/>
                  </a:solidFill>
                  <a:latin typeface="Crimson 1"/>
                  <a:ea typeface="Crimson 1"/>
                  <a:cs typeface="Crimson 1"/>
                  <a:sym typeface="Crimson 1"/>
                </a:rPr>
                <a:t>Cinema</a:t>
              </a:r>
            </a:p>
          </p:txBody>
        </p:sp>
      </p:grpSp>
      <p:grpSp>
        <p:nvGrpSpPr>
          <p:cNvPr id="15" name="Group 15"/>
          <p:cNvGrpSpPr/>
          <p:nvPr/>
        </p:nvGrpSpPr>
        <p:grpSpPr>
          <a:xfrm>
            <a:off x="4989596" y="7085923"/>
            <a:ext cx="2289711" cy="690272"/>
            <a:chOff x="0" y="0"/>
            <a:chExt cx="3052947" cy="920362"/>
          </a:xfrm>
        </p:grpSpPr>
        <p:grpSp>
          <p:nvGrpSpPr>
            <p:cNvPr id="16" name="Group 16"/>
            <p:cNvGrpSpPr/>
            <p:nvPr/>
          </p:nvGrpSpPr>
          <p:grpSpPr>
            <a:xfrm>
              <a:off x="0" y="0"/>
              <a:ext cx="3052947" cy="920362"/>
              <a:chOff x="0" y="0"/>
              <a:chExt cx="708594" cy="213618"/>
            </a:xfrm>
          </p:grpSpPr>
          <p:sp>
            <p:nvSpPr>
              <p:cNvPr id="17" name="Freeform 17"/>
              <p:cNvSpPr/>
              <p:nvPr/>
            </p:nvSpPr>
            <p:spPr>
              <a:xfrm>
                <a:off x="0" y="0"/>
                <a:ext cx="708594" cy="213618"/>
              </a:xfrm>
              <a:custGeom>
                <a:avLst/>
                <a:gdLst/>
                <a:ahLst/>
                <a:cxnLst/>
                <a:rect l="l" t="t" r="r" b="b"/>
                <a:pathLst>
                  <a:path w="708594" h="213618">
                    <a:moveTo>
                      <a:pt x="106809" y="0"/>
                    </a:moveTo>
                    <a:lnTo>
                      <a:pt x="601786" y="0"/>
                    </a:lnTo>
                    <a:cubicBezTo>
                      <a:pt x="630113" y="0"/>
                      <a:pt x="657280" y="11253"/>
                      <a:pt x="677311" y="31284"/>
                    </a:cubicBezTo>
                    <a:cubicBezTo>
                      <a:pt x="697341" y="51314"/>
                      <a:pt x="708594" y="78481"/>
                      <a:pt x="708594" y="106809"/>
                    </a:cubicBezTo>
                    <a:lnTo>
                      <a:pt x="708594" y="106809"/>
                    </a:lnTo>
                    <a:cubicBezTo>
                      <a:pt x="708594" y="165798"/>
                      <a:pt x="660774" y="213618"/>
                      <a:pt x="601786" y="213618"/>
                    </a:cubicBezTo>
                    <a:lnTo>
                      <a:pt x="106809" y="213618"/>
                    </a:lnTo>
                    <a:cubicBezTo>
                      <a:pt x="47820" y="213618"/>
                      <a:pt x="0" y="165798"/>
                      <a:pt x="0" y="106809"/>
                    </a:cubicBezTo>
                    <a:lnTo>
                      <a:pt x="0" y="106809"/>
                    </a:lnTo>
                    <a:cubicBezTo>
                      <a:pt x="0" y="47820"/>
                      <a:pt x="47820" y="0"/>
                      <a:pt x="106809" y="0"/>
                    </a:cubicBezTo>
                    <a:close/>
                  </a:path>
                </a:pathLst>
              </a:custGeom>
              <a:solidFill>
                <a:srgbClr val="C8102E"/>
              </a:solidFill>
            </p:spPr>
          </p:sp>
          <p:sp>
            <p:nvSpPr>
              <p:cNvPr id="18" name="TextBox 18"/>
              <p:cNvSpPr txBox="1"/>
              <p:nvPr/>
            </p:nvSpPr>
            <p:spPr>
              <a:xfrm>
                <a:off x="0" y="-104775"/>
                <a:ext cx="708594" cy="318393"/>
              </a:xfrm>
              <a:prstGeom prst="rect">
                <a:avLst/>
              </a:prstGeom>
            </p:spPr>
            <p:txBody>
              <a:bodyPr lIns="50800" tIns="50800" rIns="50800" bIns="50800" rtlCol="0" anchor="ctr"/>
              <a:lstStyle/>
              <a:p>
                <a:pPr algn="ctr">
                  <a:lnSpc>
                    <a:spcPts val="3500"/>
                  </a:lnSpc>
                </a:pPr>
                <a:endParaRPr/>
              </a:p>
            </p:txBody>
          </p:sp>
        </p:grpSp>
        <p:sp>
          <p:nvSpPr>
            <p:cNvPr id="19" name="TextBox 19"/>
            <p:cNvSpPr txBox="1"/>
            <p:nvPr/>
          </p:nvSpPr>
          <p:spPr>
            <a:xfrm>
              <a:off x="0" y="63625"/>
              <a:ext cx="3052947" cy="669287"/>
            </a:xfrm>
            <a:prstGeom prst="rect">
              <a:avLst/>
            </a:prstGeom>
          </p:spPr>
          <p:txBody>
            <a:bodyPr lIns="0" tIns="0" rIns="0" bIns="0" rtlCol="0" anchor="t">
              <a:spAutoFit/>
            </a:bodyPr>
            <a:lstStyle/>
            <a:p>
              <a:pPr algn="ctr">
                <a:lnSpc>
                  <a:spcPts val="3812"/>
                </a:lnSpc>
              </a:pPr>
              <a:r>
                <a:rPr lang="en-US" sz="2723">
                  <a:solidFill>
                    <a:srgbClr val="FFFFFF"/>
                  </a:solidFill>
                  <a:latin typeface="Crimson 1"/>
                  <a:ea typeface="Crimson 1"/>
                  <a:cs typeface="Crimson 1"/>
                  <a:sym typeface="Crimson 1"/>
                </a:rPr>
                <a:t>Special Events</a:t>
              </a:r>
            </a:p>
          </p:txBody>
        </p:sp>
      </p:grpSp>
      <p:grpSp>
        <p:nvGrpSpPr>
          <p:cNvPr id="20" name="Group 20"/>
          <p:cNvGrpSpPr/>
          <p:nvPr/>
        </p:nvGrpSpPr>
        <p:grpSpPr>
          <a:xfrm>
            <a:off x="11722817" y="7103266"/>
            <a:ext cx="2289711" cy="690272"/>
            <a:chOff x="0" y="0"/>
            <a:chExt cx="3052947" cy="920362"/>
          </a:xfrm>
        </p:grpSpPr>
        <p:grpSp>
          <p:nvGrpSpPr>
            <p:cNvPr id="21" name="Group 21"/>
            <p:cNvGrpSpPr/>
            <p:nvPr/>
          </p:nvGrpSpPr>
          <p:grpSpPr>
            <a:xfrm>
              <a:off x="0" y="0"/>
              <a:ext cx="3052947" cy="920362"/>
              <a:chOff x="0" y="0"/>
              <a:chExt cx="708594" cy="213618"/>
            </a:xfrm>
          </p:grpSpPr>
          <p:sp>
            <p:nvSpPr>
              <p:cNvPr id="22" name="Freeform 22"/>
              <p:cNvSpPr/>
              <p:nvPr/>
            </p:nvSpPr>
            <p:spPr>
              <a:xfrm>
                <a:off x="0" y="0"/>
                <a:ext cx="708594" cy="213618"/>
              </a:xfrm>
              <a:custGeom>
                <a:avLst/>
                <a:gdLst/>
                <a:ahLst/>
                <a:cxnLst/>
                <a:rect l="l" t="t" r="r" b="b"/>
                <a:pathLst>
                  <a:path w="708594" h="213618">
                    <a:moveTo>
                      <a:pt x="106809" y="0"/>
                    </a:moveTo>
                    <a:lnTo>
                      <a:pt x="601786" y="0"/>
                    </a:lnTo>
                    <a:cubicBezTo>
                      <a:pt x="630113" y="0"/>
                      <a:pt x="657280" y="11253"/>
                      <a:pt x="677311" y="31284"/>
                    </a:cubicBezTo>
                    <a:cubicBezTo>
                      <a:pt x="697341" y="51314"/>
                      <a:pt x="708594" y="78481"/>
                      <a:pt x="708594" y="106809"/>
                    </a:cubicBezTo>
                    <a:lnTo>
                      <a:pt x="708594" y="106809"/>
                    </a:lnTo>
                    <a:cubicBezTo>
                      <a:pt x="708594" y="165798"/>
                      <a:pt x="660774" y="213618"/>
                      <a:pt x="601786" y="213618"/>
                    </a:cubicBezTo>
                    <a:lnTo>
                      <a:pt x="106809" y="213618"/>
                    </a:lnTo>
                    <a:cubicBezTo>
                      <a:pt x="47820" y="213618"/>
                      <a:pt x="0" y="165798"/>
                      <a:pt x="0" y="106809"/>
                    </a:cubicBezTo>
                    <a:lnTo>
                      <a:pt x="0" y="106809"/>
                    </a:lnTo>
                    <a:cubicBezTo>
                      <a:pt x="0" y="47820"/>
                      <a:pt x="47820" y="0"/>
                      <a:pt x="106809" y="0"/>
                    </a:cubicBezTo>
                    <a:close/>
                  </a:path>
                </a:pathLst>
              </a:custGeom>
              <a:solidFill>
                <a:srgbClr val="C8102E"/>
              </a:solidFill>
            </p:spPr>
          </p:sp>
          <p:sp>
            <p:nvSpPr>
              <p:cNvPr id="23" name="TextBox 23"/>
              <p:cNvSpPr txBox="1"/>
              <p:nvPr/>
            </p:nvSpPr>
            <p:spPr>
              <a:xfrm>
                <a:off x="0" y="-104775"/>
                <a:ext cx="708594" cy="318393"/>
              </a:xfrm>
              <a:prstGeom prst="rect">
                <a:avLst/>
              </a:prstGeom>
            </p:spPr>
            <p:txBody>
              <a:bodyPr lIns="50800" tIns="50800" rIns="50800" bIns="50800" rtlCol="0" anchor="ctr"/>
              <a:lstStyle/>
              <a:p>
                <a:pPr algn="ctr">
                  <a:lnSpc>
                    <a:spcPts val="3500"/>
                  </a:lnSpc>
                </a:pPr>
                <a:endParaRPr/>
              </a:p>
            </p:txBody>
          </p:sp>
        </p:grpSp>
        <p:sp>
          <p:nvSpPr>
            <p:cNvPr id="24" name="TextBox 24"/>
            <p:cNvSpPr txBox="1"/>
            <p:nvPr/>
          </p:nvSpPr>
          <p:spPr>
            <a:xfrm>
              <a:off x="0" y="63625"/>
              <a:ext cx="3052947" cy="669287"/>
            </a:xfrm>
            <a:prstGeom prst="rect">
              <a:avLst/>
            </a:prstGeom>
          </p:spPr>
          <p:txBody>
            <a:bodyPr lIns="0" tIns="0" rIns="0" bIns="0" rtlCol="0" anchor="t">
              <a:spAutoFit/>
            </a:bodyPr>
            <a:lstStyle/>
            <a:p>
              <a:pPr algn="ctr">
                <a:lnSpc>
                  <a:spcPts val="3812"/>
                </a:lnSpc>
              </a:pPr>
              <a:r>
                <a:rPr lang="en-US" sz="2723">
                  <a:solidFill>
                    <a:srgbClr val="FFFFFF"/>
                  </a:solidFill>
                  <a:latin typeface="Crimson 1"/>
                  <a:ea typeface="Crimson 1"/>
                  <a:cs typeface="Crimson 1"/>
                  <a:sym typeface="Crimson 1"/>
                </a:rPr>
                <a:t>Performances</a:t>
              </a:r>
            </a:p>
          </p:txBody>
        </p:sp>
      </p:grpSp>
      <p:grpSp>
        <p:nvGrpSpPr>
          <p:cNvPr id="25" name="Group 25"/>
          <p:cNvGrpSpPr/>
          <p:nvPr/>
        </p:nvGrpSpPr>
        <p:grpSpPr>
          <a:xfrm>
            <a:off x="8386641" y="8784573"/>
            <a:ext cx="2289711" cy="690272"/>
            <a:chOff x="0" y="0"/>
            <a:chExt cx="3052947" cy="920362"/>
          </a:xfrm>
        </p:grpSpPr>
        <p:grpSp>
          <p:nvGrpSpPr>
            <p:cNvPr id="26" name="Group 26"/>
            <p:cNvGrpSpPr/>
            <p:nvPr/>
          </p:nvGrpSpPr>
          <p:grpSpPr>
            <a:xfrm>
              <a:off x="0" y="0"/>
              <a:ext cx="3052947" cy="920362"/>
              <a:chOff x="0" y="0"/>
              <a:chExt cx="708594" cy="213618"/>
            </a:xfrm>
          </p:grpSpPr>
          <p:sp>
            <p:nvSpPr>
              <p:cNvPr id="27" name="Freeform 27"/>
              <p:cNvSpPr/>
              <p:nvPr/>
            </p:nvSpPr>
            <p:spPr>
              <a:xfrm>
                <a:off x="0" y="0"/>
                <a:ext cx="708594" cy="213618"/>
              </a:xfrm>
              <a:custGeom>
                <a:avLst/>
                <a:gdLst/>
                <a:ahLst/>
                <a:cxnLst/>
                <a:rect l="l" t="t" r="r" b="b"/>
                <a:pathLst>
                  <a:path w="708594" h="213618">
                    <a:moveTo>
                      <a:pt x="106809" y="0"/>
                    </a:moveTo>
                    <a:lnTo>
                      <a:pt x="601786" y="0"/>
                    </a:lnTo>
                    <a:cubicBezTo>
                      <a:pt x="630113" y="0"/>
                      <a:pt x="657280" y="11253"/>
                      <a:pt x="677311" y="31284"/>
                    </a:cubicBezTo>
                    <a:cubicBezTo>
                      <a:pt x="697341" y="51314"/>
                      <a:pt x="708594" y="78481"/>
                      <a:pt x="708594" y="106809"/>
                    </a:cubicBezTo>
                    <a:lnTo>
                      <a:pt x="708594" y="106809"/>
                    </a:lnTo>
                    <a:cubicBezTo>
                      <a:pt x="708594" y="165798"/>
                      <a:pt x="660774" y="213618"/>
                      <a:pt x="601786" y="213618"/>
                    </a:cubicBezTo>
                    <a:lnTo>
                      <a:pt x="106809" y="213618"/>
                    </a:lnTo>
                    <a:cubicBezTo>
                      <a:pt x="47820" y="213618"/>
                      <a:pt x="0" y="165798"/>
                      <a:pt x="0" y="106809"/>
                    </a:cubicBezTo>
                    <a:lnTo>
                      <a:pt x="0" y="106809"/>
                    </a:lnTo>
                    <a:cubicBezTo>
                      <a:pt x="0" y="47820"/>
                      <a:pt x="47820" y="0"/>
                      <a:pt x="106809" y="0"/>
                    </a:cubicBezTo>
                    <a:close/>
                  </a:path>
                </a:pathLst>
              </a:custGeom>
              <a:solidFill>
                <a:srgbClr val="C8102E"/>
              </a:solidFill>
            </p:spPr>
          </p:sp>
          <p:sp>
            <p:nvSpPr>
              <p:cNvPr id="28" name="TextBox 28"/>
              <p:cNvSpPr txBox="1"/>
              <p:nvPr/>
            </p:nvSpPr>
            <p:spPr>
              <a:xfrm>
                <a:off x="0" y="-104775"/>
                <a:ext cx="708594" cy="318393"/>
              </a:xfrm>
              <a:prstGeom prst="rect">
                <a:avLst/>
              </a:prstGeom>
            </p:spPr>
            <p:txBody>
              <a:bodyPr lIns="50800" tIns="50800" rIns="50800" bIns="50800" rtlCol="0" anchor="ctr"/>
              <a:lstStyle/>
              <a:p>
                <a:pPr algn="ctr">
                  <a:lnSpc>
                    <a:spcPts val="3500"/>
                  </a:lnSpc>
                </a:pPr>
                <a:endParaRPr/>
              </a:p>
            </p:txBody>
          </p:sp>
        </p:grpSp>
        <p:sp>
          <p:nvSpPr>
            <p:cNvPr id="29" name="TextBox 29"/>
            <p:cNvSpPr txBox="1"/>
            <p:nvPr/>
          </p:nvSpPr>
          <p:spPr>
            <a:xfrm>
              <a:off x="0" y="63625"/>
              <a:ext cx="3052947" cy="669287"/>
            </a:xfrm>
            <a:prstGeom prst="rect">
              <a:avLst/>
            </a:prstGeom>
          </p:spPr>
          <p:txBody>
            <a:bodyPr lIns="0" tIns="0" rIns="0" bIns="0" rtlCol="0" anchor="t">
              <a:spAutoFit/>
            </a:bodyPr>
            <a:lstStyle/>
            <a:p>
              <a:pPr algn="ctr">
                <a:lnSpc>
                  <a:spcPts val="3812"/>
                </a:lnSpc>
              </a:pPr>
              <a:r>
                <a:rPr lang="en-US" sz="2723">
                  <a:solidFill>
                    <a:srgbClr val="FFFFFF"/>
                  </a:solidFill>
                  <a:latin typeface="Crimson 1"/>
                  <a:ea typeface="Crimson 1"/>
                  <a:cs typeface="Crimson 1"/>
                  <a:sym typeface="Crimson 1"/>
                </a:rPr>
                <a:t>E-Sports</a:t>
              </a:r>
            </a:p>
          </p:txBody>
        </p:sp>
      </p:grpSp>
      <p:grpSp>
        <p:nvGrpSpPr>
          <p:cNvPr id="30" name="Group 30"/>
          <p:cNvGrpSpPr/>
          <p:nvPr/>
        </p:nvGrpSpPr>
        <p:grpSpPr>
          <a:xfrm>
            <a:off x="9026027" y="7085923"/>
            <a:ext cx="2289711" cy="690272"/>
            <a:chOff x="0" y="0"/>
            <a:chExt cx="3052947" cy="920362"/>
          </a:xfrm>
        </p:grpSpPr>
        <p:grpSp>
          <p:nvGrpSpPr>
            <p:cNvPr id="31" name="Group 31"/>
            <p:cNvGrpSpPr/>
            <p:nvPr/>
          </p:nvGrpSpPr>
          <p:grpSpPr>
            <a:xfrm>
              <a:off x="0" y="0"/>
              <a:ext cx="3052947" cy="920362"/>
              <a:chOff x="0" y="0"/>
              <a:chExt cx="708594" cy="213618"/>
            </a:xfrm>
          </p:grpSpPr>
          <p:sp>
            <p:nvSpPr>
              <p:cNvPr id="32" name="Freeform 32"/>
              <p:cNvSpPr/>
              <p:nvPr/>
            </p:nvSpPr>
            <p:spPr>
              <a:xfrm>
                <a:off x="0" y="0"/>
                <a:ext cx="708594" cy="213618"/>
              </a:xfrm>
              <a:custGeom>
                <a:avLst/>
                <a:gdLst/>
                <a:ahLst/>
                <a:cxnLst/>
                <a:rect l="l" t="t" r="r" b="b"/>
                <a:pathLst>
                  <a:path w="708594" h="213618">
                    <a:moveTo>
                      <a:pt x="106809" y="0"/>
                    </a:moveTo>
                    <a:lnTo>
                      <a:pt x="601786" y="0"/>
                    </a:lnTo>
                    <a:cubicBezTo>
                      <a:pt x="630113" y="0"/>
                      <a:pt x="657280" y="11253"/>
                      <a:pt x="677311" y="31284"/>
                    </a:cubicBezTo>
                    <a:cubicBezTo>
                      <a:pt x="697341" y="51314"/>
                      <a:pt x="708594" y="78481"/>
                      <a:pt x="708594" y="106809"/>
                    </a:cubicBezTo>
                    <a:lnTo>
                      <a:pt x="708594" y="106809"/>
                    </a:lnTo>
                    <a:cubicBezTo>
                      <a:pt x="708594" y="165798"/>
                      <a:pt x="660774" y="213618"/>
                      <a:pt x="601786" y="213618"/>
                    </a:cubicBezTo>
                    <a:lnTo>
                      <a:pt x="106809" y="213618"/>
                    </a:lnTo>
                    <a:cubicBezTo>
                      <a:pt x="47820" y="213618"/>
                      <a:pt x="0" y="165798"/>
                      <a:pt x="0" y="106809"/>
                    </a:cubicBezTo>
                    <a:lnTo>
                      <a:pt x="0" y="106809"/>
                    </a:lnTo>
                    <a:cubicBezTo>
                      <a:pt x="0" y="47820"/>
                      <a:pt x="47820" y="0"/>
                      <a:pt x="106809" y="0"/>
                    </a:cubicBezTo>
                    <a:close/>
                  </a:path>
                </a:pathLst>
              </a:custGeom>
              <a:solidFill>
                <a:srgbClr val="C8102E"/>
              </a:solidFill>
            </p:spPr>
          </p:sp>
          <p:sp>
            <p:nvSpPr>
              <p:cNvPr id="33" name="TextBox 33"/>
              <p:cNvSpPr txBox="1"/>
              <p:nvPr/>
            </p:nvSpPr>
            <p:spPr>
              <a:xfrm>
                <a:off x="0" y="-104775"/>
                <a:ext cx="708594" cy="318393"/>
              </a:xfrm>
              <a:prstGeom prst="rect">
                <a:avLst/>
              </a:prstGeom>
            </p:spPr>
            <p:txBody>
              <a:bodyPr lIns="50800" tIns="50800" rIns="50800" bIns="50800" rtlCol="0" anchor="ctr"/>
              <a:lstStyle/>
              <a:p>
                <a:pPr algn="ctr">
                  <a:lnSpc>
                    <a:spcPts val="3500"/>
                  </a:lnSpc>
                </a:pPr>
                <a:endParaRPr/>
              </a:p>
            </p:txBody>
          </p:sp>
        </p:grpSp>
        <p:sp>
          <p:nvSpPr>
            <p:cNvPr id="34" name="TextBox 34"/>
            <p:cNvSpPr txBox="1"/>
            <p:nvPr/>
          </p:nvSpPr>
          <p:spPr>
            <a:xfrm>
              <a:off x="0" y="63625"/>
              <a:ext cx="3052947" cy="669287"/>
            </a:xfrm>
            <a:prstGeom prst="rect">
              <a:avLst/>
            </a:prstGeom>
          </p:spPr>
          <p:txBody>
            <a:bodyPr lIns="0" tIns="0" rIns="0" bIns="0" rtlCol="0" anchor="t">
              <a:spAutoFit/>
            </a:bodyPr>
            <a:lstStyle/>
            <a:p>
              <a:pPr algn="ctr">
                <a:lnSpc>
                  <a:spcPts val="3812"/>
                </a:lnSpc>
              </a:pPr>
              <a:r>
                <a:rPr lang="en-US" sz="2723">
                  <a:solidFill>
                    <a:srgbClr val="FFFFFF"/>
                  </a:solidFill>
                  <a:latin typeface="Crimson 1"/>
                  <a:ea typeface="Crimson 1"/>
                  <a:cs typeface="Crimson 1"/>
                  <a:sym typeface="Crimson 1"/>
                </a:rPr>
                <a:t>Outreach</a:t>
              </a:r>
            </a:p>
          </p:txBody>
        </p:sp>
      </p:grpSp>
      <p:grpSp>
        <p:nvGrpSpPr>
          <p:cNvPr id="35" name="Group 35"/>
          <p:cNvGrpSpPr/>
          <p:nvPr/>
        </p:nvGrpSpPr>
        <p:grpSpPr>
          <a:xfrm>
            <a:off x="5561114" y="8784573"/>
            <a:ext cx="2289711" cy="690272"/>
            <a:chOff x="0" y="0"/>
            <a:chExt cx="3052947" cy="920362"/>
          </a:xfrm>
        </p:grpSpPr>
        <p:grpSp>
          <p:nvGrpSpPr>
            <p:cNvPr id="36" name="Group 36"/>
            <p:cNvGrpSpPr/>
            <p:nvPr/>
          </p:nvGrpSpPr>
          <p:grpSpPr>
            <a:xfrm>
              <a:off x="0" y="0"/>
              <a:ext cx="3052947" cy="920362"/>
              <a:chOff x="0" y="0"/>
              <a:chExt cx="708594" cy="213618"/>
            </a:xfrm>
          </p:grpSpPr>
          <p:sp>
            <p:nvSpPr>
              <p:cNvPr id="37" name="Freeform 37"/>
              <p:cNvSpPr/>
              <p:nvPr/>
            </p:nvSpPr>
            <p:spPr>
              <a:xfrm>
                <a:off x="0" y="0"/>
                <a:ext cx="708594" cy="213618"/>
              </a:xfrm>
              <a:custGeom>
                <a:avLst/>
                <a:gdLst/>
                <a:ahLst/>
                <a:cxnLst/>
                <a:rect l="l" t="t" r="r" b="b"/>
                <a:pathLst>
                  <a:path w="708594" h="213618">
                    <a:moveTo>
                      <a:pt x="106809" y="0"/>
                    </a:moveTo>
                    <a:lnTo>
                      <a:pt x="601786" y="0"/>
                    </a:lnTo>
                    <a:cubicBezTo>
                      <a:pt x="630113" y="0"/>
                      <a:pt x="657280" y="11253"/>
                      <a:pt x="677311" y="31284"/>
                    </a:cubicBezTo>
                    <a:cubicBezTo>
                      <a:pt x="697341" y="51314"/>
                      <a:pt x="708594" y="78481"/>
                      <a:pt x="708594" y="106809"/>
                    </a:cubicBezTo>
                    <a:lnTo>
                      <a:pt x="708594" y="106809"/>
                    </a:lnTo>
                    <a:cubicBezTo>
                      <a:pt x="708594" y="165798"/>
                      <a:pt x="660774" y="213618"/>
                      <a:pt x="601786" y="213618"/>
                    </a:cubicBezTo>
                    <a:lnTo>
                      <a:pt x="106809" y="213618"/>
                    </a:lnTo>
                    <a:cubicBezTo>
                      <a:pt x="47820" y="213618"/>
                      <a:pt x="0" y="165798"/>
                      <a:pt x="0" y="106809"/>
                    </a:cubicBezTo>
                    <a:lnTo>
                      <a:pt x="0" y="106809"/>
                    </a:lnTo>
                    <a:cubicBezTo>
                      <a:pt x="0" y="47820"/>
                      <a:pt x="47820" y="0"/>
                      <a:pt x="106809" y="0"/>
                    </a:cubicBezTo>
                    <a:close/>
                  </a:path>
                </a:pathLst>
              </a:custGeom>
              <a:solidFill>
                <a:srgbClr val="C8102E"/>
              </a:solidFill>
            </p:spPr>
          </p:sp>
          <p:sp>
            <p:nvSpPr>
              <p:cNvPr id="38" name="TextBox 38"/>
              <p:cNvSpPr txBox="1"/>
              <p:nvPr/>
            </p:nvSpPr>
            <p:spPr>
              <a:xfrm>
                <a:off x="0" y="-104775"/>
                <a:ext cx="708594" cy="318393"/>
              </a:xfrm>
              <a:prstGeom prst="rect">
                <a:avLst/>
              </a:prstGeom>
            </p:spPr>
            <p:txBody>
              <a:bodyPr lIns="50800" tIns="50800" rIns="50800" bIns="50800" rtlCol="0" anchor="ctr"/>
              <a:lstStyle/>
              <a:p>
                <a:pPr algn="ctr">
                  <a:lnSpc>
                    <a:spcPts val="3500"/>
                  </a:lnSpc>
                </a:pPr>
                <a:endParaRPr/>
              </a:p>
            </p:txBody>
          </p:sp>
        </p:grpSp>
        <p:sp>
          <p:nvSpPr>
            <p:cNvPr id="39" name="TextBox 39"/>
            <p:cNvSpPr txBox="1"/>
            <p:nvPr/>
          </p:nvSpPr>
          <p:spPr>
            <a:xfrm>
              <a:off x="0" y="63625"/>
              <a:ext cx="3052947" cy="669287"/>
            </a:xfrm>
            <a:prstGeom prst="rect">
              <a:avLst/>
            </a:prstGeom>
          </p:spPr>
          <p:txBody>
            <a:bodyPr lIns="0" tIns="0" rIns="0" bIns="0" rtlCol="0" anchor="t">
              <a:spAutoFit/>
            </a:bodyPr>
            <a:lstStyle/>
            <a:p>
              <a:pPr algn="ctr">
                <a:lnSpc>
                  <a:spcPts val="3812"/>
                </a:lnSpc>
              </a:pPr>
              <a:r>
                <a:rPr lang="en-US" sz="2723">
                  <a:solidFill>
                    <a:srgbClr val="FFFFFF"/>
                  </a:solidFill>
                  <a:latin typeface="Crimson 1"/>
                  <a:ea typeface="Crimson 1"/>
                  <a:cs typeface="Crimson 1"/>
                  <a:sym typeface="Crimson 1"/>
                </a:rPr>
                <a:t>Major Events</a:t>
              </a:r>
            </a:p>
          </p:txBody>
        </p:sp>
      </p:grpSp>
      <p:grpSp>
        <p:nvGrpSpPr>
          <p:cNvPr id="40" name="Group 40"/>
          <p:cNvGrpSpPr/>
          <p:nvPr/>
        </p:nvGrpSpPr>
        <p:grpSpPr>
          <a:xfrm>
            <a:off x="8917375" y="4483237"/>
            <a:ext cx="2507016" cy="815007"/>
            <a:chOff x="0" y="0"/>
            <a:chExt cx="3342688" cy="1086676"/>
          </a:xfrm>
        </p:grpSpPr>
        <p:grpSp>
          <p:nvGrpSpPr>
            <p:cNvPr id="41" name="Group 41"/>
            <p:cNvGrpSpPr/>
            <p:nvPr/>
          </p:nvGrpSpPr>
          <p:grpSpPr>
            <a:xfrm>
              <a:off x="0" y="0"/>
              <a:ext cx="3342688" cy="1086676"/>
              <a:chOff x="0" y="0"/>
              <a:chExt cx="1112391" cy="361628"/>
            </a:xfrm>
          </p:grpSpPr>
          <p:sp>
            <p:nvSpPr>
              <p:cNvPr id="42" name="Freeform 42"/>
              <p:cNvSpPr/>
              <p:nvPr/>
            </p:nvSpPr>
            <p:spPr>
              <a:xfrm>
                <a:off x="0" y="0"/>
                <a:ext cx="1112391" cy="361628"/>
              </a:xfrm>
              <a:custGeom>
                <a:avLst/>
                <a:gdLst/>
                <a:ahLst/>
                <a:cxnLst/>
                <a:rect l="l" t="t" r="r" b="b"/>
                <a:pathLst>
                  <a:path w="1112391" h="361628">
                    <a:moveTo>
                      <a:pt x="93484" y="0"/>
                    </a:moveTo>
                    <a:lnTo>
                      <a:pt x="1018908" y="0"/>
                    </a:lnTo>
                    <a:cubicBezTo>
                      <a:pt x="1043701" y="0"/>
                      <a:pt x="1067479" y="9849"/>
                      <a:pt x="1085010" y="27381"/>
                    </a:cubicBezTo>
                    <a:cubicBezTo>
                      <a:pt x="1102542" y="44912"/>
                      <a:pt x="1112391" y="68690"/>
                      <a:pt x="1112391" y="93484"/>
                    </a:cubicBezTo>
                    <a:lnTo>
                      <a:pt x="1112391" y="268144"/>
                    </a:lnTo>
                    <a:cubicBezTo>
                      <a:pt x="1112391" y="292937"/>
                      <a:pt x="1102542" y="316715"/>
                      <a:pt x="1085010" y="334247"/>
                    </a:cubicBezTo>
                    <a:cubicBezTo>
                      <a:pt x="1067479" y="351778"/>
                      <a:pt x="1043701" y="361628"/>
                      <a:pt x="1018908" y="361628"/>
                    </a:cubicBezTo>
                    <a:lnTo>
                      <a:pt x="93484" y="361628"/>
                    </a:lnTo>
                    <a:cubicBezTo>
                      <a:pt x="68690" y="361628"/>
                      <a:pt x="44912" y="351778"/>
                      <a:pt x="27381" y="334247"/>
                    </a:cubicBezTo>
                    <a:cubicBezTo>
                      <a:pt x="9849" y="316715"/>
                      <a:pt x="0" y="292937"/>
                      <a:pt x="0" y="268144"/>
                    </a:cubicBezTo>
                    <a:lnTo>
                      <a:pt x="0" y="93484"/>
                    </a:lnTo>
                    <a:cubicBezTo>
                      <a:pt x="0" y="68690"/>
                      <a:pt x="9849" y="44912"/>
                      <a:pt x="27381" y="27381"/>
                    </a:cubicBezTo>
                    <a:cubicBezTo>
                      <a:pt x="44912" y="9849"/>
                      <a:pt x="68690" y="0"/>
                      <a:pt x="93484" y="0"/>
                    </a:cubicBezTo>
                    <a:close/>
                  </a:path>
                </a:pathLst>
              </a:custGeom>
              <a:solidFill>
                <a:srgbClr val="292929"/>
              </a:solidFill>
            </p:spPr>
          </p:sp>
          <p:sp>
            <p:nvSpPr>
              <p:cNvPr id="43" name="TextBox 43"/>
              <p:cNvSpPr txBox="1"/>
              <p:nvPr/>
            </p:nvSpPr>
            <p:spPr>
              <a:xfrm>
                <a:off x="0" y="-104775"/>
                <a:ext cx="1112391" cy="466403"/>
              </a:xfrm>
              <a:prstGeom prst="rect">
                <a:avLst/>
              </a:prstGeom>
            </p:spPr>
            <p:txBody>
              <a:bodyPr lIns="50800" tIns="50800" rIns="50800" bIns="50800" rtlCol="0" anchor="ctr"/>
              <a:lstStyle/>
              <a:p>
                <a:pPr algn="ctr">
                  <a:lnSpc>
                    <a:spcPts val="3500"/>
                  </a:lnSpc>
                </a:pPr>
                <a:endParaRPr/>
              </a:p>
            </p:txBody>
          </p:sp>
        </p:grpSp>
        <p:sp>
          <p:nvSpPr>
            <p:cNvPr id="44" name="TextBox 44"/>
            <p:cNvSpPr txBox="1"/>
            <p:nvPr/>
          </p:nvSpPr>
          <p:spPr>
            <a:xfrm>
              <a:off x="0" y="54538"/>
              <a:ext cx="3342688" cy="901399"/>
            </a:xfrm>
            <a:prstGeom prst="rect">
              <a:avLst/>
            </a:prstGeom>
          </p:spPr>
          <p:txBody>
            <a:bodyPr lIns="0" tIns="0" rIns="0" bIns="0" rtlCol="0" anchor="t">
              <a:spAutoFit/>
            </a:bodyPr>
            <a:lstStyle/>
            <a:p>
              <a:pPr algn="ctr">
                <a:lnSpc>
                  <a:spcPts val="2659"/>
                </a:lnSpc>
              </a:pPr>
              <a:r>
                <a:rPr lang="en-US" sz="1899">
                  <a:solidFill>
                    <a:srgbClr val="FFFFFF"/>
                  </a:solidFill>
                  <a:latin typeface="Crimson 1"/>
                  <a:ea typeface="Crimson 1"/>
                  <a:cs typeface="Crimson 1"/>
                  <a:sym typeface="Crimson 1"/>
                </a:rPr>
                <a:t>VP of Marketing &amp; Assessment</a:t>
              </a:r>
            </a:p>
          </p:txBody>
        </p:sp>
      </p:grpSp>
      <p:grpSp>
        <p:nvGrpSpPr>
          <p:cNvPr id="45" name="Group 45"/>
          <p:cNvGrpSpPr/>
          <p:nvPr/>
        </p:nvGrpSpPr>
        <p:grpSpPr>
          <a:xfrm>
            <a:off x="4989596" y="4441898"/>
            <a:ext cx="2289711" cy="897685"/>
            <a:chOff x="0" y="0"/>
            <a:chExt cx="3052947" cy="1196913"/>
          </a:xfrm>
        </p:grpSpPr>
        <p:grpSp>
          <p:nvGrpSpPr>
            <p:cNvPr id="46" name="Group 46"/>
            <p:cNvGrpSpPr/>
            <p:nvPr/>
          </p:nvGrpSpPr>
          <p:grpSpPr>
            <a:xfrm>
              <a:off x="0" y="0"/>
              <a:ext cx="3052947" cy="1196913"/>
              <a:chOff x="0" y="0"/>
              <a:chExt cx="708594" cy="277806"/>
            </a:xfrm>
          </p:grpSpPr>
          <p:sp>
            <p:nvSpPr>
              <p:cNvPr id="47" name="Freeform 47"/>
              <p:cNvSpPr/>
              <p:nvPr/>
            </p:nvSpPr>
            <p:spPr>
              <a:xfrm>
                <a:off x="0" y="0"/>
                <a:ext cx="708594" cy="277806"/>
              </a:xfrm>
              <a:custGeom>
                <a:avLst/>
                <a:gdLst/>
                <a:ahLst/>
                <a:cxnLst/>
                <a:rect l="l" t="t" r="r" b="b"/>
                <a:pathLst>
                  <a:path w="708594" h="277806">
                    <a:moveTo>
                      <a:pt x="138903" y="0"/>
                    </a:moveTo>
                    <a:lnTo>
                      <a:pt x="569692" y="0"/>
                    </a:lnTo>
                    <a:cubicBezTo>
                      <a:pt x="606531" y="0"/>
                      <a:pt x="641861" y="14634"/>
                      <a:pt x="667911" y="40684"/>
                    </a:cubicBezTo>
                    <a:cubicBezTo>
                      <a:pt x="693960" y="66733"/>
                      <a:pt x="708594" y="102063"/>
                      <a:pt x="708594" y="138903"/>
                    </a:cubicBezTo>
                    <a:lnTo>
                      <a:pt x="708594" y="138903"/>
                    </a:lnTo>
                    <a:cubicBezTo>
                      <a:pt x="708594" y="215617"/>
                      <a:pt x="646406" y="277806"/>
                      <a:pt x="569692" y="277806"/>
                    </a:cubicBezTo>
                    <a:lnTo>
                      <a:pt x="138903" y="277806"/>
                    </a:lnTo>
                    <a:cubicBezTo>
                      <a:pt x="102063" y="277806"/>
                      <a:pt x="66733" y="263171"/>
                      <a:pt x="40684" y="237122"/>
                    </a:cubicBezTo>
                    <a:cubicBezTo>
                      <a:pt x="14634" y="211073"/>
                      <a:pt x="0" y="175742"/>
                      <a:pt x="0" y="138903"/>
                    </a:cubicBezTo>
                    <a:lnTo>
                      <a:pt x="0" y="138903"/>
                    </a:lnTo>
                    <a:cubicBezTo>
                      <a:pt x="0" y="102063"/>
                      <a:pt x="14634" y="66733"/>
                      <a:pt x="40684" y="40684"/>
                    </a:cubicBezTo>
                    <a:cubicBezTo>
                      <a:pt x="66733" y="14634"/>
                      <a:pt x="102063" y="0"/>
                      <a:pt x="138903" y="0"/>
                    </a:cubicBezTo>
                    <a:close/>
                  </a:path>
                </a:pathLst>
              </a:custGeom>
              <a:solidFill>
                <a:srgbClr val="292929"/>
              </a:solidFill>
            </p:spPr>
          </p:sp>
          <p:sp>
            <p:nvSpPr>
              <p:cNvPr id="48" name="TextBox 48"/>
              <p:cNvSpPr txBox="1"/>
              <p:nvPr/>
            </p:nvSpPr>
            <p:spPr>
              <a:xfrm>
                <a:off x="0" y="-114300"/>
                <a:ext cx="708594" cy="392106"/>
              </a:xfrm>
              <a:prstGeom prst="rect">
                <a:avLst/>
              </a:prstGeom>
            </p:spPr>
            <p:txBody>
              <a:bodyPr lIns="50800" tIns="50800" rIns="50800" bIns="50800" rtlCol="0" anchor="ctr"/>
              <a:lstStyle/>
              <a:p>
                <a:pPr algn="ctr">
                  <a:lnSpc>
                    <a:spcPts val="3919"/>
                  </a:lnSpc>
                </a:pPr>
                <a:endParaRPr/>
              </a:p>
            </p:txBody>
          </p:sp>
        </p:grpSp>
        <p:sp>
          <p:nvSpPr>
            <p:cNvPr id="49" name="TextBox 49"/>
            <p:cNvSpPr txBox="1"/>
            <p:nvPr/>
          </p:nvSpPr>
          <p:spPr>
            <a:xfrm>
              <a:off x="0" y="111250"/>
              <a:ext cx="3052947" cy="898213"/>
            </a:xfrm>
            <a:prstGeom prst="rect">
              <a:avLst/>
            </a:prstGeom>
          </p:spPr>
          <p:txBody>
            <a:bodyPr lIns="0" tIns="0" rIns="0" bIns="0" rtlCol="0" anchor="t">
              <a:spAutoFit/>
            </a:bodyPr>
            <a:lstStyle/>
            <a:p>
              <a:pPr algn="ctr">
                <a:lnSpc>
                  <a:spcPts val="2656"/>
                </a:lnSpc>
              </a:pPr>
              <a:r>
                <a:rPr lang="en-US" sz="1897">
                  <a:solidFill>
                    <a:srgbClr val="FFFFFF"/>
                  </a:solidFill>
                  <a:latin typeface="Crimson 1"/>
                  <a:ea typeface="Crimson 1"/>
                  <a:cs typeface="Crimson 1"/>
                  <a:sym typeface="Crimson 1"/>
                </a:rPr>
                <a:t>Vice President of Membership</a:t>
              </a:r>
            </a:p>
          </p:txBody>
        </p:sp>
      </p:grpSp>
      <p:grpSp>
        <p:nvGrpSpPr>
          <p:cNvPr id="50" name="Group 50"/>
          <p:cNvGrpSpPr/>
          <p:nvPr/>
        </p:nvGrpSpPr>
        <p:grpSpPr>
          <a:xfrm>
            <a:off x="8598726" y="9628443"/>
            <a:ext cx="1865539" cy="503194"/>
            <a:chOff x="0" y="0"/>
            <a:chExt cx="2487386" cy="670925"/>
          </a:xfrm>
        </p:grpSpPr>
        <p:grpSp>
          <p:nvGrpSpPr>
            <p:cNvPr id="51" name="Group 51"/>
            <p:cNvGrpSpPr/>
            <p:nvPr/>
          </p:nvGrpSpPr>
          <p:grpSpPr>
            <a:xfrm>
              <a:off x="0" y="0"/>
              <a:ext cx="2487386" cy="670925"/>
              <a:chOff x="0" y="0"/>
              <a:chExt cx="708594" cy="191130"/>
            </a:xfrm>
          </p:grpSpPr>
          <p:sp>
            <p:nvSpPr>
              <p:cNvPr id="52" name="Freeform 52"/>
              <p:cNvSpPr/>
              <p:nvPr/>
            </p:nvSpPr>
            <p:spPr>
              <a:xfrm>
                <a:off x="0" y="0"/>
                <a:ext cx="708594" cy="191130"/>
              </a:xfrm>
              <a:custGeom>
                <a:avLst/>
                <a:gdLst/>
                <a:ahLst/>
                <a:cxnLst/>
                <a:rect l="l" t="t" r="r" b="b"/>
                <a:pathLst>
                  <a:path w="708594" h="191130">
                    <a:moveTo>
                      <a:pt x="95565" y="0"/>
                    </a:moveTo>
                    <a:lnTo>
                      <a:pt x="613029" y="0"/>
                    </a:lnTo>
                    <a:cubicBezTo>
                      <a:pt x="638375" y="0"/>
                      <a:pt x="662682" y="10068"/>
                      <a:pt x="680604" y="27990"/>
                    </a:cubicBezTo>
                    <a:cubicBezTo>
                      <a:pt x="698526" y="45912"/>
                      <a:pt x="708594" y="70220"/>
                      <a:pt x="708594" y="95565"/>
                    </a:cubicBezTo>
                    <a:lnTo>
                      <a:pt x="708594" y="95565"/>
                    </a:lnTo>
                    <a:cubicBezTo>
                      <a:pt x="708594" y="148344"/>
                      <a:pt x="665809" y="191130"/>
                      <a:pt x="613029" y="191130"/>
                    </a:cubicBezTo>
                    <a:lnTo>
                      <a:pt x="95565" y="191130"/>
                    </a:lnTo>
                    <a:cubicBezTo>
                      <a:pt x="42786" y="191130"/>
                      <a:pt x="0" y="148344"/>
                      <a:pt x="0" y="95565"/>
                    </a:cubicBezTo>
                    <a:lnTo>
                      <a:pt x="0" y="95565"/>
                    </a:lnTo>
                    <a:cubicBezTo>
                      <a:pt x="0" y="42786"/>
                      <a:pt x="42786" y="0"/>
                      <a:pt x="95565" y="0"/>
                    </a:cubicBezTo>
                    <a:close/>
                  </a:path>
                </a:pathLst>
              </a:custGeom>
              <a:solidFill>
                <a:srgbClr val="005950"/>
              </a:solidFill>
            </p:spPr>
          </p:sp>
          <p:sp>
            <p:nvSpPr>
              <p:cNvPr id="53" name="TextBox 53"/>
              <p:cNvSpPr txBox="1"/>
              <p:nvPr/>
            </p:nvSpPr>
            <p:spPr>
              <a:xfrm>
                <a:off x="0" y="-85725"/>
                <a:ext cx="708594" cy="276855"/>
              </a:xfrm>
              <a:prstGeom prst="rect">
                <a:avLst/>
              </a:prstGeom>
            </p:spPr>
            <p:txBody>
              <a:bodyPr lIns="50800" tIns="50800" rIns="50800" bIns="50800" rtlCol="0" anchor="ctr"/>
              <a:lstStyle/>
              <a:p>
                <a:pPr algn="ctr">
                  <a:lnSpc>
                    <a:spcPts val="3079"/>
                  </a:lnSpc>
                </a:pPr>
                <a:endParaRPr/>
              </a:p>
            </p:txBody>
          </p:sp>
        </p:grpSp>
        <p:sp>
          <p:nvSpPr>
            <p:cNvPr id="54" name="TextBox 54"/>
            <p:cNvSpPr txBox="1"/>
            <p:nvPr/>
          </p:nvSpPr>
          <p:spPr>
            <a:xfrm>
              <a:off x="0" y="86050"/>
              <a:ext cx="2487386" cy="432151"/>
            </a:xfrm>
            <a:prstGeom prst="rect">
              <a:avLst/>
            </a:prstGeom>
          </p:spPr>
          <p:txBody>
            <a:bodyPr lIns="0" tIns="0" rIns="0" bIns="0" rtlCol="0" anchor="t">
              <a:spAutoFit/>
            </a:bodyPr>
            <a:lstStyle/>
            <a:p>
              <a:pPr algn="ctr">
                <a:lnSpc>
                  <a:spcPts val="2547"/>
                </a:lnSpc>
              </a:pPr>
              <a:r>
                <a:rPr lang="en-US" sz="1819">
                  <a:solidFill>
                    <a:srgbClr val="FFFFFF"/>
                  </a:solidFill>
                  <a:latin typeface="Crimson 1"/>
                  <a:ea typeface="Crimson 1"/>
                  <a:cs typeface="Crimson 1"/>
                  <a:sym typeface="Crimson 1"/>
                </a:rPr>
                <a:t>Co-Chair</a:t>
              </a:r>
            </a:p>
          </p:txBody>
        </p:sp>
      </p:grpSp>
      <p:grpSp>
        <p:nvGrpSpPr>
          <p:cNvPr id="55" name="Group 55"/>
          <p:cNvGrpSpPr/>
          <p:nvPr/>
        </p:nvGrpSpPr>
        <p:grpSpPr>
          <a:xfrm>
            <a:off x="5773200" y="9628443"/>
            <a:ext cx="1865539" cy="503194"/>
            <a:chOff x="0" y="0"/>
            <a:chExt cx="2487386" cy="670925"/>
          </a:xfrm>
        </p:grpSpPr>
        <p:grpSp>
          <p:nvGrpSpPr>
            <p:cNvPr id="56" name="Group 56"/>
            <p:cNvGrpSpPr/>
            <p:nvPr/>
          </p:nvGrpSpPr>
          <p:grpSpPr>
            <a:xfrm>
              <a:off x="0" y="0"/>
              <a:ext cx="2487386" cy="670925"/>
              <a:chOff x="0" y="0"/>
              <a:chExt cx="708594" cy="191130"/>
            </a:xfrm>
          </p:grpSpPr>
          <p:sp>
            <p:nvSpPr>
              <p:cNvPr id="57" name="Freeform 57"/>
              <p:cNvSpPr/>
              <p:nvPr/>
            </p:nvSpPr>
            <p:spPr>
              <a:xfrm>
                <a:off x="0" y="0"/>
                <a:ext cx="708594" cy="191130"/>
              </a:xfrm>
              <a:custGeom>
                <a:avLst/>
                <a:gdLst/>
                <a:ahLst/>
                <a:cxnLst/>
                <a:rect l="l" t="t" r="r" b="b"/>
                <a:pathLst>
                  <a:path w="708594" h="191130">
                    <a:moveTo>
                      <a:pt x="95565" y="0"/>
                    </a:moveTo>
                    <a:lnTo>
                      <a:pt x="613029" y="0"/>
                    </a:lnTo>
                    <a:cubicBezTo>
                      <a:pt x="638375" y="0"/>
                      <a:pt x="662682" y="10068"/>
                      <a:pt x="680604" y="27990"/>
                    </a:cubicBezTo>
                    <a:cubicBezTo>
                      <a:pt x="698526" y="45912"/>
                      <a:pt x="708594" y="70220"/>
                      <a:pt x="708594" y="95565"/>
                    </a:cubicBezTo>
                    <a:lnTo>
                      <a:pt x="708594" y="95565"/>
                    </a:lnTo>
                    <a:cubicBezTo>
                      <a:pt x="708594" y="148344"/>
                      <a:pt x="665809" y="191130"/>
                      <a:pt x="613029" y="191130"/>
                    </a:cubicBezTo>
                    <a:lnTo>
                      <a:pt x="95565" y="191130"/>
                    </a:lnTo>
                    <a:cubicBezTo>
                      <a:pt x="42786" y="191130"/>
                      <a:pt x="0" y="148344"/>
                      <a:pt x="0" y="95565"/>
                    </a:cubicBezTo>
                    <a:lnTo>
                      <a:pt x="0" y="95565"/>
                    </a:lnTo>
                    <a:cubicBezTo>
                      <a:pt x="0" y="42786"/>
                      <a:pt x="42786" y="0"/>
                      <a:pt x="95565" y="0"/>
                    </a:cubicBezTo>
                    <a:close/>
                  </a:path>
                </a:pathLst>
              </a:custGeom>
              <a:solidFill>
                <a:srgbClr val="005950"/>
              </a:solidFill>
            </p:spPr>
          </p:sp>
          <p:sp>
            <p:nvSpPr>
              <p:cNvPr id="58" name="TextBox 58"/>
              <p:cNvSpPr txBox="1"/>
              <p:nvPr/>
            </p:nvSpPr>
            <p:spPr>
              <a:xfrm>
                <a:off x="0" y="-85725"/>
                <a:ext cx="708594" cy="276855"/>
              </a:xfrm>
              <a:prstGeom prst="rect">
                <a:avLst/>
              </a:prstGeom>
            </p:spPr>
            <p:txBody>
              <a:bodyPr lIns="50800" tIns="50800" rIns="50800" bIns="50800" rtlCol="0" anchor="ctr"/>
              <a:lstStyle/>
              <a:p>
                <a:pPr algn="ctr">
                  <a:lnSpc>
                    <a:spcPts val="3079"/>
                  </a:lnSpc>
                </a:pPr>
                <a:endParaRPr/>
              </a:p>
            </p:txBody>
          </p:sp>
        </p:grpSp>
        <p:sp>
          <p:nvSpPr>
            <p:cNvPr id="59" name="TextBox 59"/>
            <p:cNvSpPr txBox="1"/>
            <p:nvPr/>
          </p:nvSpPr>
          <p:spPr>
            <a:xfrm>
              <a:off x="0" y="86050"/>
              <a:ext cx="2487386" cy="432151"/>
            </a:xfrm>
            <a:prstGeom prst="rect">
              <a:avLst/>
            </a:prstGeom>
          </p:spPr>
          <p:txBody>
            <a:bodyPr lIns="0" tIns="0" rIns="0" bIns="0" rtlCol="0" anchor="t">
              <a:spAutoFit/>
            </a:bodyPr>
            <a:lstStyle/>
            <a:p>
              <a:pPr algn="ctr">
                <a:lnSpc>
                  <a:spcPts val="2547"/>
                </a:lnSpc>
              </a:pPr>
              <a:r>
                <a:rPr lang="en-US" sz="1819">
                  <a:solidFill>
                    <a:srgbClr val="FFFFFF"/>
                  </a:solidFill>
                  <a:latin typeface="Crimson 1"/>
                  <a:ea typeface="Crimson 1"/>
                  <a:cs typeface="Crimson 1"/>
                  <a:sym typeface="Crimson 1"/>
                </a:rPr>
                <a:t>Co-Chair</a:t>
              </a:r>
            </a:p>
          </p:txBody>
        </p:sp>
      </p:grpSp>
      <p:grpSp>
        <p:nvGrpSpPr>
          <p:cNvPr id="60" name="Group 60"/>
          <p:cNvGrpSpPr/>
          <p:nvPr/>
        </p:nvGrpSpPr>
        <p:grpSpPr>
          <a:xfrm>
            <a:off x="11934903" y="8028787"/>
            <a:ext cx="1865539" cy="503194"/>
            <a:chOff x="0" y="0"/>
            <a:chExt cx="2487386" cy="670925"/>
          </a:xfrm>
        </p:grpSpPr>
        <p:grpSp>
          <p:nvGrpSpPr>
            <p:cNvPr id="61" name="Group 61"/>
            <p:cNvGrpSpPr/>
            <p:nvPr/>
          </p:nvGrpSpPr>
          <p:grpSpPr>
            <a:xfrm>
              <a:off x="0" y="0"/>
              <a:ext cx="2487386" cy="670925"/>
              <a:chOff x="0" y="0"/>
              <a:chExt cx="708594" cy="191130"/>
            </a:xfrm>
          </p:grpSpPr>
          <p:sp>
            <p:nvSpPr>
              <p:cNvPr id="62" name="Freeform 62"/>
              <p:cNvSpPr/>
              <p:nvPr/>
            </p:nvSpPr>
            <p:spPr>
              <a:xfrm>
                <a:off x="0" y="0"/>
                <a:ext cx="708594" cy="191130"/>
              </a:xfrm>
              <a:custGeom>
                <a:avLst/>
                <a:gdLst/>
                <a:ahLst/>
                <a:cxnLst/>
                <a:rect l="l" t="t" r="r" b="b"/>
                <a:pathLst>
                  <a:path w="708594" h="191130">
                    <a:moveTo>
                      <a:pt x="95565" y="0"/>
                    </a:moveTo>
                    <a:lnTo>
                      <a:pt x="613029" y="0"/>
                    </a:lnTo>
                    <a:cubicBezTo>
                      <a:pt x="638375" y="0"/>
                      <a:pt x="662682" y="10068"/>
                      <a:pt x="680604" y="27990"/>
                    </a:cubicBezTo>
                    <a:cubicBezTo>
                      <a:pt x="698526" y="45912"/>
                      <a:pt x="708594" y="70220"/>
                      <a:pt x="708594" y="95565"/>
                    </a:cubicBezTo>
                    <a:lnTo>
                      <a:pt x="708594" y="95565"/>
                    </a:lnTo>
                    <a:cubicBezTo>
                      <a:pt x="708594" y="148344"/>
                      <a:pt x="665809" y="191130"/>
                      <a:pt x="613029" y="191130"/>
                    </a:cubicBezTo>
                    <a:lnTo>
                      <a:pt x="95565" y="191130"/>
                    </a:lnTo>
                    <a:cubicBezTo>
                      <a:pt x="42786" y="191130"/>
                      <a:pt x="0" y="148344"/>
                      <a:pt x="0" y="95565"/>
                    </a:cubicBezTo>
                    <a:lnTo>
                      <a:pt x="0" y="95565"/>
                    </a:lnTo>
                    <a:cubicBezTo>
                      <a:pt x="0" y="42786"/>
                      <a:pt x="42786" y="0"/>
                      <a:pt x="95565" y="0"/>
                    </a:cubicBezTo>
                    <a:close/>
                  </a:path>
                </a:pathLst>
              </a:custGeom>
              <a:solidFill>
                <a:srgbClr val="005950"/>
              </a:solidFill>
            </p:spPr>
          </p:sp>
          <p:sp>
            <p:nvSpPr>
              <p:cNvPr id="63" name="TextBox 63"/>
              <p:cNvSpPr txBox="1"/>
              <p:nvPr/>
            </p:nvSpPr>
            <p:spPr>
              <a:xfrm>
                <a:off x="0" y="-85725"/>
                <a:ext cx="708594" cy="276855"/>
              </a:xfrm>
              <a:prstGeom prst="rect">
                <a:avLst/>
              </a:prstGeom>
            </p:spPr>
            <p:txBody>
              <a:bodyPr lIns="50800" tIns="50800" rIns="50800" bIns="50800" rtlCol="0" anchor="ctr"/>
              <a:lstStyle/>
              <a:p>
                <a:pPr algn="ctr">
                  <a:lnSpc>
                    <a:spcPts val="3079"/>
                  </a:lnSpc>
                </a:pPr>
                <a:endParaRPr/>
              </a:p>
            </p:txBody>
          </p:sp>
        </p:grpSp>
        <p:sp>
          <p:nvSpPr>
            <p:cNvPr id="64" name="TextBox 64"/>
            <p:cNvSpPr txBox="1"/>
            <p:nvPr/>
          </p:nvSpPr>
          <p:spPr>
            <a:xfrm>
              <a:off x="0" y="86050"/>
              <a:ext cx="2487386" cy="432151"/>
            </a:xfrm>
            <a:prstGeom prst="rect">
              <a:avLst/>
            </a:prstGeom>
          </p:spPr>
          <p:txBody>
            <a:bodyPr lIns="0" tIns="0" rIns="0" bIns="0" rtlCol="0" anchor="t">
              <a:spAutoFit/>
            </a:bodyPr>
            <a:lstStyle/>
            <a:p>
              <a:pPr algn="ctr">
                <a:lnSpc>
                  <a:spcPts val="2547"/>
                </a:lnSpc>
              </a:pPr>
              <a:r>
                <a:rPr lang="en-US" sz="1819">
                  <a:solidFill>
                    <a:srgbClr val="FFFFFF"/>
                  </a:solidFill>
                  <a:latin typeface="Crimson 1"/>
                  <a:ea typeface="Crimson 1"/>
                  <a:cs typeface="Crimson 1"/>
                  <a:sym typeface="Crimson 1"/>
                </a:rPr>
                <a:t>Co-Chair</a:t>
              </a:r>
            </a:p>
          </p:txBody>
        </p:sp>
      </p:grpSp>
      <p:grpSp>
        <p:nvGrpSpPr>
          <p:cNvPr id="65" name="Group 65"/>
          <p:cNvGrpSpPr/>
          <p:nvPr/>
        </p:nvGrpSpPr>
        <p:grpSpPr>
          <a:xfrm>
            <a:off x="9238113" y="8042720"/>
            <a:ext cx="1865539" cy="503194"/>
            <a:chOff x="0" y="0"/>
            <a:chExt cx="2487386" cy="670925"/>
          </a:xfrm>
        </p:grpSpPr>
        <p:grpSp>
          <p:nvGrpSpPr>
            <p:cNvPr id="66" name="Group 66"/>
            <p:cNvGrpSpPr/>
            <p:nvPr/>
          </p:nvGrpSpPr>
          <p:grpSpPr>
            <a:xfrm>
              <a:off x="0" y="0"/>
              <a:ext cx="2487386" cy="670925"/>
              <a:chOff x="0" y="0"/>
              <a:chExt cx="708594" cy="191130"/>
            </a:xfrm>
          </p:grpSpPr>
          <p:sp>
            <p:nvSpPr>
              <p:cNvPr id="67" name="Freeform 67"/>
              <p:cNvSpPr/>
              <p:nvPr/>
            </p:nvSpPr>
            <p:spPr>
              <a:xfrm>
                <a:off x="0" y="0"/>
                <a:ext cx="708594" cy="191130"/>
              </a:xfrm>
              <a:custGeom>
                <a:avLst/>
                <a:gdLst/>
                <a:ahLst/>
                <a:cxnLst/>
                <a:rect l="l" t="t" r="r" b="b"/>
                <a:pathLst>
                  <a:path w="708594" h="191130">
                    <a:moveTo>
                      <a:pt x="95565" y="0"/>
                    </a:moveTo>
                    <a:lnTo>
                      <a:pt x="613029" y="0"/>
                    </a:lnTo>
                    <a:cubicBezTo>
                      <a:pt x="638375" y="0"/>
                      <a:pt x="662682" y="10068"/>
                      <a:pt x="680604" y="27990"/>
                    </a:cubicBezTo>
                    <a:cubicBezTo>
                      <a:pt x="698526" y="45912"/>
                      <a:pt x="708594" y="70220"/>
                      <a:pt x="708594" y="95565"/>
                    </a:cubicBezTo>
                    <a:lnTo>
                      <a:pt x="708594" y="95565"/>
                    </a:lnTo>
                    <a:cubicBezTo>
                      <a:pt x="708594" y="148344"/>
                      <a:pt x="665809" y="191130"/>
                      <a:pt x="613029" y="191130"/>
                    </a:cubicBezTo>
                    <a:lnTo>
                      <a:pt x="95565" y="191130"/>
                    </a:lnTo>
                    <a:cubicBezTo>
                      <a:pt x="42786" y="191130"/>
                      <a:pt x="0" y="148344"/>
                      <a:pt x="0" y="95565"/>
                    </a:cubicBezTo>
                    <a:lnTo>
                      <a:pt x="0" y="95565"/>
                    </a:lnTo>
                    <a:cubicBezTo>
                      <a:pt x="0" y="42786"/>
                      <a:pt x="42786" y="0"/>
                      <a:pt x="95565" y="0"/>
                    </a:cubicBezTo>
                    <a:close/>
                  </a:path>
                </a:pathLst>
              </a:custGeom>
              <a:solidFill>
                <a:srgbClr val="005950"/>
              </a:solidFill>
            </p:spPr>
          </p:sp>
          <p:sp>
            <p:nvSpPr>
              <p:cNvPr id="68" name="TextBox 68"/>
              <p:cNvSpPr txBox="1"/>
              <p:nvPr/>
            </p:nvSpPr>
            <p:spPr>
              <a:xfrm>
                <a:off x="0" y="-85725"/>
                <a:ext cx="708594" cy="276855"/>
              </a:xfrm>
              <a:prstGeom prst="rect">
                <a:avLst/>
              </a:prstGeom>
            </p:spPr>
            <p:txBody>
              <a:bodyPr lIns="50800" tIns="50800" rIns="50800" bIns="50800" rtlCol="0" anchor="ctr"/>
              <a:lstStyle/>
              <a:p>
                <a:pPr algn="ctr">
                  <a:lnSpc>
                    <a:spcPts val="3079"/>
                  </a:lnSpc>
                </a:pPr>
                <a:endParaRPr/>
              </a:p>
            </p:txBody>
          </p:sp>
        </p:grpSp>
        <p:sp>
          <p:nvSpPr>
            <p:cNvPr id="69" name="TextBox 69"/>
            <p:cNvSpPr txBox="1"/>
            <p:nvPr/>
          </p:nvSpPr>
          <p:spPr>
            <a:xfrm>
              <a:off x="0" y="86050"/>
              <a:ext cx="2487386" cy="432151"/>
            </a:xfrm>
            <a:prstGeom prst="rect">
              <a:avLst/>
            </a:prstGeom>
          </p:spPr>
          <p:txBody>
            <a:bodyPr lIns="0" tIns="0" rIns="0" bIns="0" rtlCol="0" anchor="t">
              <a:spAutoFit/>
            </a:bodyPr>
            <a:lstStyle/>
            <a:p>
              <a:pPr algn="ctr">
                <a:lnSpc>
                  <a:spcPts val="2547"/>
                </a:lnSpc>
              </a:pPr>
              <a:r>
                <a:rPr lang="en-US" sz="1819">
                  <a:solidFill>
                    <a:srgbClr val="FFFFFF"/>
                  </a:solidFill>
                  <a:latin typeface="Crimson 1"/>
                  <a:ea typeface="Crimson 1"/>
                  <a:cs typeface="Crimson 1"/>
                  <a:sym typeface="Crimson 1"/>
                </a:rPr>
                <a:t>Co-Chair</a:t>
              </a:r>
            </a:p>
          </p:txBody>
        </p:sp>
      </p:grpSp>
      <p:grpSp>
        <p:nvGrpSpPr>
          <p:cNvPr id="70" name="Group 70"/>
          <p:cNvGrpSpPr/>
          <p:nvPr/>
        </p:nvGrpSpPr>
        <p:grpSpPr>
          <a:xfrm>
            <a:off x="5201682" y="8028787"/>
            <a:ext cx="1865539" cy="503194"/>
            <a:chOff x="0" y="0"/>
            <a:chExt cx="2487386" cy="670925"/>
          </a:xfrm>
        </p:grpSpPr>
        <p:grpSp>
          <p:nvGrpSpPr>
            <p:cNvPr id="71" name="Group 71"/>
            <p:cNvGrpSpPr/>
            <p:nvPr/>
          </p:nvGrpSpPr>
          <p:grpSpPr>
            <a:xfrm>
              <a:off x="0" y="0"/>
              <a:ext cx="2487386" cy="670925"/>
              <a:chOff x="0" y="0"/>
              <a:chExt cx="708594" cy="191130"/>
            </a:xfrm>
          </p:grpSpPr>
          <p:sp>
            <p:nvSpPr>
              <p:cNvPr id="72" name="Freeform 72"/>
              <p:cNvSpPr/>
              <p:nvPr/>
            </p:nvSpPr>
            <p:spPr>
              <a:xfrm>
                <a:off x="0" y="0"/>
                <a:ext cx="708594" cy="191130"/>
              </a:xfrm>
              <a:custGeom>
                <a:avLst/>
                <a:gdLst/>
                <a:ahLst/>
                <a:cxnLst/>
                <a:rect l="l" t="t" r="r" b="b"/>
                <a:pathLst>
                  <a:path w="708594" h="191130">
                    <a:moveTo>
                      <a:pt x="95565" y="0"/>
                    </a:moveTo>
                    <a:lnTo>
                      <a:pt x="613029" y="0"/>
                    </a:lnTo>
                    <a:cubicBezTo>
                      <a:pt x="638375" y="0"/>
                      <a:pt x="662682" y="10068"/>
                      <a:pt x="680604" y="27990"/>
                    </a:cubicBezTo>
                    <a:cubicBezTo>
                      <a:pt x="698526" y="45912"/>
                      <a:pt x="708594" y="70220"/>
                      <a:pt x="708594" y="95565"/>
                    </a:cubicBezTo>
                    <a:lnTo>
                      <a:pt x="708594" y="95565"/>
                    </a:lnTo>
                    <a:cubicBezTo>
                      <a:pt x="708594" y="148344"/>
                      <a:pt x="665809" y="191130"/>
                      <a:pt x="613029" y="191130"/>
                    </a:cubicBezTo>
                    <a:lnTo>
                      <a:pt x="95565" y="191130"/>
                    </a:lnTo>
                    <a:cubicBezTo>
                      <a:pt x="42786" y="191130"/>
                      <a:pt x="0" y="148344"/>
                      <a:pt x="0" y="95565"/>
                    </a:cubicBezTo>
                    <a:lnTo>
                      <a:pt x="0" y="95565"/>
                    </a:lnTo>
                    <a:cubicBezTo>
                      <a:pt x="0" y="42786"/>
                      <a:pt x="42786" y="0"/>
                      <a:pt x="95565" y="0"/>
                    </a:cubicBezTo>
                    <a:close/>
                  </a:path>
                </a:pathLst>
              </a:custGeom>
              <a:solidFill>
                <a:srgbClr val="005950"/>
              </a:solidFill>
            </p:spPr>
          </p:sp>
          <p:sp>
            <p:nvSpPr>
              <p:cNvPr id="73" name="TextBox 73"/>
              <p:cNvSpPr txBox="1"/>
              <p:nvPr/>
            </p:nvSpPr>
            <p:spPr>
              <a:xfrm>
                <a:off x="0" y="-85725"/>
                <a:ext cx="708594" cy="276855"/>
              </a:xfrm>
              <a:prstGeom prst="rect">
                <a:avLst/>
              </a:prstGeom>
            </p:spPr>
            <p:txBody>
              <a:bodyPr lIns="50800" tIns="50800" rIns="50800" bIns="50800" rtlCol="0" anchor="ctr"/>
              <a:lstStyle/>
              <a:p>
                <a:pPr algn="ctr">
                  <a:lnSpc>
                    <a:spcPts val="3079"/>
                  </a:lnSpc>
                </a:pPr>
                <a:endParaRPr/>
              </a:p>
            </p:txBody>
          </p:sp>
        </p:grpSp>
        <p:sp>
          <p:nvSpPr>
            <p:cNvPr id="74" name="TextBox 74"/>
            <p:cNvSpPr txBox="1"/>
            <p:nvPr/>
          </p:nvSpPr>
          <p:spPr>
            <a:xfrm>
              <a:off x="0" y="86050"/>
              <a:ext cx="2487386" cy="432151"/>
            </a:xfrm>
            <a:prstGeom prst="rect">
              <a:avLst/>
            </a:prstGeom>
          </p:spPr>
          <p:txBody>
            <a:bodyPr lIns="0" tIns="0" rIns="0" bIns="0" rtlCol="0" anchor="t">
              <a:spAutoFit/>
            </a:bodyPr>
            <a:lstStyle/>
            <a:p>
              <a:pPr algn="ctr">
                <a:lnSpc>
                  <a:spcPts val="2547"/>
                </a:lnSpc>
              </a:pPr>
              <a:r>
                <a:rPr lang="en-US" sz="1819">
                  <a:solidFill>
                    <a:srgbClr val="FFFFFF"/>
                  </a:solidFill>
                  <a:latin typeface="Crimson 1"/>
                  <a:ea typeface="Crimson 1"/>
                  <a:cs typeface="Crimson 1"/>
                  <a:sym typeface="Crimson 1"/>
                </a:rPr>
                <a:t>Co-Chair</a:t>
              </a:r>
            </a:p>
          </p:txBody>
        </p:sp>
      </p:grpSp>
      <p:grpSp>
        <p:nvGrpSpPr>
          <p:cNvPr id="75" name="Group 75"/>
          <p:cNvGrpSpPr/>
          <p:nvPr/>
        </p:nvGrpSpPr>
        <p:grpSpPr>
          <a:xfrm>
            <a:off x="2060200" y="8042720"/>
            <a:ext cx="1865539" cy="503194"/>
            <a:chOff x="0" y="0"/>
            <a:chExt cx="2487386" cy="670925"/>
          </a:xfrm>
        </p:grpSpPr>
        <p:grpSp>
          <p:nvGrpSpPr>
            <p:cNvPr id="76" name="Group 76"/>
            <p:cNvGrpSpPr/>
            <p:nvPr/>
          </p:nvGrpSpPr>
          <p:grpSpPr>
            <a:xfrm>
              <a:off x="0" y="0"/>
              <a:ext cx="2487386" cy="670925"/>
              <a:chOff x="0" y="0"/>
              <a:chExt cx="708594" cy="191130"/>
            </a:xfrm>
          </p:grpSpPr>
          <p:sp>
            <p:nvSpPr>
              <p:cNvPr id="77" name="Freeform 77"/>
              <p:cNvSpPr/>
              <p:nvPr/>
            </p:nvSpPr>
            <p:spPr>
              <a:xfrm>
                <a:off x="0" y="0"/>
                <a:ext cx="708594" cy="191130"/>
              </a:xfrm>
              <a:custGeom>
                <a:avLst/>
                <a:gdLst/>
                <a:ahLst/>
                <a:cxnLst/>
                <a:rect l="l" t="t" r="r" b="b"/>
                <a:pathLst>
                  <a:path w="708594" h="191130">
                    <a:moveTo>
                      <a:pt x="95565" y="0"/>
                    </a:moveTo>
                    <a:lnTo>
                      <a:pt x="613029" y="0"/>
                    </a:lnTo>
                    <a:cubicBezTo>
                      <a:pt x="638375" y="0"/>
                      <a:pt x="662682" y="10068"/>
                      <a:pt x="680604" y="27990"/>
                    </a:cubicBezTo>
                    <a:cubicBezTo>
                      <a:pt x="698526" y="45912"/>
                      <a:pt x="708594" y="70220"/>
                      <a:pt x="708594" y="95565"/>
                    </a:cubicBezTo>
                    <a:lnTo>
                      <a:pt x="708594" y="95565"/>
                    </a:lnTo>
                    <a:cubicBezTo>
                      <a:pt x="708594" y="148344"/>
                      <a:pt x="665809" y="191130"/>
                      <a:pt x="613029" y="191130"/>
                    </a:cubicBezTo>
                    <a:lnTo>
                      <a:pt x="95565" y="191130"/>
                    </a:lnTo>
                    <a:cubicBezTo>
                      <a:pt x="42786" y="191130"/>
                      <a:pt x="0" y="148344"/>
                      <a:pt x="0" y="95565"/>
                    </a:cubicBezTo>
                    <a:lnTo>
                      <a:pt x="0" y="95565"/>
                    </a:lnTo>
                    <a:cubicBezTo>
                      <a:pt x="0" y="42786"/>
                      <a:pt x="42786" y="0"/>
                      <a:pt x="95565" y="0"/>
                    </a:cubicBezTo>
                    <a:close/>
                  </a:path>
                </a:pathLst>
              </a:custGeom>
              <a:solidFill>
                <a:srgbClr val="005950"/>
              </a:solidFill>
            </p:spPr>
          </p:sp>
          <p:sp>
            <p:nvSpPr>
              <p:cNvPr id="78" name="TextBox 78"/>
              <p:cNvSpPr txBox="1"/>
              <p:nvPr/>
            </p:nvSpPr>
            <p:spPr>
              <a:xfrm>
                <a:off x="0" y="-85725"/>
                <a:ext cx="708594" cy="276855"/>
              </a:xfrm>
              <a:prstGeom prst="rect">
                <a:avLst/>
              </a:prstGeom>
            </p:spPr>
            <p:txBody>
              <a:bodyPr lIns="50800" tIns="50800" rIns="50800" bIns="50800" rtlCol="0" anchor="ctr"/>
              <a:lstStyle/>
              <a:p>
                <a:pPr algn="ctr">
                  <a:lnSpc>
                    <a:spcPts val="3079"/>
                  </a:lnSpc>
                </a:pPr>
                <a:endParaRPr/>
              </a:p>
            </p:txBody>
          </p:sp>
        </p:grpSp>
        <p:sp>
          <p:nvSpPr>
            <p:cNvPr id="79" name="TextBox 79"/>
            <p:cNvSpPr txBox="1"/>
            <p:nvPr/>
          </p:nvSpPr>
          <p:spPr>
            <a:xfrm>
              <a:off x="0" y="86050"/>
              <a:ext cx="2487386" cy="432151"/>
            </a:xfrm>
            <a:prstGeom prst="rect">
              <a:avLst/>
            </a:prstGeom>
          </p:spPr>
          <p:txBody>
            <a:bodyPr lIns="0" tIns="0" rIns="0" bIns="0" rtlCol="0" anchor="t">
              <a:spAutoFit/>
            </a:bodyPr>
            <a:lstStyle/>
            <a:p>
              <a:pPr algn="ctr">
                <a:lnSpc>
                  <a:spcPts val="2547"/>
                </a:lnSpc>
              </a:pPr>
              <a:r>
                <a:rPr lang="en-US" sz="1819">
                  <a:solidFill>
                    <a:srgbClr val="FFFFFF"/>
                  </a:solidFill>
                  <a:latin typeface="Crimson 1"/>
                  <a:ea typeface="Crimson 1"/>
                  <a:cs typeface="Crimson 1"/>
                  <a:sym typeface="Crimson 1"/>
                </a:rPr>
                <a:t>Co-Chair</a:t>
              </a:r>
            </a:p>
          </p:txBody>
        </p:sp>
      </p:grpSp>
      <p:sp>
        <p:nvSpPr>
          <p:cNvPr id="80" name="AutoShape 80"/>
          <p:cNvSpPr/>
          <p:nvPr/>
        </p:nvSpPr>
        <p:spPr>
          <a:xfrm flipV="1">
            <a:off x="7850824" y="9129709"/>
            <a:ext cx="535816" cy="0"/>
          </a:xfrm>
          <a:prstGeom prst="line">
            <a:avLst/>
          </a:prstGeom>
          <a:ln w="28575" cap="flat">
            <a:solidFill>
              <a:srgbClr val="000000"/>
            </a:solidFill>
            <a:prstDash val="solid"/>
            <a:headEnd type="none" w="sm" len="sm"/>
            <a:tailEnd type="none" w="sm" len="sm"/>
          </a:ln>
        </p:spPr>
      </p:sp>
      <p:sp>
        <p:nvSpPr>
          <p:cNvPr id="81" name="AutoShape 81"/>
          <p:cNvSpPr/>
          <p:nvPr/>
        </p:nvSpPr>
        <p:spPr>
          <a:xfrm flipH="1">
            <a:off x="8098640" y="3478059"/>
            <a:ext cx="0" cy="5651650"/>
          </a:xfrm>
          <a:prstGeom prst="line">
            <a:avLst/>
          </a:prstGeom>
          <a:ln w="28575" cap="flat">
            <a:solidFill>
              <a:srgbClr val="000000"/>
            </a:solidFill>
            <a:prstDash val="solid"/>
            <a:headEnd type="none" w="sm" len="sm"/>
            <a:tailEnd type="none" w="sm" len="sm"/>
          </a:ln>
        </p:spPr>
      </p:sp>
      <p:sp>
        <p:nvSpPr>
          <p:cNvPr id="82" name="AutoShape 82"/>
          <p:cNvSpPr/>
          <p:nvPr/>
        </p:nvSpPr>
        <p:spPr>
          <a:xfrm>
            <a:off x="7279307" y="4890741"/>
            <a:ext cx="1638068" cy="0"/>
          </a:xfrm>
          <a:prstGeom prst="line">
            <a:avLst/>
          </a:prstGeom>
          <a:ln w="28575" cap="flat">
            <a:solidFill>
              <a:srgbClr val="000000"/>
            </a:solidFill>
            <a:prstDash val="solid"/>
            <a:headEnd type="none" w="sm" len="sm"/>
            <a:tailEnd type="none" w="sm" len="sm"/>
          </a:ln>
        </p:spPr>
      </p:sp>
      <p:sp>
        <p:nvSpPr>
          <p:cNvPr id="83" name="AutoShape 83"/>
          <p:cNvSpPr/>
          <p:nvPr/>
        </p:nvSpPr>
        <p:spPr>
          <a:xfrm flipV="1">
            <a:off x="6134452" y="5339583"/>
            <a:ext cx="0" cy="1746340"/>
          </a:xfrm>
          <a:prstGeom prst="line">
            <a:avLst/>
          </a:prstGeom>
          <a:ln w="28575" cap="flat">
            <a:solidFill>
              <a:srgbClr val="000000"/>
            </a:solidFill>
            <a:prstDash val="solid"/>
            <a:headEnd type="none" w="sm" len="sm"/>
            <a:tailEnd type="none" w="sm" len="sm"/>
          </a:ln>
        </p:spPr>
      </p:sp>
      <p:sp>
        <p:nvSpPr>
          <p:cNvPr id="84" name="AutoShape 84"/>
          <p:cNvSpPr/>
          <p:nvPr/>
        </p:nvSpPr>
        <p:spPr>
          <a:xfrm flipV="1">
            <a:off x="10170883" y="5298244"/>
            <a:ext cx="0" cy="1787679"/>
          </a:xfrm>
          <a:prstGeom prst="line">
            <a:avLst/>
          </a:prstGeom>
          <a:ln w="28575" cap="flat">
            <a:solidFill>
              <a:srgbClr val="000000"/>
            </a:solidFill>
            <a:prstDash val="solid"/>
            <a:headEnd type="none" w="sm" len="sm"/>
            <a:tailEnd type="none" w="sm" len="sm"/>
          </a:ln>
        </p:spPr>
      </p:sp>
      <p:sp>
        <p:nvSpPr>
          <p:cNvPr id="85" name="AutoShape 85"/>
          <p:cNvSpPr/>
          <p:nvPr/>
        </p:nvSpPr>
        <p:spPr>
          <a:xfrm>
            <a:off x="2992970" y="6448769"/>
            <a:ext cx="3141482" cy="0"/>
          </a:xfrm>
          <a:prstGeom prst="line">
            <a:avLst/>
          </a:prstGeom>
          <a:ln w="28575" cap="flat">
            <a:solidFill>
              <a:srgbClr val="000000"/>
            </a:solidFill>
            <a:prstDash val="solid"/>
            <a:headEnd type="none" w="sm" len="sm"/>
            <a:tailEnd type="none" w="sm" len="sm"/>
          </a:ln>
        </p:spPr>
      </p:sp>
      <p:sp>
        <p:nvSpPr>
          <p:cNvPr id="86" name="AutoShape 86"/>
          <p:cNvSpPr/>
          <p:nvPr/>
        </p:nvSpPr>
        <p:spPr>
          <a:xfrm>
            <a:off x="10170883" y="6448769"/>
            <a:ext cx="2696790" cy="0"/>
          </a:xfrm>
          <a:prstGeom prst="line">
            <a:avLst/>
          </a:prstGeom>
          <a:ln w="28575" cap="flat">
            <a:solidFill>
              <a:srgbClr val="000000"/>
            </a:solidFill>
            <a:prstDash val="solid"/>
            <a:headEnd type="none" w="sm" len="sm"/>
            <a:tailEnd type="none" w="sm" len="sm"/>
          </a:ln>
        </p:spPr>
      </p:sp>
      <p:sp>
        <p:nvSpPr>
          <p:cNvPr id="87" name="AutoShape 87"/>
          <p:cNvSpPr/>
          <p:nvPr/>
        </p:nvSpPr>
        <p:spPr>
          <a:xfrm flipV="1">
            <a:off x="2992970" y="6432556"/>
            <a:ext cx="0" cy="653366"/>
          </a:xfrm>
          <a:prstGeom prst="line">
            <a:avLst/>
          </a:prstGeom>
          <a:ln w="28575" cap="flat">
            <a:solidFill>
              <a:srgbClr val="000000"/>
            </a:solidFill>
            <a:prstDash val="solid"/>
            <a:headEnd type="none" w="sm" len="sm"/>
            <a:tailEnd type="none" w="sm" len="sm"/>
          </a:ln>
        </p:spPr>
      </p:sp>
      <p:sp>
        <p:nvSpPr>
          <p:cNvPr id="88" name="AutoShape 88"/>
          <p:cNvSpPr/>
          <p:nvPr/>
        </p:nvSpPr>
        <p:spPr>
          <a:xfrm flipV="1">
            <a:off x="12867673" y="6432556"/>
            <a:ext cx="0" cy="670710"/>
          </a:xfrm>
          <a:prstGeom prst="line">
            <a:avLst/>
          </a:prstGeom>
          <a:ln w="28575" cap="flat">
            <a:solidFill>
              <a:srgbClr val="000000"/>
            </a:solidFill>
            <a:prstDash val="solid"/>
            <a:headEnd type="none" w="sm" len="sm"/>
            <a:tailEnd type="none" w="sm" len="sm"/>
          </a:ln>
        </p:spPr>
      </p:sp>
      <p:sp>
        <p:nvSpPr>
          <p:cNvPr id="89" name="AutoShape 89"/>
          <p:cNvSpPr/>
          <p:nvPr/>
        </p:nvSpPr>
        <p:spPr>
          <a:xfrm flipH="1" flipV="1">
            <a:off x="2992970" y="7776195"/>
            <a:ext cx="0" cy="266526"/>
          </a:xfrm>
          <a:prstGeom prst="line">
            <a:avLst/>
          </a:prstGeom>
          <a:ln w="28575" cap="flat">
            <a:solidFill>
              <a:srgbClr val="000000"/>
            </a:solidFill>
            <a:prstDash val="solid"/>
            <a:headEnd type="none" w="sm" len="sm"/>
            <a:tailEnd type="none" w="sm" len="sm"/>
          </a:ln>
        </p:spPr>
      </p:sp>
      <p:sp>
        <p:nvSpPr>
          <p:cNvPr id="90" name="AutoShape 90"/>
          <p:cNvSpPr/>
          <p:nvPr/>
        </p:nvSpPr>
        <p:spPr>
          <a:xfrm flipH="1" flipV="1">
            <a:off x="6134452" y="7776195"/>
            <a:ext cx="0" cy="252592"/>
          </a:xfrm>
          <a:prstGeom prst="line">
            <a:avLst/>
          </a:prstGeom>
          <a:ln w="28575" cap="flat">
            <a:solidFill>
              <a:srgbClr val="000000"/>
            </a:solidFill>
            <a:prstDash val="solid"/>
            <a:headEnd type="none" w="sm" len="sm"/>
            <a:tailEnd type="none" w="sm" len="sm"/>
          </a:ln>
        </p:spPr>
      </p:sp>
      <p:sp>
        <p:nvSpPr>
          <p:cNvPr id="91" name="AutoShape 91"/>
          <p:cNvSpPr/>
          <p:nvPr/>
        </p:nvSpPr>
        <p:spPr>
          <a:xfrm flipV="1">
            <a:off x="10170883" y="7776195"/>
            <a:ext cx="0" cy="266526"/>
          </a:xfrm>
          <a:prstGeom prst="line">
            <a:avLst/>
          </a:prstGeom>
          <a:ln w="28575" cap="flat">
            <a:solidFill>
              <a:srgbClr val="000000"/>
            </a:solidFill>
            <a:prstDash val="solid"/>
            <a:headEnd type="none" w="sm" len="sm"/>
            <a:tailEnd type="none" w="sm" len="sm"/>
          </a:ln>
        </p:spPr>
      </p:sp>
      <p:sp>
        <p:nvSpPr>
          <p:cNvPr id="92" name="AutoShape 92"/>
          <p:cNvSpPr/>
          <p:nvPr/>
        </p:nvSpPr>
        <p:spPr>
          <a:xfrm flipV="1">
            <a:off x="12867673" y="7793538"/>
            <a:ext cx="0" cy="235249"/>
          </a:xfrm>
          <a:prstGeom prst="line">
            <a:avLst/>
          </a:prstGeom>
          <a:ln w="28575" cap="flat">
            <a:solidFill>
              <a:srgbClr val="000000"/>
            </a:solidFill>
            <a:prstDash val="solid"/>
            <a:headEnd type="none" w="sm" len="sm"/>
            <a:tailEnd type="none" w="sm" len="sm"/>
          </a:ln>
        </p:spPr>
      </p:sp>
      <p:sp>
        <p:nvSpPr>
          <p:cNvPr id="93" name="AutoShape 93"/>
          <p:cNvSpPr/>
          <p:nvPr/>
        </p:nvSpPr>
        <p:spPr>
          <a:xfrm flipV="1">
            <a:off x="9531496" y="9474845"/>
            <a:ext cx="0" cy="153598"/>
          </a:xfrm>
          <a:prstGeom prst="line">
            <a:avLst/>
          </a:prstGeom>
          <a:ln w="28575" cap="flat">
            <a:solidFill>
              <a:srgbClr val="000000"/>
            </a:solidFill>
            <a:prstDash val="solid"/>
            <a:headEnd type="none" w="sm" len="sm"/>
            <a:tailEnd type="none" w="sm" len="sm"/>
          </a:ln>
        </p:spPr>
      </p:sp>
      <p:sp>
        <p:nvSpPr>
          <p:cNvPr id="94" name="AutoShape 94"/>
          <p:cNvSpPr/>
          <p:nvPr/>
        </p:nvSpPr>
        <p:spPr>
          <a:xfrm flipV="1">
            <a:off x="6705969" y="9474845"/>
            <a:ext cx="0" cy="153598"/>
          </a:xfrm>
          <a:prstGeom prst="line">
            <a:avLst/>
          </a:prstGeom>
          <a:ln w="28575" cap="flat">
            <a:solidFill>
              <a:srgbClr val="000000"/>
            </a:solidFill>
            <a:prstDash val="solid"/>
            <a:headEnd type="none" w="sm" len="sm"/>
            <a:tailEnd type="none" w="sm" len="sm"/>
          </a:ln>
        </p:spPr>
      </p:sp>
      <p:grpSp>
        <p:nvGrpSpPr>
          <p:cNvPr id="95" name="Group 95"/>
          <p:cNvGrpSpPr/>
          <p:nvPr/>
        </p:nvGrpSpPr>
        <p:grpSpPr>
          <a:xfrm>
            <a:off x="13171308" y="2726766"/>
            <a:ext cx="2563950" cy="691577"/>
            <a:chOff x="0" y="0"/>
            <a:chExt cx="3418600" cy="922102"/>
          </a:xfrm>
        </p:grpSpPr>
        <p:grpSp>
          <p:nvGrpSpPr>
            <p:cNvPr id="96" name="Group 96"/>
            <p:cNvGrpSpPr/>
            <p:nvPr/>
          </p:nvGrpSpPr>
          <p:grpSpPr>
            <a:xfrm>
              <a:off x="0" y="0"/>
              <a:ext cx="3418600" cy="922102"/>
              <a:chOff x="0" y="0"/>
              <a:chExt cx="708594" cy="191130"/>
            </a:xfrm>
          </p:grpSpPr>
          <p:sp>
            <p:nvSpPr>
              <p:cNvPr id="97" name="Freeform 97"/>
              <p:cNvSpPr/>
              <p:nvPr/>
            </p:nvSpPr>
            <p:spPr>
              <a:xfrm>
                <a:off x="0" y="0"/>
                <a:ext cx="708594" cy="191130"/>
              </a:xfrm>
              <a:custGeom>
                <a:avLst/>
                <a:gdLst/>
                <a:ahLst/>
                <a:cxnLst/>
                <a:rect l="l" t="t" r="r" b="b"/>
                <a:pathLst>
                  <a:path w="708594" h="191130">
                    <a:moveTo>
                      <a:pt x="95565" y="0"/>
                    </a:moveTo>
                    <a:lnTo>
                      <a:pt x="613029" y="0"/>
                    </a:lnTo>
                    <a:cubicBezTo>
                      <a:pt x="638375" y="0"/>
                      <a:pt x="662682" y="10068"/>
                      <a:pt x="680604" y="27990"/>
                    </a:cubicBezTo>
                    <a:cubicBezTo>
                      <a:pt x="698526" y="45912"/>
                      <a:pt x="708594" y="70220"/>
                      <a:pt x="708594" y="95565"/>
                    </a:cubicBezTo>
                    <a:lnTo>
                      <a:pt x="708594" y="95565"/>
                    </a:lnTo>
                    <a:cubicBezTo>
                      <a:pt x="708594" y="148344"/>
                      <a:pt x="665809" y="191130"/>
                      <a:pt x="613029" y="191130"/>
                    </a:cubicBezTo>
                    <a:lnTo>
                      <a:pt x="95565" y="191130"/>
                    </a:lnTo>
                    <a:cubicBezTo>
                      <a:pt x="42786" y="191130"/>
                      <a:pt x="0" y="148344"/>
                      <a:pt x="0" y="95565"/>
                    </a:cubicBezTo>
                    <a:lnTo>
                      <a:pt x="0" y="95565"/>
                    </a:lnTo>
                    <a:cubicBezTo>
                      <a:pt x="0" y="42786"/>
                      <a:pt x="42786" y="0"/>
                      <a:pt x="95565" y="0"/>
                    </a:cubicBezTo>
                    <a:close/>
                  </a:path>
                </a:pathLst>
              </a:custGeom>
              <a:solidFill>
                <a:srgbClr val="B97800"/>
              </a:solidFill>
            </p:spPr>
          </p:sp>
          <p:sp>
            <p:nvSpPr>
              <p:cNvPr id="98" name="TextBox 98"/>
              <p:cNvSpPr txBox="1"/>
              <p:nvPr/>
            </p:nvSpPr>
            <p:spPr>
              <a:xfrm>
                <a:off x="0" y="-85725"/>
                <a:ext cx="708594" cy="276855"/>
              </a:xfrm>
              <a:prstGeom prst="rect">
                <a:avLst/>
              </a:prstGeom>
            </p:spPr>
            <p:txBody>
              <a:bodyPr lIns="50800" tIns="50800" rIns="50800" bIns="50800" rtlCol="0" anchor="ctr"/>
              <a:lstStyle/>
              <a:p>
                <a:pPr algn="ctr">
                  <a:lnSpc>
                    <a:spcPts val="3080"/>
                  </a:lnSpc>
                </a:pPr>
                <a:endParaRPr/>
              </a:p>
            </p:txBody>
          </p:sp>
        </p:grpSp>
        <p:sp>
          <p:nvSpPr>
            <p:cNvPr id="99" name="TextBox 99"/>
            <p:cNvSpPr txBox="1"/>
            <p:nvPr/>
          </p:nvSpPr>
          <p:spPr>
            <a:xfrm>
              <a:off x="0" y="95601"/>
              <a:ext cx="3418600" cy="616601"/>
            </a:xfrm>
            <a:prstGeom prst="rect">
              <a:avLst/>
            </a:prstGeom>
          </p:spPr>
          <p:txBody>
            <a:bodyPr lIns="0" tIns="0" rIns="0" bIns="0" rtlCol="0" anchor="t">
              <a:spAutoFit/>
            </a:bodyPr>
            <a:lstStyle/>
            <a:p>
              <a:pPr algn="ctr">
                <a:lnSpc>
                  <a:spcPts val="3501"/>
                </a:lnSpc>
              </a:pPr>
              <a:r>
                <a:rPr lang="en-US" sz="2501">
                  <a:solidFill>
                    <a:srgbClr val="FFFFFF"/>
                  </a:solidFill>
                  <a:latin typeface="Crimson 1"/>
                  <a:ea typeface="Crimson 1"/>
                  <a:cs typeface="Crimson 1"/>
                  <a:sym typeface="Crimson 1"/>
                </a:rPr>
                <a:t>Advisor</a:t>
              </a:r>
            </a:p>
          </p:txBody>
        </p:sp>
      </p:grpSp>
      <p:grpSp>
        <p:nvGrpSpPr>
          <p:cNvPr id="100" name="Group 100"/>
          <p:cNvGrpSpPr/>
          <p:nvPr/>
        </p:nvGrpSpPr>
        <p:grpSpPr>
          <a:xfrm>
            <a:off x="13171308" y="3880061"/>
            <a:ext cx="2563950" cy="691577"/>
            <a:chOff x="0" y="0"/>
            <a:chExt cx="3418600" cy="922102"/>
          </a:xfrm>
        </p:grpSpPr>
        <p:grpSp>
          <p:nvGrpSpPr>
            <p:cNvPr id="101" name="Group 101"/>
            <p:cNvGrpSpPr/>
            <p:nvPr/>
          </p:nvGrpSpPr>
          <p:grpSpPr>
            <a:xfrm>
              <a:off x="0" y="0"/>
              <a:ext cx="3418600" cy="922102"/>
              <a:chOff x="0" y="0"/>
              <a:chExt cx="708594" cy="191130"/>
            </a:xfrm>
          </p:grpSpPr>
          <p:sp>
            <p:nvSpPr>
              <p:cNvPr id="102" name="Freeform 102"/>
              <p:cNvSpPr/>
              <p:nvPr/>
            </p:nvSpPr>
            <p:spPr>
              <a:xfrm>
                <a:off x="0" y="0"/>
                <a:ext cx="708594" cy="191130"/>
              </a:xfrm>
              <a:custGeom>
                <a:avLst/>
                <a:gdLst/>
                <a:ahLst/>
                <a:cxnLst/>
                <a:rect l="l" t="t" r="r" b="b"/>
                <a:pathLst>
                  <a:path w="708594" h="191130">
                    <a:moveTo>
                      <a:pt x="95565" y="0"/>
                    </a:moveTo>
                    <a:lnTo>
                      <a:pt x="613029" y="0"/>
                    </a:lnTo>
                    <a:cubicBezTo>
                      <a:pt x="638375" y="0"/>
                      <a:pt x="662682" y="10068"/>
                      <a:pt x="680604" y="27990"/>
                    </a:cubicBezTo>
                    <a:cubicBezTo>
                      <a:pt x="698526" y="45912"/>
                      <a:pt x="708594" y="70220"/>
                      <a:pt x="708594" y="95565"/>
                    </a:cubicBezTo>
                    <a:lnTo>
                      <a:pt x="708594" y="95565"/>
                    </a:lnTo>
                    <a:cubicBezTo>
                      <a:pt x="708594" y="148344"/>
                      <a:pt x="665809" y="191130"/>
                      <a:pt x="613029" y="191130"/>
                    </a:cubicBezTo>
                    <a:lnTo>
                      <a:pt x="95565" y="191130"/>
                    </a:lnTo>
                    <a:cubicBezTo>
                      <a:pt x="42786" y="191130"/>
                      <a:pt x="0" y="148344"/>
                      <a:pt x="0" y="95565"/>
                    </a:cubicBezTo>
                    <a:lnTo>
                      <a:pt x="0" y="95565"/>
                    </a:lnTo>
                    <a:cubicBezTo>
                      <a:pt x="0" y="42786"/>
                      <a:pt x="42786" y="0"/>
                      <a:pt x="95565" y="0"/>
                    </a:cubicBezTo>
                    <a:close/>
                  </a:path>
                </a:pathLst>
              </a:custGeom>
              <a:solidFill>
                <a:srgbClr val="B97800"/>
              </a:solidFill>
            </p:spPr>
          </p:sp>
          <p:sp>
            <p:nvSpPr>
              <p:cNvPr id="103" name="TextBox 103"/>
              <p:cNvSpPr txBox="1"/>
              <p:nvPr/>
            </p:nvSpPr>
            <p:spPr>
              <a:xfrm>
                <a:off x="0" y="-85725"/>
                <a:ext cx="708594" cy="276855"/>
              </a:xfrm>
              <a:prstGeom prst="rect">
                <a:avLst/>
              </a:prstGeom>
            </p:spPr>
            <p:txBody>
              <a:bodyPr lIns="50800" tIns="50800" rIns="50800" bIns="50800" rtlCol="0" anchor="ctr"/>
              <a:lstStyle/>
              <a:p>
                <a:pPr algn="ctr">
                  <a:lnSpc>
                    <a:spcPts val="3080"/>
                  </a:lnSpc>
                </a:pPr>
                <a:endParaRPr/>
              </a:p>
            </p:txBody>
          </p:sp>
        </p:grpSp>
        <p:sp>
          <p:nvSpPr>
            <p:cNvPr id="104" name="TextBox 104"/>
            <p:cNvSpPr txBox="1"/>
            <p:nvPr/>
          </p:nvSpPr>
          <p:spPr>
            <a:xfrm>
              <a:off x="0" y="95601"/>
              <a:ext cx="3418600" cy="616601"/>
            </a:xfrm>
            <a:prstGeom prst="rect">
              <a:avLst/>
            </a:prstGeom>
          </p:spPr>
          <p:txBody>
            <a:bodyPr lIns="0" tIns="0" rIns="0" bIns="0" rtlCol="0" anchor="t">
              <a:spAutoFit/>
            </a:bodyPr>
            <a:lstStyle/>
            <a:p>
              <a:pPr algn="ctr">
                <a:lnSpc>
                  <a:spcPts val="3501"/>
                </a:lnSpc>
              </a:pPr>
              <a:r>
                <a:rPr lang="en-US" sz="2501">
                  <a:solidFill>
                    <a:srgbClr val="FFFFFF"/>
                  </a:solidFill>
                  <a:latin typeface="Crimson 1"/>
                  <a:ea typeface="Crimson 1"/>
                  <a:cs typeface="Crimson 1"/>
                  <a:sym typeface="Crimson 1"/>
                </a:rPr>
                <a:t>Graduate Assistant</a:t>
              </a:r>
            </a:p>
          </p:txBody>
        </p:sp>
      </p:grpSp>
      <p:sp>
        <p:nvSpPr>
          <p:cNvPr id="105" name="AutoShape 105"/>
          <p:cNvSpPr/>
          <p:nvPr/>
        </p:nvSpPr>
        <p:spPr>
          <a:xfrm flipV="1">
            <a:off x="14453283" y="3418342"/>
            <a:ext cx="0" cy="461719"/>
          </a:xfrm>
          <a:prstGeom prst="line">
            <a:avLst/>
          </a:prstGeom>
          <a:ln w="28575" cap="flat">
            <a:solidFill>
              <a:srgbClr val="000000"/>
            </a:solidFill>
            <a:prstDash val="solid"/>
            <a:headEnd type="none" w="sm" len="sm"/>
            <a:tailEnd type="none" w="sm" len="sm"/>
          </a:ln>
        </p:spPr>
      </p:sp>
      <p:grpSp>
        <p:nvGrpSpPr>
          <p:cNvPr id="106" name="Group 106"/>
          <p:cNvGrpSpPr/>
          <p:nvPr/>
        </p:nvGrpSpPr>
        <p:grpSpPr>
          <a:xfrm>
            <a:off x="14420098" y="8545914"/>
            <a:ext cx="2809632" cy="1585723"/>
            <a:chOff x="0" y="0"/>
            <a:chExt cx="812800" cy="458735"/>
          </a:xfrm>
        </p:grpSpPr>
        <p:sp>
          <p:nvSpPr>
            <p:cNvPr id="107" name="Freeform 107"/>
            <p:cNvSpPr/>
            <p:nvPr/>
          </p:nvSpPr>
          <p:spPr>
            <a:xfrm>
              <a:off x="0" y="0"/>
              <a:ext cx="812800" cy="458735"/>
            </a:xfrm>
            <a:custGeom>
              <a:avLst/>
              <a:gdLst/>
              <a:ahLst/>
              <a:cxnLst/>
              <a:rect l="l" t="t" r="r" b="b"/>
              <a:pathLst>
                <a:path w="812800" h="458735">
                  <a:moveTo>
                    <a:pt x="140530" y="0"/>
                  </a:moveTo>
                  <a:lnTo>
                    <a:pt x="672270" y="0"/>
                  </a:lnTo>
                  <a:cubicBezTo>
                    <a:pt x="749883" y="0"/>
                    <a:pt x="812800" y="62917"/>
                    <a:pt x="812800" y="140530"/>
                  </a:cubicBezTo>
                  <a:lnTo>
                    <a:pt x="812800" y="318204"/>
                  </a:lnTo>
                  <a:cubicBezTo>
                    <a:pt x="812800" y="395817"/>
                    <a:pt x="749883" y="458735"/>
                    <a:pt x="672270" y="458735"/>
                  </a:cubicBezTo>
                  <a:lnTo>
                    <a:pt x="140530" y="458735"/>
                  </a:lnTo>
                  <a:cubicBezTo>
                    <a:pt x="62917" y="458735"/>
                    <a:pt x="0" y="395817"/>
                    <a:pt x="0" y="318204"/>
                  </a:cubicBezTo>
                  <a:lnTo>
                    <a:pt x="0" y="140530"/>
                  </a:lnTo>
                  <a:cubicBezTo>
                    <a:pt x="0" y="62917"/>
                    <a:pt x="62917" y="0"/>
                    <a:pt x="140530" y="0"/>
                  </a:cubicBezTo>
                  <a:close/>
                </a:path>
              </a:pathLst>
            </a:custGeom>
            <a:solidFill>
              <a:srgbClr val="00B388"/>
            </a:solidFill>
          </p:spPr>
        </p:sp>
        <p:sp>
          <p:nvSpPr>
            <p:cNvPr id="108" name="TextBox 108"/>
            <p:cNvSpPr txBox="1"/>
            <p:nvPr/>
          </p:nvSpPr>
          <p:spPr>
            <a:xfrm>
              <a:off x="0" y="-76200"/>
              <a:ext cx="812800" cy="534935"/>
            </a:xfrm>
            <a:prstGeom prst="rect">
              <a:avLst/>
            </a:prstGeom>
          </p:spPr>
          <p:txBody>
            <a:bodyPr lIns="50800" tIns="50800" rIns="50800" bIns="50800" rtlCol="0" anchor="ctr"/>
            <a:lstStyle/>
            <a:p>
              <a:pPr algn="ctr">
                <a:lnSpc>
                  <a:spcPts val="2798"/>
                </a:lnSpc>
              </a:pPr>
              <a:endParaRPr/>
            </a:p>
          </p:txBody>
        </p:sp>
      </p:grpSp>
      <p:sp>
        <p:nvSpPr>
          <p:cNvPr id="109" name="AutoShape 109"/>
          <p:cNvSpPr/>
          <p:nvPr/>
        </p:nvSpPr>
        <p:spPr>
          <a:xfrm>
            <a:off x="9491312" y="3102412"/>
            <a:ext cx="3679997" cy="315930"/>
          </a:xfrm>
          <a:prstGeom prst="line">
            <a:avLst/>
          </a:prstGeom>
          <a:ln w="38100" cap="flat">
            <a:solidFill>
              <a:srgbClr val="000000"/>
            </a:solidFill>
            <a:prstDash val="sysDash"/>
            <a:headEnd type="none" w="sm" len="sm"/>
            <a:tailEnd type="none" w="sm" len="sm"/>
          </a:ln>
        </p:spPr>
      </p:sp>
      <p:sp>
        <p:nvSpPr>
          <p:cNvPr id="110" name="TextBox 110"/>
          <p:cNvSpPr txBox="1"/>
          <p:nvPr/>
        </p:nvSpPr>
        <p:spPr>
          <a:xfrm>
            <a:off x="2881058" y="582141"/>
            <a:ext cx="11435336" cy="1262114"/>
          </a:xfrm>
          <a:prstGeom prst="rect">
            <a:avLst/>
          </a:prstGeom>
        </p:spPr>
        <p:txBody>
          <a:bodyPr lIns="0" tIns="0" rIns="0" bIns="0" rtlCol="0" anchor="t">
            <a:spAutoFit/>
          </a:bodyPr>
          <a:lstStyle/>
          <a:p>
            <a:pPr marL="0" lvl="0" indent="0" algn="r">
              <a:lnSpc>
                <a:spcPts val="8064"/>
              </a:lnSpc>
            </a:pPr>
            <a:r>
              <a:rPr lang="en-US" sz="8064" spc="161">
                <a:solidFill>
                  <a:srgbClr val="000000"/>
                </a:solidFill>
                <a:latin typeface="Crimson 2"/>
                <a:ea typeface="Crimson 2"/>
                <a:cs typeface="Crimson 2"/>
                <a:sym typeface="Crimson 2"/>
              </a:rPr>
              <a:t>Organizational Structure </a:t>
            </a:r>
          </a:p>
        </p:txBody>
      </p:sp>
      <p:sp>
        <p:nvSpPr>
          <p:cNvPr id="111" name="TextBox 111"/>
          <p:cNvSpPr txBox="1"/>
          <p:nvPr/>
        </p:nvSpPr>
        <p:spPr>
          <a:xfrm>
            <a:off x="14453283" y="8626030"/>
            <a:ext cx="2743262" cy="1254010"/>
          </a:xfrm>
          <a:prstGeom prst="rect">
            <a:avLst/>
          </a:prstGeom>
        </p:spPr>
        <p:txBody>
          <a:bodyPr lIns="0" tIns="0" rIns="0" bIns="0" rtlCol="0" anchor="t">
            <a:spAutoFit/>
          </a:bodyPr>
          <a:lstStyle/>
          <a:p>
            <a:pPr algn="ctr">
              <a:lnSpc>
                <a:spcPts val="4715"/>
              </a:lnSpc>
            </a:pPr>
            <a:r>
              <a:rPr lang="en-US" sz="3368">
                <a:solidFill>
                  <a:srgbClr val="FFFFFF"/>
                </a:solidFill>
                <a:latin typeface="Crimson 1"/>
                <a:ea typeface="Crimson 1"/>
                <a:cs typeface="Crimson 1"/>
                <a:sym typeface="Crimson 1"/>
              </a:rPr>
              <a:t>Committee Members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044799" y="821399"/>
            <a:ext cx="14198402" cy="9465601"/>
          </a:xfrm>
          <a:custGeom>
            <a:avLst/>
            <a:gdLst/>
            <a:ahLst/>
            <a:cxnLst/>
            <a:rect l="l" t="t" r="r" b="b"/>
            <a:pathLst>
              <a:path w="14198402" h="9465601">
                <a:moveTo>
                  <a:pt x="0" y="0"/>
                </a:moveTo>
                <a:lnTo>
                  <a:pt x="14198402" y="0"/>
                </a:lnTo>
                <a:lnTo>
                  <a:pt x="14198402" y="9465601"/>
                </a:lnTo>
                <a:lnTo>
                  <a:pt x="0" y="9465601"/>
                </a:lnTo>
                <a:lnTo>
                  <a:pt x="0" y="0"/>
                </a:lnTo>
                <a:close/>
              </a:path>
            </a:pathLst>
          </a:custGeom>
          <a:blipFill>
            <a:blip r:embed="rId2"/>
            <a:stretch>
              <a:fillRect/>
            </a:stretch>
          </a:blipFill>
        </p:spPr>
      </p:sp>
      <p:sp>
        <p:nvSpPr>
          <p:cNvPr id="3" name="TextBox 3"/>
          <p:cNvSpPr txBox="1"/>
          <p:nvPr/>
        </p:nvSpPr>
        <p:spPr>
          <a:xfrm>
            <a:off x="1279339" y="6891671"/>
            <a:ext cx="15452802" cy="3395329"/>
          </a:xfrm>
          <a:prstGeom prst="rect">
            <a:avLst/>
          </a:prstGeom>
        </p:spPr>
        <p:txBody>
          <a:bodyPr lIns="0" tIns="0" rIns="0" bIns="0" rtlCol="0" anchor="t">
            <a:spAutoFit/>
          </a:bodyPr>
          <a:lstStyle/>
          <a:p>
            <a:pPr algn="ctr">
              <a:lnSpc>
                <a:spcPts val="24430"/>
              </a:lnSpc>
            </a:pPr>
            <a:r>
              <a:rPr lang="en-US" sz="17450">
                <a:solidFill>
                  <a:srgbClr val="FFF9D9"/>
                </a:solidFill>
                <a:latin typeface="Crimson 3"/>
                <a:ea typeface="Crimson 3"/>
                <a:cs typeface="Crimson 3"/>
                <a:sym typeface="Crimson 3"/>
              </a:rPr>
              <a:t>The SPB </a:t>
            </a:r>
            <a:r>
              <a:rPr lang="en-US" sz="17450">
                <a:solidFill>
                  <a:srgbClr val="FF173D"/>
                </a:solidFill>
                <a:latin typeface="Crimson 3"/>
                <a:ea typeface="Crimson 3"/>
                <a:cs typeface="Crimson 3"/>
                <a:sym typeface="Crimson 3"/>
              </a:rPr>
              <a:t>Board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3086100"/>
            <a:chOff x="0" y="0"/>
            <a:chExt cx="4816593" cy="812800"/>
          </a:xfrm>
        </p:grpSpPr>
        <p:sp>
          <p:nvSpPr>
            <p:cNvPr id="3" name="Freeform 3"/>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000000"/>
            </a:solidFill>
          </p:spPr>
        </p:sp>
        <p:sp>
          <p:nvSpPr>
            <p:cNvPr id="4" name="TextBox 4"/>
            <p:cNvSpPr txBox="1"/>
            <p:nvPr/>
          </p:nvSpPr>
          <p:spPr>
            <a:xfrm>
              <a:off x="0" y="-76200"/>
              <a:ext cx="4816593" cy="889000"/>
            </a:xfrm>
            <a:prstGeom prst="rect">
              <a:avLst/>
            </a:prstGeom>
          </p:spPr>
          <p:txBody>
            <a:bodyPr lIns="50800" tIns="50800" rIns="50800" bIns="50800" rtlCol="0" anchor="ctr"/>
            <a:lstStyle/>
            <a:p>
              <a:pPr algn="ctr">
                <a:lnSpc>
                  <a:spcPts val="2798"/>
                </a:lnSpc>
              </a:pPr>
              <a:endParaRPr/>
            </a:p>
          </p:txBody>
        </p:sp>
      </p:grpSp>
      <p:grpSp>
        <p:nvGrpSpPr>
          <p:cNvPr id="5" name="Group 5"/>
          <p:cNvGrpSpPr>
            <a:grpSpLocks noChangeAspect="1"/>
          </p:cNvGrpSpPr>
          <p:nvPr/>
        </p:nvGrpSpPr>
        <p:grpSpPr>
          <a:xfrm>
            <a:off x="970452" y="3457459"/>
            <a:ext cx="3785737" cy="5040214"/>
            <a:chOff x="0" y="0"/>
            <a:chExt cx="3663950" cy="4878070"/>
          </a:xfrm>
        </p:grpSpPr>
        <p:sp>
          <p:nvSpPr>
            <p:cNvPr id="6" name="Freeform 6"/>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2"/>
              <a:stretch>
                <a:fillRect t="-6121" b="-6121"/>
              </a:stretch>
            </a:blipFill>
          </p:spPr>
        </p:sp>
        <p:sp>
          <p:nvSpPr>
            <p:cNvPr id="7" name="Freeform 7"/>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00000"/>
            </a:solidFill>
          </p:spPr>
        </p:sp>
      </p:grpSp>
      <p:grpSp>
        <p:nvGrpSpPr>
          <p:cNvPr id="8" name="Group 8"/>
          <p:cNvGrpSpPr>
            <a:grpSpLocks noChangeAspect="1"/>
          </p:cNvGrpSpPr>
          <p:nvPr/>
        </p:nvGrpSpPr>
        <p:grpSpPr>
          <a:xfrm>
            <a:off x="7251131" y="3457459"/>
            <a:ext cx="3785737" cy="5040214"/>
            <a:chOff x="0" y="0"/>
            <a:chExt cx="3663950" cy="4878070"/>
          </a:xfrm>
        </p:grpSpPr>
        <p:sp>
          <p:nvSpPr>
            <p:cNvPr id="9" name="Freeform 9"/>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t="-6086" b="-6086"/>
              </a:stretch>
            </a:blipFill>
          </p:spPr>
        </p:sp>
        <p:sp>
          <p:nvSpPr>
            <p:cNvPr id="10" name="Freeform 10"/>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00000"/>
            </a:solidFill>
          </p:spPr>
        </p:sp>
      </p:grpSp>
      <p:grpSp>
        <p:nvGrpSpPr>
          <p:cNvPr id="11" name="Group 11"/>
          <p:cNvGrpSpPr>
            <a:grpSpLocks noChangeAspect="1"/>
          </p:cNvGrpSpPr>
          <p:nvPr/>
        </p:nvGrpSpPr>
        <p:grpSpPr>
          <a:xfrm>
            <a:off x="13532419" y="3457459"/>
            <a:ext cx="3785737" cy="5040214"/>
            <a:chOff x="0" y="0"/>
            <a:chExt cx="3663950" cy="4878070"/>
          </a:xfrm>
        </p:grpSpPr>
        <p:sp>
          <p:nvSpPr>
            <p:cNvPr id="12" name="Freeform 12"/>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4"/>
              <a:stretch>
                <a:fillRect t="-6086" b="-6086"/>
              </a:stretch>
            </a:blipFill>
          </p:spPr>
        </p:sp>
        <p:sp>
          <p:nvSpPr>
            <p:cNvPr id="13" name="Freeform 13"/>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00000"/>
            </a:solidFill>
          </p:spPr>
        </p:sp>
      </p:grpSp>
      <p:sp>
        <p:nvSpPr>
          <p:cNvPr id="14" name="TextBox 14"/>
          <p:cNvSpPr txBox="1"/>
          <p:nvPr/>
        </p:nvSpPr>
        <p:spPr>
          <a:xfrm>
            <a:off x="1617619" y="232212"/>
            <a:ext cx="15052761" cy="2535951"/>
          </a:xfrm>
          <a:prstGeom prst="rect">
            <a:avLst/>
          </a:prstGeom>
        </p:spPr>
        <p:txBody>
          <a:bodyPr lIns="0" tIns="0" rIns="0" bIns="0" rtlCol="0" anchor="t">
            <a:spAutoFit/>
          </a:bodyPr>
          <a:lstStyle/>
          <a:p>
            <a:pPr marL="0" lvl="0" indent="0" algn="l">
              <a:lnSpc>
                <a:spcPts val="16134"/>
              </a:lnSpc>
            </a:pPr>
            <a:r>
              <a:rPr lang="en-US" sz="16134" spc="322">
                <a:solidFill>
                  <a:srgbClr val="FFFFFF"/>
                </a:solidFill>
                <a:latin typeface="Crimson 2"/>
                <a:ea typeface="Crimson 2"/>
                <a:cs typeface="Crimson 2"/>
                <a:sym typeface="Crimson 2"/>
              </a:rPr>
              <a:t>SPB Exec Board</a:t>
            </a:r>
          </a:p>
        </p:txBody>
      </p:sp>
      <p:sp>
        <p:nvSpPr>
          <p:cNvPr id="15" name="TextBox 15"/>
          <p:cNvSpPr txBox="1"/>
          <p:nvPr/>
        </p:nvSpPr>
        <p:spPr>
          <a:xfrm>
            <a:off x="1929885" y="8520646"/>
            <a:ext cx="1866872" cy="1766354"/>
          </a:xfrm>
          <a:prstGeom prst="rect">
            <a:avLst/>
          </a:prstGeom>
        </p:spPr>
        <p:txBody>
          <a:bodyPr lIns="0" tIns="0" rIns="0" bIns="0" rtlCol="0" anchor="t">
            <a:spAutoFit/>
          </a:bodyPr>
          <a:lstStyle/>
          <a:p>
            <a:pPr algn="ctr">
              <a:lnSpc>
                <a:spcPts val="3441"/>
              </a:lnSpc>
            </a:pPr>
            <a:r>
              <a:rPr lang="en-US" sz="2458">
                <a:solidFill>
                  <a:srgbClr val="960C22"/>
                </a:solidFill>
                <a:latin typeface="Crimson 1"/>
                <a:ea typeface="Crimson 1"/>
                <a:cs typeface="Crimson 1"/>
                <a:sym typeface="Crimson 1"/>
              </a:rPr>
              <a:t>Jordan Porter</a:t>
            </a:r>
          </a:p>
          <a:p>
            <a:pPr algn="ctr">
              <a:lnSpc>
                <a:spcPts val="3441"/>
              </a:lnSpc>
              <a:spcBef>
                <a:spcPct val="0"/>
              </a:spcBef>
            </a:pPr>
            <a:r>
              <a:rPr lang="en-US" sz="2458">
                <a:solidFill>
                  <a:srgbClr val="000000"/>
                </a:solidFill>
                <a:latin typeface="Crimson 1"/>
                <a:ea typeface="Crimson 1"/>
                <a:cs typeface="Crimson 1"/>
                <a:sym typeface="Crimson 1"/>
              </a:rPr>
              <a:t>President</a:t>
            </a:r>
          </a:p>
          <a:p>
            <a:pPr algn="ctr">
              <a:lnSpc>
                <a:spcPts val="3441"/>
              </a:lnSpc>
              <a:spcBef>
                <a:spcPct val="0"/>
              </a:spcBef>
            </a:pPr>
            <a:r>
              <a:rPr lang="en-US" sz="2458">
                <a:solidFill>
                  <a:srgbClr val="000000"/>
                </a:solidFill>
                <a:latin typeface="Crimson 1"/>
                <a:ea typeface="Crimson 1"/>
                <a:cs typeface="Crimson 1"/>
                <a:sym typeface="Crimson 1"/>
              </a:rPr>
              <a:t>Anthropology</a:t>
            </a:r>
          </a:p>
          <a:p>
            <a:pPr algn="ctr">
              <a:lnSpc>
                <a:spcPts val="3441"/>
              </a:lnSpc>
              <a:spcBef>
                <a:spcPct val="0"/>
              </a:spcBef>
            </a:pPr>
            <a:r>
              <a:rPr lang="en-US" sz="2458">
                <a:solidFill>
                  <a:srgbClr val="000000"/>
                </a:solidFill>
                <a:latin typeface="Crimson 1"/>
                <a:ea typeface="Crimson 1"/>
                <a:cs typeface="Crimson 1"/>
                <a:sym typeface="Crimson 1"/>
              </a:rPr>
              <a:t>Class of 2025</a:t>
            </a:r>
          </a:p>
        </p:txBody>
      </p:sp>
      <p:sp>
        <p:nvSpPr>
          <p:cNvPr id="16" name="TextBox 16"/>
          <p:cNvSpPr txBox="1"/>
          <p:nvPr/>
        </p:nvSpPr>
        <p:spPr>
          <a:xfrm>
            <a:off x="6106932" y="8520646"/>
            <a:ext cx="6074137" cy="1766354"/>
          </a:xfrm>
          <a:prstGeom prst="rect">
            <a:avLst/>
          </a:prstGeom>
        </p:spPr>
        <p:txBody>
          <a:bodyPr lIns="0" tIns="0" rIns="0" bIns="0" rtlCol="0" anchor="t">
            <a:spAutoFit/>
          </a:bodyPr>
          <a:lstStyle/>
          <a:p>
            <a:pPr algn="ctr">
              <a:lnSpc>
                <a:spcPts val="3441"/>
              </a:lnSpc>
            </a:pPr>
            <a:r>
              <a:rPr lang="en-US" sz="2458">
                <a:solidFill>
                  <a:srgbClr val="960C22"/>
                </a:solidFill>
                <a:latin typeface="Crimson 1"/>
                <a:ea typeface="Crimson 1"/>
                <a:cs typeface="Crimson 1"/>
                <a:sym typeface="Crimson 1"/>
              </a:rPr>
              <a:t>Gwyneth Tan</a:t>
            </a:r>
          </a:p>
          <a:p>
            <a:pPr algn="ctr">
              <a:lnSpc>
                <a:spcPts val="3441"/>
              </a:lnSpc>
              <a:spcBef>
                <a:spcPct val="0"/>
              </a:spcBef>
            </a:pPr>
            <a:r>
              <a:rPr lang="en-US" sz="2458">
                <a:solidFill>
                  <a:srgbClr val="000000"/>
                </a:solidFill>
                <a:latin typeface="Crimson 1"/>
                <a:ea typeface="Crimson 1"/>
                <a:cs typeface="Crimson 1"/>
                <a:sym typeface="Crimson 1"/>
              </a:rPr>
              <a:t>Vice President of Marketing and Assessment</a:t>
            </a:r>
          </a:p>
          <a:p>
            <a:pPr algn="ctr">
              <a:lnSpc>
                <a:spcPts val="3441"/>
              </a:lnSpc>
              <a:spcBef>
                <a:spcPct val="0"/>
              </a:spcBef>
            </a:pPr>
            <a:r>
              <a:rPr lang="en-US" sz="2458">
                <a:solidFill>
                  <a:srgbClr val="000000"/>
                </a:solidFill>
                <a:latin typeface="Crimson 1"/>
                <a:ea typeface="Crimson 1"/>
                <a:cs typeface="Crimson 1"/>
                <a:sym typeface="Crimson 1"/>
              </a:rPr>
              <a:t>Strategic Communications</a:t>
            </a:r>
          </a:p>
          <a:p>
            <a:pPr algn="ctr">
              <a:lnSpc>
                <a:spcPts val="3441"/>
              </a:lnSpc>
              <a:spcBef>
                <a:spcPct val="0"/>
              </a:spcBef>
            </a:pPr>
            <a:r>
              <a:rPr lang="en-US" sz="2458">
                <a:solidFill>
                  <a:srgbClr val="000000"/>
                </a:solidFill>
                <a:latin typeface="Crimson 1"/>
                <a:ea typeface="Crimson 1"/>
                <a:cs typeface="Crimson 1"/>
                <a:sym typeface="Crimson 1"/>
              </a:rPr>
              <a:t>Class of 2025</a:t>
            </a:r>
          </a:p>
        </p:txBody>
      </p:sp>
      <p:sp>
        <p:nvSpPr>
          <p:cNvPr id="17" name="TextBox 17"/>
          <p:cNvSpPr txBox="1"/>
          <p:nvPr/>
        </p:nvSpPr>
        <p:spPr>
          <a:xfrm>
            <a:off x="13415305" y="8520646"/>
            <a:ext cx="4019965" cy="1766354"/>
          </a:xfrm>
          <a:prstGeom prst="rect">
            <a:avLst/>
          </a:prstGeom>
        </p:spPr>
        <p:txBody>
          <a:bodyPr lIns="0" tIns="0" rIns="0" bIns="0" rtlCol="0" anchor="t">
            <a:spAutoFit/>
          </a:bodyPr>
          <a:lstStyle/>
          <a:p>
            <a:pPr algn="ctr">
              <a:lnSpc>
                <a:spcPts val="3441"/>
              </a:lnSpc>
            </a:pPr>
            <a:r>
              <a:rPr lang="en-US" sz="2458">
                <a:solidFill>
                  <a:srgbClr val="960C22"/>
                </a:solidFill>
                <a:latin typeface="Crimson 1"/>
                <a:ea typeface="Crimson 1"/>
                <a:cs typeface="Crimson 1"/>
                <a:sym typeface="Crimson 1"/>
              </a:rPr>
              <a:t>Keyera Joseph</a:t>
            </a:r>
            <a:r>
              <a:rPr lang="en-US" sz="2458">
                <a:solidFill>
                  <a:srgbClr val="005950"/>
                </a:solidFill>
                <a:latin typeface="Crimson 1"/>
                <a:ea typeface="Crimson 1"/>
                <a:cs typeface="Crimson 1"/>
                <a:sym typeface="Crimson 1"/>
              </a:rPr>
              <a:t> </a:t>
            </a:r>
          </a:p>
          <a:p>
            <a:pPr algn="ctr">
              <a:lnSpc>
                <a:spcPts val="3441"/>
              </a:lnSpc>
              <a:spcBef>
                <a:spcPct val="0"/>
              </a:spcBef>
            </a:pPr>
            <a:r>
              <a:rPr lang="en-US" sz="2458">
                <a:solidFill>
                  <a:srgbClr val="000000"/>
                </a:solidFill>
                <a:latin typeface="Crimson 1"/>
                <a:ea typeface="Crimson 1"/>
                <a:cs typeface="Crimson 1"/>
                <a:sym typeface="Crimson 1"/>
              </a:rPr>
              <a:t>Vice President of Membership</a:t>
            </a:r>
          </a:p>
          <a:p>
            <a:pPr algn="ctr">
              <a:lnSpc>
                <a:spcPts val="3441"/>
              </a:lnSpc>
              <a:spcBef>
                <a:spcPct val="0"/>
              </a:spcBef>
            </a:pPr>
            <a:r>
              <a:rPr lang="en-US" sz="2458">
                <a:solidFill>
                  <a:srgbClr val="000000"/>
                </a:solidFill>
                <a:latin typeface="Crimson 1"/>
                <a:ea typeface="Crimson 1"/>
                <a:cs typeface="Crimson 1"/>
                <a:sym typeface="Crimson 1"/>
              </a:rPr>
              <a:t>Business Administration</a:t>
            </a:r>
          </a:p>
          <a:p>
            <a:pPr algn="ctr">
              <a:lnSpc>
                <a:spcPts val="3441"/>
              </a:lnSpc>
              <a:spcBef>
                <a:spcPct val="0"/>
              </a:spcBef>
            </a:pPr>
            <a:r>
              <a:rPr lang="en-US" sz="2458">
                <a:solidFill>
                  <a:srgbClr val="000000"/>
                </a:solidFill>
                <a:latin typeface="Crimson 1"/>
                <a:ea typeface="Crimson 1"/>
                <a:cs typeface="Crimson 1"/>
                <a:sym typeface="Crimson 1"/>
              </a:rPr>
              <a:t>Class of 2027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3086100"/>
            <a:chOff x="0" y="0"/>
            <a:chExt cx="4816593" cy="812800"/>
          </a:xfrm>
        </p:grpSpPr>
        <p:sp>
          <p:nvSpPr>
            <p:cNvPr id="3" name="Freeform 3"/>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000000"/>
            </a:solidFill>
          </p:spPr>
        </p:sp>
        <p:sp>
          <p:nvSpPr>
            <p:cNvPr id="4" name="TextBox 4"/>
            <p:cNvSpPr txBox="1"/>
            <p:nvPr/>
          </p:nvSpPr>
          <p:spPr>
            <a:xfrm>
              <a:off x="0" y="-76200"/>
              <a:ext cx="4816593" cy="889000"/>
            </a:xfrm>
            <a:prstGeom prst="rect">
              <a:avLst/>
            </a:prstGeom>
          </p:spPr>
          <p:txBody>
            <a:bodyPr lIns="50800" tIns="50800" rIns="50800" bIns="50800" rtlCol="0" anchor="ctr"/>
            <a:lstStyle/>
            <a:p>
              <a:pPr algn="ctr">
                <a:lnSpc>
                  <a:spcPts val="2798"/>
                </a:lnSpc>
              </a:pPr>
              <a:endParaRPr/>
            </a:p>
          </p:txBody>
        </p:sp>
      </p:grpSp>
      <p:grpSp>
        <p:nvGrpSpPr>
          <p:cNvPr id="5" name="Group 5"/>
          <p:cNvGrpSpPr>
            <a:grpSpLocks noChangeAspect="1"/>
          </p:cNvGrpSpPr>
          <p:nvPr/>
        </p:nvGrpSpPr>
        <p:grpSpPr>
          <a:xfrm>
            <a:off x="970452" y="3457459"/>
            <a:ext cx="3785737" cy="5040214"/>
            <a:chOff x="0" y="0"/>
            <a:chExt cx="3663950" cy="4878070"/>
          </a:xfrm>
        </p:grpSpPr>
        <p:sp>
          <p:nvSpPr>
            <p:cNvPr id="6" name="Freeform 6"/>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2"/>
              <a:stretch>
                <a:fillRect t="-6086" b="-6086"/>
              </a:stretch>
            </a:blipFill>
          </p:spPr>
        </p:sp>
        <p:sp>
          <p:nvSpPr>
            <p:cNvPr id="7" name="Freeform 7"/>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00000"/>
            </a:solidFill>
          </p:spPr>
        </p:sp>
      </p:grpSp>
      <p:grpSp>
        <p:nvGrpSpPr>
          <p:cNvPr id="8" name="Group 8"/>
          <p:cNvGrpSpPr>
            <a:grpSpLocks noChangeAspect="1"/>
          </p:cNvGrpSpPr>
          <p:nvPr/>
        </p:nvGrpSpPr>
        <p:grpSpPr>
          <a:xfrm>
            <a:off x="7251131" y="3457459"/>
            <a:ext cx="3785737" cy="5040214"/>
            <a:chOff x="0" y="0"/>
            <a:chExt cx="3663950" cy="4878070"/>
          </a:xfrm>
        </p:grpSpPr>
        <p:sp>
          <p:nvSpPr>
            <p:cNvPr id="9" name="Freeform 9"/>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l="-4303" r="-4303"/>
              </a:stretch>
            </a:blipFill>
          </p:spPr>
        </p:sp>
        <p:sp>
          <p:nvSpPr>
            <p:cNvPr id="10" name="Freeform 10"/>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00000"/>
            </a:solidFill>
          </p:spPr>
        </p:sp>
      </p:grpSp>
      <p:grpSp>
        <p:nvGrpSpPr>
          <p:cNvPr id="11" name="Group 11"/>
          <p:cNvGrpSpPr>
            <a:grpSpLocks noChangeAspect="1"/>
          </p:cNvGrpSpPr>
          <p:nvPr/>
        </p:nvGrpSpPr>
        <p:grpSpPr>
          <a:xfrm>
            <a:off x="13532419" y="3457459"/>
            <a:ext cx="3785737" cy="5040214"/>
            <a:chOff x="0" y="0"/>
            <a:chExt cx="3663950" cy="4878070"/>
          </a:xfrm>
        </p:grpSpPr>
        <p:sp>
          <p:nvSpPr>
            <p:cNvPr id="12" name="Freeform 12"/>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4"/>
              <a:stretch>
                <a:fillRect t="-2552" b="-2552"/>
              </a:stretch>
            </a:blipFill>
          </p:spPr>
        </p:sp>
        <p:sp>
          <p:nvSpPr>
            <p:cNvPr id="13" name="Freeform 13"/>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00000"/>
            </a:solidFill>
          </p:spPr>
        </p:sp>
      </p:grpSp>
      <p:sp>
        <p:nvSpPr>
          <p:cNvPr id="14" name="TextBox 14"/>
          <p:cNvSpPr txBox="1"/>
          <p:nvPr/>
        </p:nvSpPr>
        <p:spPr>
          <a:xfrm>
            <a:off x="4003300" y="232212"/>
            <a:ext cx="10281401" cy="2535951"/>
          </a:xfrm>
          <a:prstGeom prst="rect">
            <a:avLst/>
          </a:prstGeom>
        </p:spPr>
        <p:txBody>
          <a:bodyPr lIns="0" tIns="0" rIns="0" bIns="0" rtlCol="0" anchor="t">
            <a:spAutoFit/>
          </a:bodyPr>
          <a:lstStyle/>
          <a:p>
            <a:pPr marL="0" lvl="0" indent="0" algn="l">
              <a:lnSpc>
                <a:spcPts val="16134"/>
              </a:lnSpc>
            </a:pPr>
            <a:r>
              <a:rPr lang="en-US" sz="16134" spc="322">
                <a:solidFill>
                  <a:srgbClr val="FFFFFF"/>
                </a:solidFill>
                <a:latin typeface="Crimson 2"/>
                <a:ea typeface="Crimson 2"/>
                <a:cs typeface="Crimson 2"/>
                <a:sym typeface="Crimson 2"/>
              </a:rPr>
              <a:t>SPB Chairs</a:t>
            </a:r>
          </a:p>
        </p:txBody>
      </p:sp>
      <p:sp>
        <p:nvSpPr>
          <p:cNvPr id="15" name="TextBox 15"/>
          <p:cNvSpPr txBox="1"/>
          <p:nvPr/>
        </p:nvSpPr>
        <p:spPr>
          <a:xfrm>
            <a:off x="14491851" y="8520646"/>
            <a:ext cx="1866872" cy="1766354"/>
          </a:xfrm>
          <a:prstGeom prst="rect">
            <a:avLst/>
          </a:prstGeom>
        </p:spPr>
        <p:txBody>
          <a:bodyPr lIns="0" tIns="0" rIns="0" bIns="0" rtlCol="0" anchor="t">
            <a:spAutoFit/>
          </a:bodyPr>
          <a:lstStyle/>
          <a:p>
            <a:pPr algn="ctr">
              <a:lnSpc>
                <a:spcPts val="3441"/>
              </a:lnSpc>
            </a:pPr>
            <a:r>
              <a:rPr lang="en-US" sz="2458">
                <a:solidFill>
                  <a:srgbClr val="005950"/>
                </a:solidFill>
                <a:latin typeface="Crimson 1"/>
                <a:ea typeface="Crimson 1"/>
                <a:cs typeface="Crimson 1"/>
                <a:sym typeface="Crimson 1"/>
              </a:rPr>
              <a:t>Trinity Drake</a:t>
            </a:r>
          </a:p>
          <a:p>
            <a:pPr algn="ctr">
              <a:lnSpc>
                <a:spcPts val="3441"/>
              </a:lnSpc>
              <a:spcBef>
                <a:spcPct val="0"/>
              </a:spcBef>
            </a:pPr>
            <a:r>
              <a:rPr lang="en-US" sz="2458">
                <a:solidFill>
                  <a:srgbClr val="000000"/>
                </a:solidFill>
                <a:latin typeface="Crimson 1"/>
                <a:ea typeface="Crimson 1"/>
                <a:cs typeface="Crimson 1"/>
                <a:sym typeface="Crimson 1"/>
              </a:rPr>
              <a:t>Cinema</a:t>
            </a:r>
          </a:p>
          <a:p>
            <a:pPr algn="ctr">
              <a:lnSpc>
                <a:spcPts val="3441"/>
              </a:lnSpc>
              <a:spcBef>
                <a:spcPct val="0"/>
              </a:spcBef>
            </a:pPr>
            <a:r>
              <a:rPr lang="en-US" sz="2458">
                <a:solidFill>
                  <a:srgbClr val="000000"/>
                </a:solidFill>
                <a:latin typeface="Crimson 1"/>
                <a:ea typeface="Crimson 1"/>
                <a:cs typeface="Crimson 1"/>
                <a:sym typeface="Crimson 1"/>
              </a:rPr>
              <a:t>Nursing</a:t>
            </a:r>
          </a:p>
          <a:p>
            <a:pPr algn="ctr">
              <a:lnSpc>
                <a:spcPts val="3441"/>
              </a:lnSpc>
              <a:spcBef>
                <a:spcPct val="0"/>
              </a:spcBef>
            </a:pPr>
            <a:r>
              <a:rPr lang="en-US" sz="2458">
                <a:solidFill>
                  <a:srgbClr val="000000"/>
                </a:solidFill>
                <a:latin typeface="Crimson 1"/>
                <a:ea typeface="Crimson 1"/>
                <a:cs typeface="Crimson 1"/>
                <a:sym typeface="Crimson 1"/>
              </a:rPr>
              <a:t>Class of 2025</a:t>
            </a:r>
          </a:p>
        </p:txBody>
      </p:sp>
      <p:sp>
        <p:nvSpPr>
          <p:cNvPr id="16" name="TextBox 16"/>
          <p:cNvSpPr txBox="1"/>
          <p:nvPr/>
        </p:nvSpPr>
        <p:spPr>
          <a:xfrm>
            <a:off x="7878296" y="8520646"/>
            <a:ext cx="2531407" cy="1766354"/>
          </a:xfrm>
          <a:prstGeom prst="rect">
            <a:avLst/>
          </a:prstGeom>
        </p:spPr>
        <p:txBody>
          <a:bodyPr lIns="0" tIns="0" rIns="0" bIns="0" rtlCol="0" anchor="t">
            <a:spAutoFit/>
          </a:bodyPr>
          <a:lstStyle/>
          <a:p>
            <a:pPr algn="ctr">
              <a:lnSpc>
                <a:spcPts val="3441"/>
              </a:lnSpc>
            </a:pPr>
            <a:r>
              <a:rPr lang="en-US" sz="2458">
                <a:solidFill>
                  <a:srgbClr val="005950"/>
                </a:solidFill>
                <a:latin typeface="Crimson 1"/>
                <a:ea typeface="Crimson 1"/>
                <a:cs typeface="Crimson 1"/>
                <a:sym typeface="Crimson 1"/>
              </a:rPr>
              <a:t>Braeden Williams</a:t>
            </a:r>
          </a:p>
          <a:p>
            <a:pPr algn="ctr">
              <a:lnSpc>
                <a:spcPts val="3441"/>
              </a:lnSpc>
              <a:spcBef>
                <a:spcPct val="0"/>
              </a:spcBef>
            </a:pPr>
            <a:r>
              <a:rPr lang="en-US" sz="2458">
                <a:solidFill>
                  <a:srgbClr val="000000"/>
                </a:solidFill>
                <a:latin typeface="Crimson 1"/>
                <a:ea typeface="Crimson 1"/>
                <a:cs typeface="Crimson 1"/>
                <a:sym typeface="Crimson 1"/>
              </a:rPr>
              <a:t>E-Sports</a:t>
            </a:r>
          </a:p>
          <a:p>
            <a:pPr algn="ctr">
              <a:lnSpc>
                <a:spcPts val="3441"/>
              </a:lnSpc>
              <a:spcBef>
                <a:spcPct val="0"/>
              </a:spcBef>
            </a:pPr>
            <a:r>
              <a:rPr lang="en-US" sz="2458">
                <a:solidFill>
                  <a:srgbClr val="000000"/>
                </a:solidFill>
                <a:latin typeface="Crimson 1"/>
                <a:ea typeface="Crimson 1"/>
                <a:cs typeface="Crimson 1"/>
                <a:sym typeface="Crimson 1"/>
              </a:rPr>
              <a:t>Political Science Class of 2026</a:t>
            </a:r>
          </a:p>
        </p:txBody>
      </p:sp>
      <p:sp>
        <p:nvSpPr>
          <p:cNvPr id="17" name="TextBox 17"/>
          <p:cNvSpPr txBox="1"/>
          <p:nvPr/>
        </p:nvSpPr>
        <p:spPr>
          <a:xfrm>
            <a:off x="1630844" y="8520646"/>
            <a:ext cx="2464954" cy="1766354"/>
          </a:xfrm>
          <a:prstGeom prst="rect">
            <a:avLst/>
          </a:prstGeom>
        </p:spPr>
        <p:txBody>
          <a:bodyPr lIns="0" tIns="0" rIns="0" bIns="0" rtlCol="0" anchor="t">
            <a:spAutoFit/>
          </a:bodyPr>
          <a:lstStyle/>
          <a:p>
            <a:pPr algn="ctr">
              <a:lnSpc>
                <a:spcPts val="3441"/>
              </a:lnSpc>
            </a:pPr>
            <a:r>
              <a:rPr lang="en-US" sz="2458">
                <a:solidFill>
                  <a:srgbClr val="005950"/>
                </a:solidFill>
                <a:latin typeface="Crimson 1"/>
                <a:ea typeface="Crimson 1"/>
                <a:cs typeface="Crimson 1"/>
                <a:sym typeface="Crimson 1"/>
              </a:rPr>
              <a:t>Madison Marshal</a:t>
            </a:r>
          </a:p>
          <a:p>
            <a:pPr algn="ctr">
              <a:lnSpc>
                <a:spcPts val="3441"/>
              </a:lnSpc>
              <a:spcBef>
                <a:spcPct val="0"/>
              </a:spcBef>
            </a:pPr>
            <a:r>
              <a:rPr lang="en-US" sz="2458">
                <a:solidFill>
                  <a:srgbClr val="000000"/>
                </a:solidFill>
                <a:latin typeface="Crimson 1"/>
                <a:ea typeface="Crimson 1"/>
                <a:cs typeface="Crimson 1"/>
                <a:sym typeface="Crimson 1"/>
              </a:rPr>
              <a:t>Major Events</a:t>
            </a:r>
          </a:p>
          <a:p>
            <a:pPr algn="ctr">
              <a:lnSpc>
                <a:spcPts val="3441"/>
              </a:lnSpc>
              <a:spcBef>
                <a:spcPct val="0"/>
              </a:spcBef>
            </a:pPr>
            <a:r>
              <a:rPr lang="en-US" sz="2458">
                <a:solidFill>
                  <a:srgbClr val="000000"/>
                </a:solidFill>
                <a:latin typeface="Crimson 1"/>
                <a:ea typeface="Crimson 1"/>
                <a:cs typeface="Crimson 1"/>
                <a:sym typeface="Crimson 1"/>
              </a:rPr>
              <a:t>Public Health</a:t>
            </a:r>
          </a:p>
          <a:p>
            <a:pPr algn="ctr">
              <a:lnSpc>
                <a:spcPts val="3441"/>
              </a:lnSpc>
              <a:spcBef>
                <a:spcPct val="0"/>
              </a:spcBef>
            </a:pPr>
            <a:r>
              <a:rPr lang="en-US" sz="2458">
                <a:solidFill>
                  <a:srgbClr val="000000"/>
                </a:solidFill>
                <a:latin typeface="Crimson 1"/>
                <a:ea typeface="Crimson 1"/>
                <a:cs typeface="Crimson 1"/>
                <a:sym typeface="Crimson 1"/>
              </a:rPr>
              <a:t>Class of 2025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3086100"/>
            <a:chOff x="0" y="0"/>
            <a:chExt cx="4816593" cy="812800"/>
          </a:xfrm>
        </p:grpSpPr>
        <p:sp>
          <p:nvSpPr>
            <p:cNvPr id="3" name="Freeform 3"/>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000000"/>
            </a:solidFill>
          </p:spPr>
        </p:sp>
        <p:sp>
          <p:nvSpPr>
            <p:cNvPr id="4" name="TextBox 4"/>
            <p:cNvSpPr txBox="1"/>
            <p:nvPr/>
          </p:nvSpPr>
          <p:spPr>
            <a:xfrm>
              <a:off x="0" y="-76200"/>
              <a:ext cx="4816593" cy="889000"/>
            </a:xfrm>
            <a:prstGeom prst="rect">
              <a:avLst/>
            </a:prstGeom>
          </p:spPr>
          <p:txBody>
            <a:bodyPr lIns="50800" tIns="50800" rIns="50800" bIns="50800" rtlCol="0" anchor="ctr"/>
            <a:lstStyle/>
            <a:p>
              <a:pPr algn="ctr">
                <a:lnSpc>
                  <a:spcPts val="2798"/>
                </a:lnSpc>
              </a:pPr>
              <a:endParaRPr/>
            </a:p>
          </p:txBody>
        </p:sp>
      </p:grpSp>
      <p:grpSp>
        <p:nvGrpSpPr>
          <p:cNvPr id="5" name="Group 5"/>
          <p:cNvGrpSpPr>
            <a:grpSpLocks noChangeAspect="1"/>
          </p:cNvGrpSpPr>
          <p:nvPr/>
        </p:nvGrpSpPr>
        <p:grpSpPr>
          <a:xfrm>
            <a:off x="970452" y="3457459"/>
            <a:ext cx="3785737" cy="5040214"/>
            <a:chOff x="0" y="0"/>
            <a:chExt cx="3663950" cy="4878070"/>
          </a:xfrm>
        </p:grpSpPr>
        <p:sp>
          <p:nvSpPr>
            <p:cNvPr id="6" name="Freeform 6"/>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2"/>
              <a:stretch>
                <a:fillRect t="-5732" b="-5732"/>
              </a:stretch>
            </a:blipFill>
          </p:spPr>
        </p:sp>
        <p:sp>
          <p:nvSpPr>
            <p:cNvPr id="7" name="Freeform 7"/>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00000"/>
            </a:solidFill>
          </p:spPr>
        </p:sp>
      </p:grpSp>
      <p:grpSp>
        <p:nvGrpSpPr>
          <p:cNvPr id="8" name="Group 8"/>
          <p:cNvGrpSpPr>
            <a:grpSpLocks noChangeAspect="1"/>
          </p:cNvGrpSpPr>
          <p:nvPr/>
        </p:nvGrpSpPr>
        <p:grpSpPr>
          <a:xfrm>
            <a:off x="7251131" y="3457459"/>
            <a:ext cx="3785737" cy="5040214"/>
            <a:chOff x="0" y="0"/>
            <a:chExt cx="3663950" cy="4878070"/>
          </a:xfrm>
        </p:grpSpPr>
        <p:sp>
          <p:nvSpPr>
            <p:cNvPr id="9" name="Freeform 9"/>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l="-6229" r="-6229"/>
              </a:stretch>
            </a:blipFill>
          </p:spPr>
        </p:sp>
        <p:sp>
          <p:nvSpPr>
            <p:cNvPr id="10" name="Freeform 10"/>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00000"/>
            </a:solidFill>
          </p:spPr>
        </p:sp>
      </p:grpSp>
      <p:grpSp>
        <p:nvGrpSpPr>
          <p:cNvPr id="11" name="Group 11"/>
          <p:cNvGrpSpPr>
            <a:grpSpLocks noChangeAspect="1"/>
          </p:cNvGrpSpPr>
          <p:nvPr/>
        </p:nvGrpSpPr>
        <p:grpSpPr>
          <a:xfrm>
            <a:off x="13532419" y="3457459"/>
            <a:ext cx="3785737" cy="5040214"/>
            <a:chOff x="0" y="0"/>
            <a:chExt cx="3663950" cy="4878070"/>
          </a:xfrm>
        </p:grpSpPr>
        <p:sp>
          <p:nvSpPr>
            <p:cNvPr id="12" name="Freeform 12"/>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4"/>
              <a:stretch>
                <a:fillRect l="-50473" r="-50473"/>
              </a:stretch>
            </a:blipFill>
          </p:spPr>
        </p:sp>
        <p:sp>
          <p:nvSpPr>
            <p:cNvPr id="13" name="Freeform 13"/>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00000"/>
            </a:solidFill>
          </p:spPr>
        </p:sp>
      </p:grpSp>
      <p:sp>
        <p:nvSpPr>
          <p:cNvPr id="14" name="TextBox 14"/>
          <p:cNvSpPr txBox="1"/>
          <p:nvPr/>
        </p:nvSpPr>
        <p:spPr>
          <a:xfrm>
            <a:off x="4003300" y="232212"/>
            <a:ext cx="10281401" cy="2535951"/>
          </a:xfrm>
          <a:prstGeom prst="rect">
            <a:avLst/>
          </a:prstGeom>
        </p:spPr>
        <p:txBody>
          <a:bodyPr lIns="0" tIns="0" rIns="0" bIns="0" rtlCol="0" anchor="t">
            <a:spAutoFit/>
          </a:bodyPr>
          <a:lstStyle/>
          <a:p>
            <a:pPr marL="0" lvl="0" indent="0" algn="l">
              <a:lnSpc>
                <a:spcPts val="16134"/>
              </a:lnSpc>
            </a:pPr>
            <a:r>
              <a:rPr lang="en-US" sz="16134" spc="322">
                <a:solidFill>
                  <a:srgbClr val="FFFFFF"/>
                </a:solidFill>
                <a:latin typeface="Crimson 2"/>
                <a:ea typeface="Crimson 2"/>
                <a:cs typeface="Crimson 2"/>
                <a:sym typeface="Crimson 2"/>
              </a:rPr>
              <a:t>SPB Chairs</a:t>
            </a:r>
          </a:p>
        </p:txBody>
      </p:sp>
      <p:sp>
        <p:nvSpPr>
          <p:cNvPr id="15" name="TextBox 15"/>
          <p:cNvSpPr txBox="1"/>
          <p:nvPr/>
        </p:nvSpPr>
        <p:spPr>
          <a:xfrm>
            <a:off x="8201039" y="8520646"/>
            <a:ext cx="1866872" cy="1766354"/>
          </a:xfrm>
          <a:prstGeom prst="rect">
            <a:avLst/>
          </a:prstGeom>
        </p:spPr>
        <p:txBody>
          <a:bodyPr lIns="0" tIns="0" rIns="0" bIns="0" rtlCol="0" anchor="t">
            <a:spAutoFit/>
          </a:bodyPr>
          <a:lstStyle/>
          <a:p>
            <a:pPr algn="ctr">
              <a:lnSpc>
                <a:spcPts val="3441"/>
              </a:lnSpc>
              <a:spcBef>
                <a:spcPct val="0"/>
              </a:spcBef>
            </a:pPr>
            <a:r>
              <a:rPr lang="en-US" sz="2458">
                <a:solidFill>
                  <a:srgbClr val="005950"/>
                </a:solidFill>
                <a:latin typeface="Crimson 1"/>
                <a:ea typeface="Crimson 1"/>
                <a:cs typeface="Crimson 1"/>
                <a:sym typeface="Crimson 1"/>
              </a:rPr>
              <a:t>Elaine Vo </a:t>
            </a:r>
            <a:r>
              <a:rPr lang="en-US" sz="2458">
                <a:solidFill>
                  <a:srgbClr val="000000"/>
                </a:solidFill>
                <a:latin typeface="Crimson 1"/>
                <a:ea typeface="Crimson 1"/>
                <a:cs typeface="Crimson 1"/>
                <a:sym typeface="Crimson 1"/>
              </a:rPr>
              <a:t>Outreach</a:t>
            </a:r>
          </a:p>
          <a:p>
            <a:pPr algn="ctr">
              <a:lnSpc>
                <a:spcPts val="3441"/>
              </a:lnSpc>
              <a:spcBef>
                <a:spcPct val="0"/>
              </a:spcBef>
            </a:pPr>
            <a:r>
              <a:rPr lang="en-US" sz="2458">
                <a:solidFill>
                  <a:srgbClr val="000000"/>
                </a:solidFill>
                <a:latin typeface="Crimson 1"/>
                <a:ea typeface="Crimson 1"/>
                <a:cs typeface="Crimson 1"/>
                <a:sym typeface="Crimson 1"/>
              </a:rPr>
              <a:t>Biology</a:t>
            </a:r>
          </a:p>
          <a:p>
            <a:pPr algn="ctr">
              <a:lnSpc>
                <a:spcPts val="3441"/>
              </a:lnSpc>
              <a:spcBef>
                <a:spcPct val="0"/>
              </a:spcBef>
            </a:pPr>
            <a:r>
              <a:rPr lang="en-US" sz="2458">
                <a:solidFill>
                  <a:srgbClr val="000000"/>
                </a:solidFill>
                <a:latin typeface="Crimson 1"/>
                <a:ea typeface="Crimson 1"/>
                <a:cs typeface="Crimson 1"/>
                <a:sym typeface="Crimson 1"/>
              </a:rPr>
              <a:t>Class of 2025</a:t>
            </a:r>
          </a:p>
        </p:txBody>
      </p:sp>
      <p:sp>
        <p:nvSpPr>
          <p:cNvPr id="16" name="TextBox 16"/>
          <p:cNvSpPr txBox="1"/>
          <p:nvPr/>
        </p:nvSpPr>
        <p:spPr>
          <a:xfrm>
            <a:off x="13887125" y="8520646"/>
            <a:ext cx="3076326" cy="1766354"/>
          </a:xfrm>
          <a:prstGeom prst="rect">
            <a:avLst/>
          </a:prstGeom>
        </p:spPr>
        <p:txBody>
          <a:bodyPr lIns="0" tIns="0" rIns="0" bIns="0" rtlCol="0" anchor="t">
            <a:spAutoFit/>
          </a:bodyPr>
          <a:lstStyle/>
          <a:p>
            <a:pPr algn="ctr">
              <a:lnSpc>
                <a:spcPts val="3441"/>
              </a:lnSpc>
            </a:pPr>
            <a:r>
              <a:rPr lang="en-US" sz="2458">
                <a:solidFill>
                  <a:srgbClr val="005950"/>
                </a:solidFill>
                <a:latin typeface="Crimson 1"/>
                <a:ea typeface="Crimson 1"/>
                <a:cs typeface="Crimson 1"/>
                <a:sym typeface="Crimson 1"/>
              </a:rPr>
              <a:t>Cessabella Astraquillo</a:t>
            </a:r>
          </a:p>
          <a:p>
            <a:pPr algn="ctr">
              <a:lnSpc>
                <a:spcPts val="3441"/>
              </a:lnSpc>
              <a:spcBef>
                <a:spcPct val="0"/>
              </a:spcBef>
            </a:pPr>
            <a:r>
              <a:rPr lang="en-US" sz="2458">
                <a:solidFill>
                  <a:srgbClr val="000000"/>
                </a:solidFill>
                <a:latin typeface="Crimson 1"/>
                <a:ea typeface="Crimson 1"/>
                <a:cs typeface="Crimson 1"/>
                <a:sym typeface="Crimson 1"/>
              </a:rPr>
              <a:t>Special Events</a:t>
            </a:r>
          </a:p>
          <a:p>
            <a:pPr algn="ctr">
              <a:lnSpc>
                <a:spcPts val="3441"/>
              </a:lnSpc>
              <a:spcBef>
                <a:spcPct val="0"/>
              </a:spcBef>
            </a:pPr>
            <a:r>
              <a:rPr lang="en-US" sz="2458">
                <a:solidFill>
                  <a:srgbClr val="000000"/>
                </a:solidFill>
                <a:latin typeface="Crimson 1"/>
                <a:ea typeface="Crimson 1"/>
                <a:cs typeface="Crimson 1"/>
                <a:sym typeface="Crimson 1"/>
              </a:rPr>
              <a:t>Chemical Engineering</a:t>
            </a:r>
          </a:p>
          <a:p>
            <a:pPr algn="ctr">
              <a:lnSpc>
                <a:spcPts val="3441"/>
              </a:lnSpc>
              <a:spcBef>
                <a:spcPct val="0"/>
              </a:spcBef>
            </a:pPr>
            <a:r>
              <a:rPr lang="en-US" sz="2458">
                <a:solidFill>
                  <a:srgbClr val="000000"/>
                </a:solidFill>
                <a:latin typeface="Crimson 1"/>
                <a:ea typeface="Crimson 1"/>
                <a:cs typeface="Crimson 1"/>
                <a:sym typeface="Crimson 1"/>
              </a:rPr>
              <a:t>Class of 2026</a:t>
            </a:r>
          </a:p>
        </p:txBody>
      </p:sp>
      <p:sp>
        <p:nvSpPr>
          <p:cNvPr id="17" name="TextBox 17"/>
          <p:cNvSpPr txBox="1"/>
          <p:nvPr/>
        </p:nvSpPr>
        <p:spPr>
          <a:xfrm>
            <a:off x="1235889" y="8520646"/>
            <a:ext cx="3235814" cy="1766354"/>
          </a:xfrm>
          <a:prstGeom prst="rect">
            <a:avLst/>
          </a:prstGeom>
        </p:spPr>
        <p:txBody>
          <a:bodyPr lIns="0" tIns="0" rIns="0" bIns="0" rtlCol="0" anchor="t">
            <a:spAutoFit/>
          </a:bodyPr>
          <a:lstStyle/>
          <a:p>
            <a:pPr algn="ctr">
              <a:lnSpc>
                <a:spcPts val="3441"/>
              </a:lnSpc>
            </a:pPr>
            <a:r>
              <a:rPr lang="en-US" sz="2458">
                <a:solidFill>
                  <a:srgbClr val="005950"/>
                </a:solidFill>
                <a:latin typeface="Crimson 1"/>
                <a:ea typeface="Crimson 1"/>
                <a:cs typeface="Crimson 1"/>
                <a:sym typeface="Crimson 1"/>
              </a:rPr>
              <a:t>Olivia Candelaria</a:t>
            </a:r>
          </a:p>
          <a:p>
            <a:pPr algn="ctr">
              <a:lnSpc>
                <a:spcPts val="3441"/>
              </a:lnSpc>
              <a:spcBef>
                <a:spcPct val="0"/>
              </a:spcBef>
            </a:pPr>
            <a:r>
              <a:rPr lang="en-US" sz="2458">
                <a:solidFill>
                  <a:srgbClr val="000000"/>
                </a:solidFill>
                <a:latin typeface="Crimson 1"/>
                <a:ea typeface="Crimson 1"/>
                <a:cs typeface="Crimson 1"/>
                <a:sym typeface="Crimson 1"/>
              </a:rPr>
              <a:t>Performances</a:t>
            </a:r>
          </a:p>
          <a:p>
            <a:pPr algn="ctr">
              <a:lnSpc>
                <a:spcPts val="3441"/>
              </a:lnSpc>
              <a:spcBef>
                <a:spcPct val="0"/>
              </a:spcBef>
            </a:pPr>
            <a:r>
              <a:rPr lang="en-US" sz="2458">
                <a:solidFill>
                  <a:srgbClr val="000000"/>
                </a:solidFill>
                <a:latin typeface="Crimson 1"/>
                <a:ea typeface="Crimson 1"/>
                <a:cs typeface="Crimson 1"/>
                <a:sym typeface="Crimson 1"/>
              </a:rPr>
              <a:t>Business</a:t>
            </a:r>
          </a:p>
          <a:p>
            <a:pPr algn="ctr">
              <a:lnSpc>
                <a:spcPts val="3441"/>
              </a:lnSpc>
              <a:spcBef>
                <a:spcPct val="0"/>
              </a:spcBef>
            </a:pPr>
            <a:r>
              <a:rPr lang="en-US" sz="2458">
                <a:solidFill>
                  <a:srgbClr val="000000"/>
                </a:solidFill>
                <a:latin typeface="Crimson 1"/>
                <a:ea typeface="Crimson 1"/>
                <a:cs typeface="Crimson 1"/>
                <a:sym typeface="Crimson 1"/>
              </a:rPr>
              <a:t>Class of 2027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2CC43A5283D4FBA70E9D123103D21" ma:contentTypeVersion="0" ma:contentTypeDescription="Create a new document." ma:contentTypeScope="" ma:versionID="f26ffb47e3212fdbe088679ed28b3221">
  <xsd:schema xmlns:xsd="http://www.w3.org/2001/XMLSchema" xmlns:xs="http://www.w3.org/2001/XMLSchema" xmlns:p="http://schemas.microsoft.com/office/2006/metadata/properties" targetNamespace="http://schemas.microsoft.com/office/2006/metadata/properties" ma:root="true" ma:fieldsID="b764bea3eb9b1a5be8fd57fac5fb459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E62F30-3467-4D45-987D-036D30AC9E18}"/>
</file>

<file path=customXml/itemProps2.xml><?xml version="1.0" encoding="utf-8"?>
<ds:datastoreItem xmlns:ds="http://schemas.openxmlformats.org/officeDocument/2006/customXml" ds:itemID="{D096D8B4-B75E-4360-86CA-0FA35E1690C4}"/>
</file>

<file path=docProps/app.xml><?xml version="1.0" encoding="utf-8"?>
<Properties xmlns="http://schemas.openxmlformats.org/officeDocument/2006/extended-properties" xmlns:vt="http://schemas.openxmlformats.org/officeDocument/2006/docPropsVTypes">
  <TotalTime>2</TotalTime>
  <Words>804</Words>
  <Application>Microsoft Office PowerPoint</Application>
  <PresentationFormat>Custom</PresentationFormat>
  <Paragraphs>188</Paragraphs>
  <Slides>31</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Crimson 4</vt:lpstr>
      <vt:lpstr>Milo OT 2</vt:lpstr>
      <vt:lpstr>Lovelo Line Bold</vt:lpstr>
      <vt:lpstr>Crimson 2</vt:lpstr>
      <vt:lpstr>Calibri</vt:lpstr>
      <vt:lpstr>The Seasons</vt:lpstr>
      <vt:lpstr>Crimson 3</vt:lpstr>
      <vt:lpstr>Montserrat Thin</vt:lpstr>
      <vt:lpstr>Crimson 5</vt:lpstr>
      <vt:lpstr>Crimson 1</vt:lpstr>
      <vt:lpstr>Milo OT 3</vt:lpstr>
      <vt:lpstr>Arial</vt:lpstr>
      <vt:lpstr>Milo OT 4</vt:lpstr>
      <vt:lpstr>Milo OT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SPB SFAC 2026</dc:title>
  <dc:creator>Kaesebier, Katy</dc:creator>
  <cp:lastModifiedBy>Kaesebier, Katy</cp:lastModifiedBy>
  <cp:revision>1</cp:revision>
  <dcterms:created xsi:type="dcterms:W3CDTF">2006-08-16T00:00:00Z</dcterms:created>
  <dcterms:modified xsi:type="dcterms:W3CDTF">2024-10-17T21:18:17Z</dcterms:modified>
  <dc:identifier>DAGF4UT2cac</dc:identifier>
</cp:coreProperties>
</file>